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316" r:id="rId5"/>
    <p:sldId id="317" r:id="rId6"/>
    <p:sldId id="260" r:id="rId7"/>
    <p:sldId id="263" r:id="rId8"/>
    <p:sldId id="304" r:id="rId9"/>
    <p:sldId id="305" r:id="rId10"/>
    <p:sldId id="306" r:id="rId11"/>
    <p:sldId id="293" r:id="rId12"/>
    <p:sldId id="294" r:id="rId13"/>
    <p:sldId id="295" r:id="rId14"/>
    <p:sldId id="296" r:id="rId15"/>
    <p:sldId id="303" r:id="rId16"/>
    <p:sldId id="298" r:id="rId17"/>
    <p:sldId id="264" r:id="rId18"/>
    <p:sldId id="307" r:id="rId19"/>
    <p:sldId id="274" r:id="rId20"/>
    <p:sldId id="275" r:id="rId21"/>
    <p:sldId id="318" r:id="rId22"/>
    <p:sldId id="276" r:id="rId23"/>
    <p:sldId id="267" r:id="rId24"/>
    <p:sldId id="277" r:id="rId25"/>
    <p:sldId id="278" r:id="rId26"/>
    <p:sldId id="279" r:id="rId27"/>
    <p:sldId id="308" r:id="rId28"/>
    <p:sldId id="309" r:id="rId29"/>
    <p:sldId id="310" r:id="rId30"/>
    <p:sldId id="311" r:id="rId31"/>
    <p:sldId id="312" r:id="rId32"/>
    <p:sldId id="313" r:id="rId33"/>
    <p:sldId id="314" r:id="rId34"/>
    <p:sldId id="315" r:id="rId35"/>
    <p:sldId id="280" r:id="rId36"/>
    <p:sldId id="281" r:id="rId37"/>
    <p:sldId id="282" r:id="rId38"/>
    <p:sldId id="283" r:id="rId39"/>
    <p:sldId id="284" r:id="rId40"/>
    <p:sldId id="285" r:id="rId41"/>
    <p:sldId id="292" r:id="rId42"/>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1C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4F156-1FE7-4F79-8AC6-D7C292C2F71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CBC17A2B-EF55-4F22-8663-C3D4DCBA7C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B499280A-2DAB-48E2-85C9-38191DCC3EC4}"/>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5" name="Marcador de pie de página 4">
            <a:extLst>
              <a:ext uri="{FF2B5EF4-FFF2-40B4-BE49-F238E27FC236}">
                <a16:creationId xmlns:a16="http://schemas.microsoft.com/office/drawing/2014/main" id="{AE6EE96B-B50F-467D-896F-F959E0ECA62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E922B24C-FC36-489E-A1FB-7506ADFE6BD1}"/>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46210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781243-A3C8-4CD0-8A58-E7FCAE5841FF}"/>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C076AB1E-CDF8-4715-BA81-6922A0C10D4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5EE5DCC-1748-48D7-8032-37750019CEA7}"/>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5" name="Marcador de pie de página 4">
            <a:extLst>
              <a:ext uri="{FF2B5EF4-FFF2-40B4-BE49-F238E27FC236}">
                <a16:creationId xmlns:a16="http://schemas.microsoft.com/office/drawing/2014/main" id="{82968F53-ECF6-4129-BA6A-58D32BF8A871}"/>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4C815E21-F7A2-4580-861C-D2B5B21FDFDD}"/>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695407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7600606-3447-4E2D-A7FB-E2DF483957E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B7D07BF8-E7AB-43F9-B6D4-E203DA43A12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BA79960-1B4A-4359-A1CE-A814345A6915}"/>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5" name="Marcador de pie de página 4">
            <a:extLst>
              <a:ext uri="{FF2B5EF4-FFF2-40B4-BE49-F238E27FC236}">
                <a16:creationId xmlns:a16="http://schemas.microsoft.com/office/drawing/2014/main" id="{A8E8EEB3-81DC-4741-9F54-36DA6BEB8850}"/>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093CE020-8A2B-472D-B2DE-B207D7F28E04}"/>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639466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124C0F-0315-4AC8-940E-604CEB72C795}"/>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3D42012E-8BEA-4BA5-BE60-932AB28FF27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8FBEED6A-B00C-4D49-B8A5-8756A7F7F31C}"/>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5" name="Marcador de pie de página 4">
            <a:extLst>
              <a:ext uri="{FF2B5EF4-FFF2-40B4-BE49-F238E27FC236}">
                <a16:creationId xmlns:a16="http://schemas.microsoft.com/office/drawing/2014/main" id="{B114F5AC-E9DB-4316-AE02-4FC688CD425A}"/>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298B93C-E4A7-401B-9B5B-27817274AA70}"/>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65304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6C9658-8D78-457A-BE56-BE63BCEA125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8F8C72C8-3343-4D87-948D-5BDDD272A0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30F1F9F-C237-4FDA-BE68-A0FBD09E3226}"/>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5" name="Marcador de pie de página 4">
            <a:extLst>
              <a:ext uri="{FF2B5EF4-FFF2-40B4-BE49-F238E27FC236}">
                <a16:creationId xmlns:a16="http://schemas.microsoft.com/office/drawing/2014/main" id="{15C6E0C4-E3F2-4D26-9625-3E475B19811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312524A-24ED-43CC-A099-3B26B61A16BB}"/>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39040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79AD7B-4AC5-4B05-8BD7-299FAF6BFCE9}"/>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67D14CD1-A9D7-4C82-82BE-BD14112AC32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1801BC37-FD2D-4B13-818F-D832DFCC2C9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2553286C-CCCB-40BC-9D40-BF141B856800}"/>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6" name="Marcador de pie de página 5">
            <a:extLst>
              <a:ext uri="{FF2B5EF4-FFF2-40B4-BE49-F238E27FC236}">
                <a16:creationId xmlns:a16="http://schemas.microsoft.com/office/drawing/2014/main" id="{629D06AB-62AF-4C0A-B828-82DD155D1296}"/>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CA5FF4B7-ABC9-40AC-94ED-B552DD8ED752}"/>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34959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90B983-8580-40D5-A968-B99C062523F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E0D5254-75E3-4F15-A1FF-78C7413652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E78D2D2-6064-4F33-AE85-512DB5FA3BA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94E4ADDD-B80D-4F00-B06E-1DC387AB9E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9EDCB9B-940B-4F70-81A6-F01D13DCBDA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BCB18D0B-A5EC-4047-AA2D-B190DBB82CE6}"/>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8" name="Marcador de pie de página 7">
            <a:extLst>
              <a:ext uri="{FF2B5EF4-FFF2-40B4-BE49-F238E27FC236}">
                <a16:creationId xmlns:a16="http://schemas.microsoft.com/office/drawing/2014/main" id="{F7F5670E-7C65-474B-B1A9-490F3D8D83C7}"/>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76E5C21E-3011-4882-B5FB-B0FA23F9C1B0}"/>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120846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A2F5C-E1FD-436E-8F03-559FDDFD27ED}"/>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6190623A-C975-4BAF-B431-3DDE3D13EBC1}"/>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4" name="Marcador de pie de página 3">
            <a:extLst>
              <a:ext uri="{FF2B5EF4-FFF2-40B4-BE49-F238E27FC236}">
                <a16:creationId xmlns:a16="http://schemas.microsoft.com/office/drawing/2014/main" id="{DCC66E2B-0881-4CC4-A17D-4F6F5CAC3802}"/>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1A152D08-3D59-4828-9586-A2B93A28A97F}"/>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047079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CDFCEC0-836E-4A97-81D6-818FEC70B091}"/>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3" name="Marcador de pie de página 2">
            <a:extLst>
              <a:ext uri="{FF2B5EF4-FFF2-40B4-BE49-F238E27FC236}">
                <a16:creationId xmlns:a16="http://schemas.microsoft.com/office/drawing/2014/main" id="{7A0499E1-9F16-456A-9F4B-247D39D31854}"/>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581752F2-AA55-4F80-84D5-64698367F56C}"/>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76593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3CEF11-BF9A-4B20-9927-62347F851A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2D349C80-47DB-4733-AF99-DAD85A04B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D48070F7-9CC6-4F0F-9B6F-94B85D410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E1848CF-D079-4AD3-8A12-FCB6BF000549}"/>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6" name="Marcador de pie de página 5">
            <a:extLst>
              <a:ext uri="{FF2B5EF4-FFF2-40B4-BE49-F238E27FC236}">
                <a16:creationId xmlns:a16="http://schemas.microsoft.com/office/drawing/2014/main" id="{5BCF5A65-824C-4040-BE52-BCDD0A9C7EA9}"/>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E2BBADD6-6D99-4F53-B458-3C0E1E69E6F6}"/>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97907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06ADB7-FD90-4D95-8E12-5EA03CA2743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EC3C8907-8ADB-4D44-936E-46613521A6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a:extLst>
              <a:ext uri="{FF2B5EF4-FFF2-40B4-BE49-F238E27FC236}">
                <a16:creationId xmlns:a16="http://schemas.microsoft.com/office/drawing/2014/main" id="{06715142-686A-4707-B9A9-8DEFCD179E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5BE02C1-75B8-4636-865A-FDF4C9C66028}"/>
              </a:ext>
            </a:extLst>
          </p:cNvPr>
          <p:cNvSpPr>
            <a:spLocks noGrp="1"/>
          </p:cNvSpPr>
          <p:nvPr>
            <p:ph type="dt" sz="half" idx="10"/>
          </p:nvPr>
        </p:nvSpPr>
        <p:spPr/>
        <p:txBody>
          <a:bodyPr/>
          <a:lstStyle/>
          <a:p>
            <a:fld id="{AE032527-EC8A-486F-BB62-E613A096788A}" type="datetimeFigureOut">
              <a:rPr lang="es-GT" smtClean="0"/>
              <a:t>10/02/2021</a:t>
            </a:fld>
            <a:endParaRPr lang="es-GT"/>
          </a:p>
        </p:txBody>
      </p:sp>
      <p:sp>
        <p:nvSpPr>
          <p:cNvPr id="6" name="Marcador de pie de página 5">
            <a:extLst>
              <a:ext uri="{FF2B5EF4-FFF2-40B4-BE49-F238E27FC236}">
                <a16:creationId xmlns:a16="http://schemas.microsoft.com/office/drawing/2014/main" id="{1BC0F13C-CE3E-4C7C-8BA2-3C98AE314F3B}"/>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530FB51F-48E3-4A96-B525-0E7D33C5E78D}"/>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18286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F296B1-EAC2-4BD6-85BE-5C18BECFE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BC2CB857-5469-4FA4-96A6-A4FEEFC52A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D803D3F9-1FA8-4033-ABB9-E97FA3CFC5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32527-EC8A-486F-BB62-E613A096788A}" type="datetimeFigureOut">
              <a:rPr lang="es-GT" smtClean="0"/>
              <a:t>10/02/2021</a:t>
            </a:fld>
            <a:endParaRPr lang="es-GT"/>
          </a:p>
        </p:txBody>
      </p:sp>
      <p:sp>
        <p:nvSpPr>
          <p:cNvPr id="5" name="Marcador de pie de página 4">
            <a:extLst>
              <a:ext uri="{FF2B5EF4-FFF2-40B4-BE49-F238E27FC236}">
                <a16:creationId xmlns:a16="http://schemas.microsoft.com/office/drawing/2014/main" id="{09410C06-C10E-4535-8B9D-70C1080D8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327E1920-729A-4B1F-8B73-B7E27E1D3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6EEFE-6CF6-421E-A424-6EADB7C02B9A}" type="slidenum">
              <a:rPr lang="es-GT" smtClean="0"/>
              <a:t>‹Nº›</a:t>
            </a:fld>
            <a:endParaRPr lang="es-GT"/>
          </a:p>
        </p:txBody>
      </p:sp>
    </p:spTree>
    <p:extLst>
      <p:ext uri="{BB962C8B-B14F-4D97-AF65-F5344CB8AC3E}">
        <p14:creationId xmlns:p14="http://schemas.microsoft.com/office/powerpoint/2010/main" val="952336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Interfaz de usuario gráfica, Aplicación&#10;&#10;Descripción generada automáticamente">
            <a:extLst>
              <a:ext uri="{FF2B5EF4-FFF2-40B4-BE49-F238E27FC236}">
                <a16:creationId xmlns:a16="http://schemas.microsoft.com/office/drawing/2014/main" id="{D070B715-F8BB-4048-A067-E9C826A47B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D4781EBE-894A-4202-891E-F625A4C261E7}"/>
              </a:ext>
            </a:extLst>
          </p:cNvPr>
          <p:cNvSpPr>
            <a:spLocks noGrp="1"/>
          </p:cNvSpPr>
          <p:nvPr>
            <p:ph type="ctrTitle"/>
          </p:nvPr>
        </p:nvSpPr>
        <p:spPr>
          <a:xfrm>
            <a:off x="1524000" y="750405"/>
            <a:ext cx="9144000" cy="1289533"/>
          </a:xfrm>
        </p:spPr>
        <p:txBody>
          <a:bodyPr/>
          <a:lstStyle/>
          <a:p>
            <a:r>
              <a:rPr lang="es-GT" dirty="0">
                <a:solidFill>
                  <a:schemeClr val="bg1"/>
                </a:solidFill>
                <a:latin typeface="Aller" panose="02000803040000020004" pitchFamily="2" charset="0"/>
                <a:cs typeface="Arial" panose="020B0604020202020204" pitchFamily="34" charset="0"/>
              </a:rPr>
              <a:t>Modulo 1 </a:t>
            </a:r>
          </a:p>
        </p:txBody>
      </p:sp>
      <p:sp>
        <p:nvSpPr>
          <p:cNvPr id="3" name="Subtítulo 2">
            <a:extLst>
              <a:ext uri="{FF2B5EF4-FFF2-40B4-BE49-F238E27FC236}">
                <a16:creationId xmlns:a16="http://schemas.microsoft.com/office/drawing/2014/main" id="{96DF4027-CA19-45F1-AB04-7AAC58566E3E}"/>
              </a:ext>
            </a:extLst>
          </p:cNvPr>
          <p:cNvSpPr>
            <a:spLocks noGrp="1"/>
          </p:cNvSpPr>
          <p:nvPr>
            <p:ph type="subTitle" idx="1"/>
          </p:nvPr>
        </p:nvSpPr>
        <p:spPr>
          <a:xfrm>
            <a:off x="1524000" y="2459039"/>
            <a:ext cx="9144000" cy="1655762"/>
          </a:xfrm>
        </p:spPr>
        <p:txBody>
          <a:bodyPr>
            <a:normAutofit fontScale="77500" lnSpcReduction="20000"/>
          </a:bodyPr>
          <a:lstStyle/>
          <a:p>
            <a:r>
              <a:rPr lang="es-GT" sz="6000" dirty="0">
                <a:solidFill>
                  <a:schemeClr val="bg1"/>
                </a:solidFill>
                <a:latin typeface="Aller" panose="02000803040000020004" pitchFamily="2" charset="0"/>
                <a:ea typeface="+mj-ea"/>
                <a:cs typeface="Arial" panose="020B0604020202020204" pitchFamily="34" charset="0"/>
              </a:rPr>
              <a:t>Normativa Nacional e Internacional en Materia de Niñez y Adolescencia</a:t>
            </a:r>
          </a:p>
        </p:txBody>
      </p:sp>
    </p:spTree>
    <p:extLst>
      <p:ext uri="{BB962C8B-B14F-4D97-AF65-F5344CB8AC3E}">
        <p14:creationId xmlns:p14="http://schemas.microsoft.com/office/powerpoint/2010/main" val="1446983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a:bodyPr>
          <a:lstStyle/>
          <a:p>
            <a:pPr algn="just"/>
            <a:r>
              <a:rPr lang="es-GT" sz="2800" dirty="0"/>
              <a:t>Su reflexión fue más allá: empezaron por la familia, y se preguntaron "¿por qué los hijos son los más afectados en un divorcio?". Los participantes sienten que no se aplica este principio, teniendo en cuenta que  "tenemos que estar cambiándonos de casa constantemente y tenemos que ver a nuestros padres discutir y menos tiempo del que queremos"; y apuntaron su confianza en la justicia al votar mayoritariamente que sí se piensa en la infancia cuando se determina cómo repartir su custodia.</a:t>
            </a:r>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322942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45F04-5578-413E-B033-432B6D85CF7D}"/>
              </a:ext>
            </a:extLst>
          </p:cNvPr>
          <p:cNvSpPr>
            <a:spLocks noGrp="1"/>
          </p:cNvSpPr>
          <p:nvPr>
            <p:ph type="title"/>
          </p:nvPr>
        </p:nvSpPr>
        <p:spPr/>
        <p:txBody>
          <a:bodyPr>
            <a:normAutofit/>
          </a:bodyPr>
          <a:lstStyle/>
          <a:p>
            <a:pPr algn="ctr"/>
            <a:r>
              <a:rPr lang="es-GT" sz="3600" b="1" dirty="0">
                <a:latin typeface="+mn-lt"/>
              </a:rPr>
              <a:t>OBSERVACIÓN GENERAL 12 DEL AÑO 2009</a:t>
            </a:r>
            <a:endParaRPr lang="es-GT" sz="3600" dirty="0">
              <a:latin typeface="+mn-lt"/>
            </a:endParaRPr>
          </a:p>
        </p:txBody>
      </p:sp>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577161" y="1288127"/>
            <a:ext cx="10515600" cy="4936736"/>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algn="just"/>
            <a:r>
              <a:rPr lang="es-GT" sz="2400" dirty="0"/>
              <a:t>La observación general número doce del año dos mil nueve deja bien claro una serie de aspectos que deben ser observados en beneficio de los NNA, y su derecho a ser escuchados. </a:t>
            </a:r>
          </a:p>
          <a:p>
            <a:pPr algn="just"/>
            <a:r>
              <a:rPr lang="es-GT" sz="2400" dirty="0">
                <a:ea typeface="Calibri" panose="020F0502020204030204" pitchFamily="34" charset="0"/>
                <a:cs typeface="Times New Roman" panose="02020603050405020304" pitchFamily="18" charset="0"/>
              </a:rPr>
              <a:t>El derecho a opinar y ser oído de niños y adolescentes se introduce en la Convención sobre los Derechos del Niño como un principio novedoso que apareja cambios en la interrelación con éstos como sujetos de derecho. Las observaciones realizadas parten de una investigación documental en la cual se hizo una revisión de la regulación legal existente en el país y de la principal doctrina nacional y extranjera, en virtud de lo cual se puede afirmar que el derecho a opinar de niños, niñas y adolescentes es un derecho novedoso que tiene como principales límites la edad y la madurez que éstos hayan alcanzado para formarse un juicio propio.</a:t>
            </a:r>
          </a:p>
          <a:p>
            <a:pPr marL="0" indent="0" algn="just">
              <a:buNone/>
            </a:pPr>
            <a:endParaRPr lang="es-GT" sz="2400" dirty="0"/>
          </a:p>
        </p:txBody>
      </p:sp>
    </p:spTree>
    <p:extLst>
      <p:ext uri="{BB962C8B-B14F-4D97-AF65-F5344CB8AC3E}">
        <p14:creationId xmlns:p14="http://schemas.microsoft.com/office/powerpoint/2010/main" val="315944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723915" y="684803"/>
            <a:ext cx="10892351" cy="5269135"/>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algn="just"/>
            <a:r>
              <a:rPr lang="es-GT" sz="2400" dirty="0"/>
              <a:t>En este sentido, dicho instrumento jurídico refiere a ellos particularmente de los artículos 12 al 17, consagrando el derecho a expresar libremente su opinión (12); el derecho a la libertad de expresión (13); el derecho a la libertad de pensamiento, conciencia y religión (14); el derecho a la libertad de asociación y de celebrar reuniones pacíficas (15); el derecho a la protección de la vida privada (16) y el derecho a la información (17), pero de cuyo seno surge el respeto a las opiniones de los niños como un derecho fundamental para garantizar el ejercicio de otros.</a:t>
            </a:r>
          </a:p>
          <a:p>
            <a:pPr algn="just"/>
            <a:r>
              <a:rPr lang="es-GT" sz="2400" dirty="0"/>
              <a:t>La ausencia de uno atenta contra su ejercicio efectivo, configurándose una situación violatoria, pues qué sentido tendría solicitar su opinión pero que la misma no fuese  escuchada, en el entendido que muchas veces  se oye y no se escucha; aunque parezca un juego de palabras escuchar supone oír con atención; o que lo escuchásemos pero su opinión no fuese tomada en cuenta y en el peor de los casos se le negase la posibilidad de expresarse.</a:t>
            </a:r>
          </a:p>
          <a:p>
            <a:pPr marL="0" indent="0" algn="just">
              <a:buNone/>
            </a:pPr>
            <a:endParaRPr lang="es-GT" sz="2400" dirty="0"/>
          </a:p>
        </p:txBody>
      </p:sp>
    </p:spTree>
    <p:extLst>
      <p:ext uri="{BB962C8B-B14F-4D97-AF65-F5344CB8AC3E}">
        <p14:creationId xmlns:p14="http://schemas.microsoft.com/office/powerpoint/2010/main" val="1898391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838200" y="1727029"/>
            <a:ext cx="10515600" cy="3607141"/>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algn="just"/>
            <a:r>
              <a:rPr lang="es-GT" sz="2400" dirty="0"/>
              <a:t>El numeral 16 dentro del Análisis Jurídico de la observación bien claro establece “El niño sin embargo, tiene derecho a no ejercer ese derecho. Para el niño, expresar sus opiniones es una opción, no una obligación. Los Estados partes deben asegurarse de que el niño reciba toda la información y el asesoramiento necesarios para tomar una decisión que favorezca su interés superior.”</a:t>
            </a:r>
          </a:p>
          <a:p>
            <a:pPr algn="just"/>
            <a:r>
              <a:rPr lang="es-GT" sz="2400" dirty="0"/>
              <a:t>El numeral 20 es claro y del cual se transcriben las primera líneas: “Los Estados partes deben garantizar el derecho a ser escuchado a todo niño “que esté en condiciones de formarse un juicio propio”.”</a:t>
            </a:r>
          </a:p>
          <a:p>
            <a:pPr marL="0" indent="0" algn="just">
              <a:buNone/>
            </a:pPr>
            <a:endParaRPr lang="es-GT" sz="2400" dirty="0"/>
          </a:p>
        </p:txBody>
      </p:sp>
    </p:spTree>
    <p:extLst>
      <p:ext uri="{BB962C8B-B14F-4D97-AF65-F5344CB8AC3E}">
        <p14:creationId xmlns:p14="http://schemas.microsoft.com/office/powerpoint/2010/main" val="240095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723916" y="591350"/>
            <a:ext cx="10515600" cy="5269135"/>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algn="just"/>
            <a:r>
              <a:rPr lang="es-GT" sz="2400" dirty="0"/>
              <a:t>Y el numeral 22 es muy puntual “El niño tiene el “derecho de expresar su opinión libremente”. “Libremente” significa que el niño puede expresar sus opiniones sin presión y puede escoger si quiere o no ejercer su derecho a ser escuchado. “Libremente” significa también que el niño no puede ser manipulado ni estar sujeto a una influencia o presión indebidas. “Libremente” es además una noción intrínsecamente ligada a la perspectiva “propia” del niño: el niño tiene el derecho a expresar sus propias opiniones y no las opiniones de los demás.</a:t>
            </a:r>
          </a:p>
          <a:p>
            <a:pPr algn="just"/>
            <a:r>
              <a:rPr lang="es-GT" sz="2400" dirty="0"/>
              <a:t>Por último siempre citando la observación general 12,  en su conclusión en el numeral 135 claramente enmarca la razón del por que los NNA tienen todo el derecho a ser escuchados, el libre derecho a ser respetados y dice: “La inversión en la realización del derecho del niño a ser escuchado en todos los asuntos que lo afectan y a que sus opiniones se tengan debidamente en cuenta es una obligación clara e inmediata de los Estados partes en virtud de la Convención. </a:t>
            </a:r>
          </a:p>
          <a:p>
            <a:pPr algn="just"/>
            <a:endParaRPr lang="es-GT" sz="2400" dirty="0"/>
          </a:p>
        </p:txBody>
      </p:sp>
    </p:spTree>
    <p:extLst>
      <p:ext uri="{BB962C8B-B14F-4D97-AF65-F5344CB8AC3E}">
        <p14:creationId xmlns:p14="http://schemas.microsoft.com/office/powerpoint/2010/main" val="2633240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736600" y="1190951"/>
            <a:ext cx="10515600" cy="4476097"/>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algn="just"/>
            <a:r>
              <a:rPr lang="es-GT" sz="2400" dirty="0"/>
              <a:t>Se le debe otorgar al niño la facultad para intervenir, pues no puede ser considerado más un sujeto pasivo o alguien a quien se puede privar de este derecho, salvo que sea incapaz de tener opiniones propias, como podría ser el caso de niños con escasos días de nacidos y aun así un recién nacido se manifiesta y genera conductas externas.</a:t>
            </a:r>
          </a:p>
          <a:p>
            <a:pPr algn="just"/>
            <a:r>
              <a:rPr lang="es-GT" sz="2400" dirty="0"/>
              <a:t>Este derecho requiere de una conducta amplia que le permita al niño sentirse tomado en cuenta, pero sobre todo obliga a disponer del tiempo, de la capacidad necesaria para atenderlo y de una actitud respetuosa hacia su condición particular de individuo en crecimiento. Exige del adulto, por tanto, un cambio radical en la forma de pensar y en su  manera de actuar. Igualmente, el ser escuchado debe dar origen al establecimiento de fórmulas y mecanismos que estimulen, permitan y fortalezcan  la participación del niño a todo nivel.</a:t>
            </a:r>
          </a:p>
        </p:txBody>
      </p:sp>
    </p:spTree>
    <p:extLst>
      <p:ext uri="{BB962C8B-B14F-4D97-AF65-F5344CB8AC3E}">
        <p14:creationId xmlns:p14="http://schemas.microsoft.com/office/powerpoint/2010/main" val="45377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45F04-5578-413E-B033-432B6D85CF7D}"/>
              </a:ext>
            </a:extLst>
          </p:cNvPr>
          <p:cNvSpPr>
            <a:spLocks noGrp="1"/>
          </p:cNvSpPr>
          <p:nvPr>
            <p:ph type="title"/>
          </p:nvPr>
        </p:nvSpPr>
        <p:spPr/>
        <p:txBody>
          <a:bodyPr>
            <a:normAutofit/>
          </a:bodyPr>
          <a:lstStyle/>
          <a:p>
            <a:pPr algn="ctr"/>
            <a:r>
              <a:rPr lang="es-GT" sz="2800" b="1" dirty="0"/>
              <a:t>El Derecho a que sus opiniones sean debidamente   tomadas en cuenta en función de su edad y madurez</a:t>
            </a:r>
            <a:endParaRPr lang="es-GT" sz="2800" dirty="0"/>
          </a:p>
        </p:txBody>
      </p:sp>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577161" y="2247363"/>
            <a:ext cx="10515600" cy="3018262"/>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algn="just"/>
            <a:r>
              <a:rPr lang="es-GT" sz="2400" dirty="0"/>
              <a:t>Este constituye el último de los tres componentes de lo que se ha denominado la tridimensionalidad del derecho a opinar y constituye en sí el fin último, la meta a lograr, sin lo cual el derecho a opinar carecería de su contenido más elemental, pues cabe preguntarse de qué valdría reconocerle y permitirle a  un niño que  opine, escucharlo, si su opinión no va a ser sopesada al momento de tomar una determinación con relación a  su vida. Cuando todo ser humano opina es porque quiere, porque persigue que de alguna forma lo que ha manifestado sea considerado.</a:t>
            </a:r>
          </a:p>
        </p:txBody>
      </p:sp>
    </p:spTree>
    <p:extLst>
      <p:ext uri="{BB962C8B-B14F-4D97-AF65-F5344CB8AC3E}">
        <p14:creationId xmlns:p14="http://schemas.microsoft.com/office/powerpoint/2010/main" val="1752870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45F04-5578-413E-B033-432B6D85CF7D}"/>
              </a:ext>
            </a:extLst>
          </p:cNvPr>
          <p:cNvSpPr>
            <a:spLocks noGrp="1"/>
          </p:cNvSpPr>
          <p:nvPr>
            <p:ph type="title"/>
          </p:nvPr>
        </p:nvSpPr>
        <p:spPr/>
        <p:txBody>
          <a:bodyPr>
            <a:normAutofit/>
          </a:bodyPr>
          <a:lstStyle/>
          <a:p>
            <a:pPr algn="ctr"/>
            <a:r>
              <a:rPr lang="es-MX" altLang="en-US" sz="2800" b="1" dirty="0">
                <a:solidFill>
                  <a:srgbClr val="000000"/>
                </a:solidFill>
                <a:latin typeface="AR CENA" pitchFamily="2" charset="0"/>
              </a:rPr>
              <a:t>NORMATIVA NACIONAL</a:t>
            </a:r>
            <a:r>
              <a:rPr lang="es-419" altLang="en-US" sz="2800" b="1" dirty="0">
                <a:solidFill>
                  <a:srgbClr val="000000"/>
                </a:solidFill>
                <a:latin typeface="AR CENA" pitchFamily="2" charset="0"/>
              </a:rPr>
              <a:t> EN MATERIA DE NIÑEZ Y ADOLESCENCIA</a:t>
            </a:r>
            <a:endParaRPr lang="es-GT" sz="2800" dirty="0"/>
          </a:p>
        </p:txBody>
      </p:sp>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606977" y="2171190"/>
            <a:ext cx="11187458" cy="2534027"/>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marL="0" indent="0" eaLnBrk="1" hangingPunct="1">
              <a:buFont typeface="Arial" panose="020B0604020202020204" pitchFamily="34" charset="0"/>
              <a:buNone/>
            </a:pPr>
            <a:r>
              <a:rPr lang="es-MX" altLang="en-US" sz="2400" dirty="0">
                <a:solidFill>
                  <a:srgbClr val="000000"/>
                </a:solidFill>
                <a:latin typeface="AR CENA" pitchFamily="2" charset="0"/>
              </a:rPr>
              <a:t>Constitución Política de la República de Guatemala (1985)</a:t>
            </a:r>
          </a:p>
          <a:p>
            <a:pPr marL="0" indent="0" eaLnBrk="1" hangingPunct="1">
              <a:buFont typeface="Arial" panose="020B0604020202020204" pitchFamily="34" charset="0"/>
              <a:buNone/>
            </a:pPr>
            <a:r>
              <a:rPr lang="es-MX" altLang="en-US" sz="2400" dirty="0">
                <a:solidFill>
                  <a:srgbClr val="000000"/>
                </a:solidFill>
                <a:latin typeface="AR CENA" pitchFamily="2" charset="0"/>
              </a:rPr>
              <a:t>Ley de Protección Integral de la Niñez y la Adolescencia (2003)</a:t>
            </a:r>
          </a:p>
          <a:p>
            <a:pPr marL="0" indent="0" eaLnBrk="1" hangingPunct="1">
              <a:buFont typeface="Arial" panose="020B0604020202020204" pitchFamily="34" charset="0"/>
              <a:buNone/>
            </a:pPr>
            <a:r>
              <a:rPr lang="es-MX" altLang="en-US" sz="2400" dirty="0">
                <a:solidFill>
                  <a:srgbClr val="000000"/>
                </a:solidFill>
                <a:latin typeface="AR CENA" pitchFamily="2" charset="0"/>
              </a:rPr>
              <a:t>Ley de Adopciones (2007)</a:t>
            </a:r>
          </a:p>
          <a:p>
            <a:pPr marL="0" indent="0" eaLnBrk="1" hangingPunct="1">
              <a:buFont typeface="Arial" panose="020B0604020202020204" pitchFamily="34" charset="0"/>
              <a:buNone/>
            </a:pPr>
            <a:r>
              <a:rPr lang="es-MX" altLang="en-US" sz="2400" dirty="0">
                <a:solidFill>
                  <a:srgbClr val="000000"/>
                </a:solidFill>
                <a:latin typeface="AR CENA" pitchFamily="2" charset="0"/>
              </a:rPr>
              <a:t>Ley Contra la Violencia Sexual, Explotación y Trata de Personas (2009)</a:t>
            </a:r>
          </a:p>
          <a:p>
            <a:pPr marL="0" indent="0" eaLnBrk="1" hangingPunct="1">
              <a:buFont typeface="Arial" panose="020B0604020202020204" pitchFamily="34" charset="0"/>
              <a:buNone/>
            </a:pPr>
            <a:r>
              <a:rPr lang="es-MX" altLang="en-US" sz="2400" dirty="0">
                <a:solidFill>
                  <a:srgbClr val="000000"/>
                </a:solidFill>
                <a:latin typeface="AR CENA" pitchFamily="2" charset="0"/>
              </a:rPr>
              <a:t>Ley </a:t>
            </a:r>
            <a:r>
              <a:rPr lang="es-419" altLang="en-US" sz="2400" dirty="0">
                <a:solidFill>
                  <a:srgbClr val="000000"/>
                </a:solidFill>
                <a:latin typeface="AR CENA" pitchFamily="2" charset="0"/>
              </a:rPr>
              <a:t>del Sistema de Alerta </a:t>
            </a:r>
            <a:r>
              <a:rPr lang="es-MX" altLang="en-US" sz="2400" dirty="0">
                <a:solidFill>
                  <a:srgbClr val="000000"/>
                </a:solidFill>
                <a:latin typeface="AR CENA" pitchFamily="2" charset="0"/>
              </a:rPr>
              <a:t>Alba Keneth</a:t>
            </a:r>
            <a:r>
              <a:rPr lang="es-419" altLang="en-US" sz="2400" dirty="0">
                <a:solidFill>
                  <a:srgbClr val="000000"/>
                </a:solidFill>
                <a:latin typeface="AR CENA" pitchFamily="2" charset="0"/>
              </a:rPr>
              <a:t>. (2010)</a:t>
            </a:r>
            <a:endParaRPr lang="es-MX" altLang="en-US" sz="2400" dirty="0">
              <a:solidFill>
                <a:srgbClr val="000000"/>
              </a:solidFill>
              <a:latin typeface="AR CENA" pitchFamily="2" charset="0"/>
            </a:endParaRPr>
          </a:p>
        </p:txBody>
      </p:sp>
    </p:spTree>
    <p:extLst>
      <p:ext uri="{BB962C8B-B14F-4D97-AF65-F5344CB8AC3E}">
        <p14:creationId xmlns:p14="http://schemas.microsoft.com/office/powerpoint/2010/main" val="779776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45F04-5578-413E-B033-432B6D85CF7D}"/>
              </a:ext>
            </a:extLst>
          </p:cNvPr>
          <p:cNvSpPr>
            <a:spLocks noGrp="1"/>
          </p:cNvSpPr>
          <p:nvPr>
            <p:ph type="title"/>
          </p:nvPr>
        </p:nvSpPr>
        <p:spPr/>
        <p:txBody>
          <a:bodyPr>
            <a:normAutofit/>
          </a:bodyPr>
          <a:lstStyle/>
          <a:p>
            <a:pPr algn="ctr"/>
            <a:r>
              <a:rPr lang="es-GT" altLang="en-US" sz="2800" b="1" dirty="0">
                <a:solidFill>
                  <a:srgbClr val="000000"/>
                </a:solidFill>
                <a:latin typeface="AR CENA" pitchFamily="2" charset="0"/>
              </a:rPr>
              <a:t>Constitución Política de la República de Guatemala</a:t>
            </a:r>
            <a:endParaRPr lang="es-GT" sz="2800" dirty="0"/>
          </a:p>
        </p:txBody>
      </p:sp>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502271" y="1727508"/>
            <a:ext cx="11187458" cy="3402983"/>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marL="0" indent="0" algn="just" eaLnBrk="1" hangingPunct="1">
              <a:buFont typeface="Arial" panose="020B0604020202020204" pitchFamily="34" charset="0"/>
              <a:buNone/>
            </a:pPr>
            <a:r>
              <a:rPr lang="es-GT" altLang="en-US" sz="2400" dirty="0">
                <a:solidFill>
                  <a:srgbClr val="000000"/>
                </a:solidFill>
              </a:rPr>
              <a:t>Artículo </a:t>
            </a:r>
            <a:r>
              <a:rPr lang="es-GT" sz="2400" dirty="0"/>
              <a:t>51.- Protección a menores y ancianos. El Estado protegerá la salud física, mental y moral de los menores de edad y de los ancianos. Les garantizará su derecho a la alimentación, salud, educación y seguridad y previsión social. </a:t>
            </a:r>
          </a:p>
          <a:p>
            <a:pPr marL="0" indent="0" eaLnBrk="1" hangingPunct="1">
              <a:buFont typeface="Arial" panose="020B0604020202020204" pitchFamily="34" charset="0"/>
              <a:buNone/>
            </a:pPr>
            <a:endParaRPr lang="es-GT" altLang="en-US" sz="2400" dirty="0">
              <a:solidFill>
                <a:srgbClr val="000000"/>
              </a:solidFill>
            </a:endParaRPr>
          </a:p>
          <a:p>
            <a:pPr marL="0" indent="0" algn="just" eaLnBrk="1" hangingPunct="1">
              <a:buFont typeface="Arial" panose="020B0604020202020204" pitchFamily="34" charset="0"/>
              <a:buNone/>
            </a:pPr>
            <a:r>
              <a:rPr lang="es-GT" sz="2400" dirty="0"/>
              <a:t>Artículo 54.- Adopción. El Estado reconoce y protege la adopción. El adoptado adquiere la condición de hijo del adoptante. Se declara de interés nacional la protección de los niños huérfanos y de los niños abandonados. </a:t>
            </a:r>
          </a:p>
          <a:p>
            <a:pPr marL="0" indent="0" eaLnBrk="1" hangingPunct="1">
              <a:buFont typeface="Arial" panose="020B0604020202020204" pitchFamily="34" charset="0"/>
              <a:buNone/>
            </a:pPr>
            <a:endParaRPr lang="es-GT" altLang="en-US" sz="2400" dirty="0">
              <a:solidFill>
                <a:srgbClr val="000000"/>
              </a:solidFill>
            </a:endParaRPr>
          </a:p>
        </p:txBody>
      </p:sp>
    </p:spTree>
    <p:extLst>
      <p:ext uri="{BB962C8B-B14F-4D97-AF65-F5344CB8AC3E}">
        <p14:creationId xmlns:p14="http://schemas.microsoft.com/office/powerpoint/2010/main" val="1056789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a:xfrm>
            <a:off x="838200" y="365125"/>
            <a:ext cx="10515600" cy="3063875"/>
          </a:xfrm>
        </p:spPr>
        <p:txBody>
          <a:bodyPr>
            <a:normAutofit/>
          </a:bodyPr>
          <a:lstStyle/>
          <a:p>
            <a:pPr algn="ctr"/>
            <a:r>
              <a:rPr lang="es-GT" altLang="es-ES" sz="3200" dirty="0">
                <a:latin typeface="AR CENA" pitchFamily="2" charset="0"/>
              </a:rPr>
              <a:t>LEY DE PROTECCIÓN INTEGRAL DE LA NIÑEZ Y LA ADOLESCENCIA</a:t>
            </a:r>
            <a:endParaRPr lang="es-GT" sz="3200" b="1" dirty="0"/>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732183" y="2922242"/>
            <a:ext cx="10515600" cy="1474166"/>
          </a:xfrm>
        </p:spPr>
        <p:txBody>
          <a:bodyPr>
            <a:normAutofit fontScale="25000" lnSpcReduction="20000"/>
          </a:bodyPr>
          <a:lstStyle/>
          <a:p>
            <a:pPr algn="ctr" eaLnBrk="1" hangingPunct="1">
              <a:lnSpc>
                <a:spcPct val="270000"/>
              </a:lnSpc>
              <a:defRPr/>
            </a:pPr>
            <a:r>
              <a:rPr lang="es-GT" altLang="es-ES" sz="8600" dirty="0">
                <a:latin typeface="AR CENA" panose="02000000000000000000" pitchFamily="2" charset="0"/>
              </a:rPr>
              <a:t>Decreto 27-2003 del Congreso de la República</a:t>
            </a:r>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174105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FFD761-0659-47E2-BF59-2889CB51BE4E}"/>
              </a:ext>
            </a:extLst>
          </p:cNvPr>
          <p:cNvSpPr>
            <a:spLocks noGrp="1"/>
          </p:cNvSpPr>
          <p:nvPr>
            <p:ph type="title"/>
          </p:nvPr>
        </p:nvSpPr>
        <p:spPr/>
        <p:txBody>
          <a:bodyPr>
            <a:normAutofit/>
          </a:bodyPr>
          <a:lstStyle/>
          <a:p>
            <a:pPr algn="ctr"/>
            <a:r>
              <a:rPr lang="es-419" altLang="es-GT" sz="3200" dirty="0">
                <a:latin typeface="AR CENA" pitchFamily="2" charset="0"/>
              </a:rPr>
              <a:t>NORMATIVA INTERNACIONAL EN MATERIA DE NIÑEZ Y ADOLESCENCIA</a:t>
            </a:r>
            <a:endParaRPr lang="es-GT" sz="3200" dirty="0"/>
          </a:p>
        </p:txBody>
      </p:sp>
      <p:sp>
        <p:nvSpPr>
          <p:cNvPr id="3" name="Marcador de contenido 2">
            <a:extLst>
              <a:ext uri="{FF2B5EF4-FFF2-40B4-BE49-F238E27FC236}">
                <a16:creationId xmlns:a16="http://schemas.microsoft.com/office/drawing/2014/main" id="{32C84686-3CF1-41F7-9EB3-636D3B964AE8}"/>
              </a:ext>
            </a:extLst>
          </p:cNvPr>
          <p:cNvSpPr>
            <a:spLocks noGrp="1"/>
          </p:cNvSpPr>
          <p:nvPr>
            <p:ph idx="1"/>
          </p:nvPr>
        </p:nvSpPr>
        <p:spPr>
          <a:xfrm>
            <a:off x="838200" y="1825625"/>
            <a:ext cx="10903226" cy="4351338"/>
          </a:xfrm>
        </p:spPr>
        <p:txBody>
          <a:bodyPr>
            <a:normAutofit fontScale="55000" lnSpcReduction="20000"/>
          </a:bodyPr>
          <a:lstStyle/>
          <a:p>
            <a:pPr marL="0" indent="0">
              <a:buFont typeface="Arial" panose="020B0604020202020204" pitchFamily="34" charset="0"/>
              <a:buNone/>
              <a:defRPr/>
            </a:pPr>
            <a:r>
              <a:rPr lang="es-ES" altLang="es-ES" sz="3600" b="1" dirty="0">
                <a:latin typeface="AR CENA" panose="02000000000000000000" pitchFamily="2" charset="0"/>
              </a:rPr>
              <a:t>CONVENIO DE LA HAYA</a:t>
            </a:r>
            <a:r>
              <a:rPr lang="es-419" altLang="es-ES" sz="3600" b="1" dirty="0">
                <a:latin typeface="AR CENA" panose="02000000000000000000" pitchFamily="2" charset="0"/>
              </a:rPr>
              <a:t>. </a:t>
            </a:r>
            <a:r>
              <a:rPr lang="es-ES" altLang="es-ES" sz="3600" b="1" dirty="0">
                <a:latin typeface="AR CENA" panose="02000000000000000000" pitchFamily="2" charset="0"/>
              </a:rPr>
              <a:t>Relativo a la protección del niño y la cooperación en materia de adopción internacional</a:t>
            </a:r>
            <a:endParaRPr lang="es-419" altLang="es-ES" sz="3600" b="1" dirty="0">
              <a:latin typeface="AR CENA" panose="02000000000000000000" pitchFamily="2" charset="0"/>
            </a:endParaRPr>
          </a:p>
          <a:p>
            <a:pPr marL="0" indent="0">
              <a:buFont typeface="Arial" panose="020B0604020202020204" pitchFamily="34" charset="0"/>
              <a:buNone/>
              <a:defRPr/>
            </a:pPr>
            <a:r>
              <a:rPr lang="es-ES" altLang="es-ES" sz="2800" dirty="0">
                <a:latin typeface="AR CENA" panose="02000000000000000000" pitchFamily="2" charset="0"/>
              </a:rPr>
              <a:t>El niño debe crecer en un medio familiar, en un clima de felicidad, amor y comprensión, para el desarrollo armónico de su personalidad.</a:t>
            </a:r>
          </a:p>
          <a:p>
            <a:pPr marL="0" indent="0">
              <a:buFont typeface="Arial" panose="020B0604020202020204" pitchFamily="34" charset="0"/>
              <a:buNone/>
              <a:defRPr/>
            </a:pPr>
            <a:r>
              <a:rPr lang="es-ES" altLang="es-ES" sz="2800" dirty="0">
                <a:latin typeface="AR CENA" panose="02000000000000000000" pitchFamily="2" charset="0"/>
              </a:rPr>
              <a:t>Adoptar medidas adecuadas para mantener al niño en su familia de origen.</a:t>
            </a:r>
          </a:p>
          <a:p>
            <a:pPr marL="0" indent="0">
              <a:buFont typeface="Arial" panose="020B0604020202020204" pitchFamily="34" charset="0"/>
              <a:buNone/>
              <a:defRPr/>
            </a:pPr>
            <a:r>
              <a:rPr lang="es-ES" altLang="es-ES" sz="2800" dirty="0">
                <a:latin typeface="AR CENA" panose="02000000000000000000" pitchFamily="2" charset="0"/>
              </a:rPr>
              <a:t>Dar una familia permanente a un niño que no puede encontrar una familia adecuada en su Estado de origen.</a:t>
            </a:r>
          </a:p>
          <a:p>
            <a:pPr marL="0" indent="0">
              <a:buFont typeface="Arial" panose="020B0604020202020204" pitchFamily="34" charset="0"/>
              <a:buNone/>
              <a:defRPr/>
            </a:pPr>
            <a:r>
              <a:rPr lang="es-ES" altLang="es-ES" sz="2800" dirty="0">
                <a:latin typeface="AR CENA" panose="02000000000000000000" pitchFamily="2" charset="0"/>
              </a:rPr>
              <a:t>Establece garantías para que las adopciones internacionales tengan lugar en consideración del interés superior del niño.</a:t>
            </a:r>
          </a:p>
          <a:p>
            <a:pPr marL="0" indent="0">
              <a:buFont typeface="Arial" panose="020B0604020202020204" pitchFamily="34" charset="0"/>
              <a:buNone/>
              <a:defRPr/>
            </a:pPr>
            <a:r>
              <a:rPr lang="es-ES" altLang="es-ES" sz="2800" dirty="0">
                <a:latin typeface="AR CENA" panose="02000000000000000000" pitchFamily="2" charset="0"/>
              </a:rPr>
              <a:t>Fundamento para la creación de la Consejo Nacional de Adopciones, como Autoridad Central en Guatemala en materia de adopciones</a:t>
            </a:r>
            <a:r>
              <a:rPr lang="es-ES" altLang="es-ES" sz="2800" dirty="0"/>
              <a:t>.</a:t>
            </a:r>
            <a:endParaRPr lang="es-419" altLang="es-ES" sz="2800" dirty="0"/>
          </a:p>
          <a:p>
            <a:pPr marL="0" indent="0">
              <a:buFont typeface="Arial" panose="020B0604020202020204" pitchFamily="34" charset="0"/>
              <a:buNone/>
              <a:defRPr/>
            </a:pPr>
            <a:endParaRPr lang="es-ES" altLang="es-ES" sz="1400" dirty="0"/>
          </a:p>
          <a:p>
            <a:pPr marL="0" indent="0" algn="just">
              <a:buFont typeface="Arial" panose="020B0604020202020204" pitchFamily="34" charset="0"/>
              <a:buNone/>
              <a:defRPr/>
            </a:pPr>
            <a:r>
              <a:rPr lang="es-ES" altLang="es-ES" sz="3600" b="1" dirty="0">
                <a:latin typeface="AR CENA" panose="02000000000000000000" pitchFamily="2" charset="0"/>
              </a:rPr>
              <a:t>CONVENIO 182 OIT</a:t>
            </a:r>
            <a:r>
              <a:rPr lang="es-419" altLang="es-ES" sz="3600" b="1" dirty="0">
                <a:latin typeface="AR CENA" panose="02000000000000000000" pitchFamily="2" charset="0"/>
              </a:rPr>
              <a:t> </a:t>
            </a:r>
            <a:r>
              <a:rPr lang="es-ES" altLang="es-ES" sz="3600" b="1" dirty="0">
                <a:latin typeface="AR CENA" panose="02000000000000000000" pitchFamily="2" charset="0"/>
              </a:rPr>
              <a:t>SOBRE LAS PEORES FORMAS DE TRABAJO INFANTIL</a:t>
            </a:r>
            <a:r>
              <a:rPr lang="es-419" altLang="es-ES" sz="3600" b="1" dirty="0">
                <a:latin typeface="AR CENA" panose="02000000000000000000" pitchFamily="2" charset="0"/>
              </a:rPr>
              <a:t>. </a:t>
            </a:r>
          </a:p>
          <a:p>
            <a:pPr marL="0" indent="0" algn="just">
              <a:buFont typeface="Arial" panose="020B0604020202020204" pitchFamily="34" charset="0"/>
              <a:buNone/>
              <a:defRPr/>
            </a:pPr>
            <a:r>
              <a:rPr lang="es-ES" sz="2800" dirty="0">
                <a:latin typeface="AR CENA" panose="02000000000000000000" pitchFamily="2" charset="0"/>
              </a:rPr>
              <a:t>Esclavitud, venta y tráfico de niños, servidumbres por deudas, trabajo forzoso, reclutamiento de niños para conflictos armados.</a:t>
            </a:r>
          </a:p>
          <a:p>
            <a:pPr marL="0" indent="0" algn="just">
              <a:buFont typeface="Arial" panose="020B0604020202020204" pitchFamily="34" charset="0"/>
              <a:buNone/>
              <a:defRPr/>
            </a:pPr>
            <a:r>
              <a:rPr lang="es-ES" sz="2800" dirty="0">
                <a:latin typeface="AR CENA" panose="02000000000000000000" pitchFamily="2" charset="0"/>
              </a:rPr>
              <a:t>Utilización, reclutamiento o la oferta de niños para la prostitución, la producción de pornografía o actuaciones pornográficas.</a:t>
            </a:r>
          </a:p>
          <a:p>
            <a:pPr marL="0" indent="0" algn="just">
              <a:buFont typeface="Arial" panose="020B0604020202020204" pitchFamily="34" charset="0"/>
              <a:buNone/>
              <a:defRPr/>
            </a:pPr>
            <a:r>
              <a:rPr lang="es-ES" sz="2800" dirty="0">
                <a:latin typeface="AR CENA" panose="02000000000000000000" pitchFamily="2" charset="0"/>
              </a:rPr>
              <a:t>Utilización, reclutamiento, o la oferta de niños para la producción y el tráfico de estupefacientes.</a:t>
            </a:r>
          </a:p>
          <a:p>
            <a:pPr marL="0" indent="0" algn="just">
              <a:buFont typeface="Arial" panose="020B0604020202020204" pitchFamily="34" charset="0"/>
              <a:buNone/>
              <a:defRPr/>
            </a:pPr>
            <a:r>
              <a:rPr lang="es-ES" sz="2800" dirty="0">
                <a:latin typeface="AR CENA" panose="02000000000000000000" pitchFamily="2" charset="0"/>
              </a:rPr>
              <a:t>Cualquier trabajo que dañe la salud, la seguridad o la moralidad de los niños.</a:t>
            </a:r>
          </a:p>
          <a:p>
            <a:endParaRPr lang="es-GT" dirty="0"/>
          </a:p>
        </p:txBody>
      </p:sp>
    </p:spTree>
    <p:extLst>
      <p:ext uri="{BB962C8B-B14F-4D97-AF65-F5344CB8AC3E}">
        <p14:creationId xmlns:p14="http://schemas.microsoft.com/office/powerpoint/2010/main" val="541452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964234"/>
            <a:ext cx="10515600" cy="4351338"/>
          </a:xfrm>
        </p:spPr>
        <p:txBody>
          <a:bodyPr>
            <a:normAutofit fontScale="40000" lnSpcReduction="20000"/>
          </a:bodyPr>
          <a:lstStyle/>
          <a:p>
            <a:pPr marL="0" indent="0">
              <a:lnSpc>
                <a:spcPct val="120000"/>
              </a:lnSpc>
              <a:buFont typeface="Arial" panose="020B0604020202020204" pitchFamily="34" charset="0"/>
              <a:buNone/>
            </a:pPr>
            <a:r>
              <a:rPr lang="es-ES" altLang="es-ES" sz="4400" dirty="0">
                <a:latin typeface="AR CENA" pitchFamily="2" charset="0"/>
              </a:rPr>
              <a:t>Constituye el marco jurídico que crea la institucionalidad para articular un sistema de protección especial orientado a promover acciones para el cese de las amenazas a los derechos de la niñez y la restitución de aquellos derechos que les han sido violados, así como el establecimiento de un sistema de justicia penal juvenil. </a:t>
            </a:r>
          </a:p>
          <a:p>
            <a:pPr marL="0" indent="0">
              <a:lnSpc>
                <a:spcPct val="120000"/>
              </a:lnSpc>
              <a:buFont typeface="Arial" panose="020B0604020202020204" pitchFamily="34" charset="0"/>
              <a:buNone/>
            </a:pPr>
            <a:r>
              <a:rPr lang="es-ES" altLang="es-ES" sz="4400" dirty="0">
                <a:latin typeface="AR CENA" pitchFamily="2" charset="0"/>
              </a:rPr>
              <a:t>Se encuentra dividida de la siguiente manera:</a:t>
            </a:r>
          </a:p>
          <a:p>
            <a:pPr marL="0" indent="0">
              <a:lnSpc>
                <a:spcPct val="120000"/>
              </a:lnSpc>
              <a:buFont typeface="Arial" panose="020B0604020202020204" pitchFamily="34" charset="0"/>
              <a:buNone/>
            </a:pPr>
            <a:r>
              <a:rPr lang="es-ES" altLang="es-ES" sz="4400" dirty="0">
                <a:latin typeface="AR CENA" pitchFamily="2" charset="0"/>
              </a:rPr>
              <a:t>Libro I: Disposiciones sustantivas</a:t>
            </a:r>
          </a:p>
          <a:p>
            <a:pPr marL="0" indent="0">
              <a:lnSpc>
                <a:spcPct val="120000"/>
              </a:lnSpc>
              <a:buFont typeface="Arial" panose="020B0604020202020204" pitchFamily="34" charset="0"/>
              <a:buNone/>
            </a:pPr>
            <a:r>
              <a:rPr lang="es-ES" altLang="es-ES" sz="4400" dirty="0">
                <a:latin typeface="AR CENA" pitchFamily="2" charset="0"/>
              </a:rPr>
              <a:t>Libro II: Disposiciones organizativas</a:t>
            </a:r>
          </a:p>
          <a:p>
            <a:pPr marL="0" indent="0">
              <a:lnSpc>
                <a:spcPct val="120000"/>
              </a:lnSpc>
              <a:buFont typeface="Arial" panose="020B0604020202020204" pitchFamily="34" charset="0"/>
              <a:buNone/>
            </a:pPr>
            <a:r>
              <a:rPr lang="es-ES" altLang="es-ES" sz="4400" dirty="0">
                <a:latin typeface="AR CENA" pitchFamily="2" charset="0"/>
              </a:rPr>
              <a:t>Libro III: Disposiciones adjetivas</a:t>
            </a:r>
          </a:p>
          <a:p>
            <a:pPr marL="0" indent="0">
              <a:lnSpc>
                <a:spcPct val="120000"/>
              </a:lnSpc>
              <a:buFont typeface="Arial" panose="020B0604020202020204" pitchFamily="34" charset="0"/>
              <a:buNone/>
            </a:pPr>
            <a:r>
              <a:rPr lang="es-ES" altLang="es-ES" sz="4400" dirty="0">
                <a:latin typeface="AR CENA" pitchFamily="2" charset="0"/>
              </a:rPr>
              <a:t>	TITULO I: Niñez y Adolescencia amenazada en sus derechos humanos</a:t>
            </a:r>
          </a:p>
          <a:p>
            <a:pPr marL="0" indent="0">
              <a:lnSpc>
                <a:spcPct val="120000"/>
              </a:lnSpc>
              <a:buFont typeface="Arial" panose="020B0604020202020204" pitchFamily="34" charset="0"/>
              <a:buNone/>
            </a:pPr>
            <a:r>
              <a:rPr lang="es-ES" altLang="es-ES" sz="4400" dirty="0">
                <a:latin typeface="AR CENA" pitchFamily="2" charset="0"/>
              </a:rPr>
              <a:t>	TITULO II: Adolescentes en conflicto con la ley penal.</a:t>
            </a:r>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1019819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973666" y="1664145"/>
            <a:ext cx="10515600" cy="4351338"/>
          </a:xfrm>
        </p:spPr>
        <p:txBody>
          <a:bodyPr>
            <a:normAutofit/>
          </a:bodyPr>
          <a:lstStyle/>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pic>
        <p:nvPicPr>
          <p:cNvPr id="2" name="Imagen 1">
            <a:extLst>
              <a:ext uri="{FF2B5EF4-FFF2-40B4-BE49-F238E27FC236}">
                <a16:creationId xmlns:a16="http://schemas.microsoft.com/office/drawing/2014/main" id="{5FD90B40-32B3-4627-8A99-0E2FAF46C46A}"/>
              </a:ext>
            </a:extLst>
          </p:cNvPr>
          <p:cNvPicPr>
            <a:picLocks noChangeAspect="1"/>
          </p:cNvPicPr>
          <p:nvPr/>
        </p:nvPicPr>
        <p:blipFill>
          <a:blip r:embed="rId2"/>
          <a:stretch>
            <a:fillRect/>
          </a:stretch>
        </p:blipFill>
        <p:spPr>
          <a:xfrm>
            <a:off x="1800221" y="718374"/>
            <a:ext cx="8230313" cy="1176630"/>
          </a:xfrm>
          <a:prstGeom prst="rect">
            <a:avLst/>
          </a:prstGeom>
        </p:spPr>
      </p:pic>
      <p:pic>
        <p:nvPicPr>
          <p:cNvPr id="4" name="Imagen 3">
            <a:extLst>
              <a:ext uri="{FF2B5EF4-FFF2-40B4-BE49-F238E27FC236}">
                <a16:creationId xmlns:a16="http://schemas.microsoft.com/office/drawing/2014/main" id="{A9431A7C-BBD1-43F1-906E-BB7A3A94E667}"/>
              </a:ext>
            </a:extLst>
          </p:cNvPr>
          <p:cNvPicPr>
            <a:picLocks noChangeAspect="1"/>
          </p:cNvPicPr>
          <p:nvPr/>
        </p:nvPicPr>
        <p:blipFill>
          <a:blip r:embed="rId3"/>
          <a:stretch>
            <a:fillRect/>
          </a:stretch>
        </p:blipFill>
        <p:spPr>
          <a:xfrm>
            <a:off x="2108870" y="1575604"/>
            <a:ext cx="7974259" cy="5090601"/>
          </a:xfrm>
          <a:prstGeom prst="rect">
            <a:avLst/>
          </a:prstGeom>
        </p:spPr>
      </p:pic>
    </p:spTree>
    <p:extLst>
      <p:ext uri="{BB962C8B-B14F-4D97-AF65-F5344CB8AC3E}">
        <p14:creationId xmlns:p14="http://schemas.microsoft.com/office/powerpoint/2010/main" val="5614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lstStyle/>
          <a:p>
            <a:pPr algn="ctr"/>
            <a:r>
              <a:rPr lang="es-GT" b="1" dirty="0"/>
              <a:t>Breve comparación de la Ley Pina con el Código de Menores. Decreto 78-79</a:t>
            </a:r>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a:bodyPr>
          <a:lstStyle/>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graphicFrame>
        <p:nvGraphicFramePr>
          <p:cNvPr id="4" name="Tabla 3">
            <a:extLst>
              <a:ext uri="{FF2B5EF4-FFF2-40B4-BE49-F238E27FC236}">
                <a16:creationId xmlns:a16="http://schemas.microsoft.com/office/drawing/2014/main" id="{DF0BE2D2-E170-4380-AC6B-63003F482A86}"/>
              </a:ext>
            </a:extLst>
          </p:cNvPr>
          <p:cNvGraphicFramePr>
            <a:graphicFrameLocks noGrp="1"/>
          </p:cNvGraphicFramePr>
          <p:nvPr>
            <p:extLst>
              <p:ext uri="{D42A27DB-BD31-4B8C-83A1-F6EECF244321}">
                <p14:modId xmlns:p14="http://schemas.microsoft.com/office/powerpoint/2010/main" val="3406308967"/>
              </p:ext>
            </p:extLst>
          </p:nvPr>
        </p:nvGraphicFramePr>
        <p:xfrm>
          <a:off x="2138290" y="1690688"/>
          <a:ext cx="7821636" cy="4505239"/>
        </p:xfrm>
        <a:graphic>
          <a:graphicData uri="http://schemas.openxmlformats.org/drawingml/2006/table">
            <a:tbl>
              <a:tblPr>
                <a:tableStyleId>{5C22544A-7EE6-4342-B048-85BDC9FD1C3A}</a:tableStyleId>
              </a:tblPr>
              <a:tblGrid>
                <a:gridCol w="4089409">
                  <a:extLst>
                    <a:ext uri="{9D8B030D-6E8A-4147-A177-3AD203B41FA5}">
                      <a16:colId xmlns:a16="http://schemas.microsoft.com/office/drawing/2014/main" val="176620387"/>
                    </a:ext>
                  </a:extLst>
                </a:gridCol>
                <a:gridCol w="3732227">
                  <a:extLst>
                    <a:ext uri="{9D8B030D-6E8A-4147-A177-3AD203B41FA5}">
                      <a16:colId xmlns:a16="http://schemas.microsoft.com/office/drawing/2014/main" val="3970390275"/>
                    </a:ext>
                  </a:extLst>
                </a:gridCol>
              </a:tblGrid>
              <a:tr h="203922">
                <a:tc>
                  <a:txBody>
                    <a:bodyPr/>
                    <a:lstStyle/>
                    <a:p>
                      <a:pPr algn="ctr" fontAlgn="b"/>
                      <a:r>
                        <a:rPr lang="es-GT" sz="1400" b="1" u="none" strike="noStrike" dirty="0">
                          <a:effectLst/>
                        </a:rPr>
                        <a:t>CÓDIGO DE MENORES</a:t>
                      </a:r>
                      <a:endParaRPr lang="es-GT"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GT" sz="1400" b="1" u="none" strike="noStrike" dirty="0">
                          <a:effectLst/>
                        </a:rPr>
                        <a:t>LEY PINA</a:t>
                      </a:r>
                      <a:endParaRPr lang="es-GT"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07173860"/>
                  </a:ext>
                </a:extLst>
              </a:tr>
              <a:tr h="1019608">
                <a:tc>
                  <a:txBody>
                    <a:bodyPr/>
                    <a:lstStyle/>
                    <a:p>
                      <a:pPr algn="ctr" fontAlgn="b"/>
                      <a:r>
                        <a:rPr lang="es-GT" sz="1400" u="none" strike="noStrike" dirty="0">
                          <a:effectLst/>
                        </a:rPr>
                        <a:t>Utiliza el término "menor" o "menores".</a:t>
                      </a:r>
                      <a:endParaRPr lang="es-GT"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GT" sz="1400" u="none" strike="noStrike" dirty="0">
                          <a:effectLst/>
                        </a:rPr>
                        <a:t>El término" menor" o "menores" es superado por los conceptos de niño, niña y adolescente o niñez y adolescencia.</a:t>
                      </a:r>
                      <a:endParaRPr lang="es-GT"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33635939"/>
                  </a:ext>
                </a:extLst>
              </a:tr>
              <a:tr h="1019608">
                <a:tc>
                  <a:txBody>
                    <a:bodyPr/>
                    <a:lstStyle/>
                    <a:p>
                      <a:pPr algn="ctr" fontAlgn="b"/>
                      <a:r>
                        <a:rPr lang="es-GT" sz="1400" u="none" strike="noStrike">
                          <a:effectLst/>
                        </a:rPr>
                        <a:t>Se menciona a la población con discapacidad física y mental como "menores en situación irregular".</a:t>
                      </a:r>
                      <a:endParaRPr lang="es-GT"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GT" sz="1400" u="none" strike="noStrike" dirty="0">
                          <a:effectLst/>
                        </a:rPr>
                        <a:t>Menciona a la niñez y adolescencia con discapacidades físicas o mentales y no los invisibiliza.</a:t>
                      </a:r>
                      <a:endParaRPr lang="es-GT"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23273476"/>
                  </a:ext>
                </a:extLst>
              </a:tr>
              <a:tr h="1019608">
                <a:tc>
                  <a:txBody>
                    <a:bodyPr/>
                    <a:lstStyle/>
                    <a:p>
                      <a:pPr algn="ctr" fontAlgn="b"/>
                      <a:r>
                        <a:rPr lang="es-GT" sz="1400" u="none" strike="noStrike">
                          <a:effectLst/>
                        </a:rPr>
                        <a:t>En la parte procesal, los juzgados eran denominados como: "juzgados de menores".</a:t>
                      </a:r>
                      <a:endParaRPr lang="es-GT"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GT" sz="1400" u="none" strike="noStrike" dirty="0">
                          <a:effectLst/>
                        </a:rPr>
                        <a:t>Actualmente se denominan "Juzgados de Niñez y Adolescencia y Conflicto con la Ley Penal".</a:t>
                      </a:r>
                      <a:endParaRPr lang="es-GT"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61214448"/>
                  </a:ext>
                </a:extLst>
              </a:tr>
              <a:tr h="1223530">
                <a:tc>
                  <a:txBody>
                    <a:bodyPr/>
                    <a:lstStyle/>
                    <a:p>
                      <a:pPr algn="ctr" fontAlgn="b"/>
                      <a:r>
                        <a:rPr lang="es-GT" sz="1400" u="none" strike="noStrike">
                          <a:effectLst/>
                        </a:rPr>
                        <a:t>Se decía que los menores eran puestos en depósito en establecimiento o institución destinada para ello.</a:t>
                      </a:r>
                      <a:endParaRPr lang="es-GT"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GT" sz="1400" u="none" strike="noStrike" dirty="0">
                          <a:effectLst/>
                        </a:rPr>
                        <a:t>Se establece que la niñez y adolescencia será abrigada de forma provisional y excepcional en familia y hogar sustituto.</a:t>
                      </a:r>
                      <a:endParaRPr lang="es-GT"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63949099"/>
                  </a:ext>
                </a:extLst>
              </a:tr>
            </a:tbl>
          </a:graphicData>
        </a:graphic>
      </p:graphicFrame>
    </p:spTree>
    <p:extLst>
      <p:ext uri="{BB962C8B-B14F-4D97-AF65-F5344CB8AC3E}">
        <p14:creationId xmlns:p14="http://schemas.microsoft.com/office/powerpoint/2010/main" val="1777000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45F04-5578-413E-B033-432B6D85CF7D}"/>
              </a:ext>
            </a:extLst>
          </p:cNvPr>
          <p:cNvSpPr>
            <a:spLocks noGrp="1"/>
          </p:cNvSpPr>
          <p:nvPr>
            <p:ph type="title"/>
          </p:nvPr>
        </p:nvSpPr>
        <p:spPr/>
        <p:txBody>
          <a:bodyPr>
            <a:normAutofit/>
          </a:bodyPr>
          <a:lstStyle/>
          <a:p>
            <a:pPr algn="ctr"/>
            <a:r>
              <a:rPr lang="es-ES" altLang="es-ES" sz="2000" b="1" dirty="0">
                <a:latin typeface="AR CENA" pitchFamily="2" charset="0"/>
              </a:rPr>
              <a:t>LEY CONTRA LA VIOLENCIA SEXUAL, EXPLOTACIÓN Y TRATA DE PERSONAS</a:t>
            </a:r>
            <a:endParaRPr lang="es-GT" sz="2000" dirty="0"/>
          </a:p>
        </p:txBody>
      </p:sp>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987979" y="1345103"/>
            <a:ext cx="8686108" cy="4934684"/>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marL="0" indent="0">
              <a:buFont typeface="Arial" panose="020B0604020202020204" pitchFamily="34" charset="0"/>
              <a:buNone/>
              <a:defRPr/>
            </a:pPr>
            <a:r>
              <a:rPr lang="es-ES" sz="1400" dirty="0">
                <a:latin typeface="AR CENA" panose="02000000000000000000" pitchFamily="2" charset="0"/>
              </a:rPr>
              <a:t>Tiene por objeto prevenir, reprimir, sancionar y erradicar la violencia sexual, la explotación y la trata de personas, la atención y protección de sus víctimas y resarcir los daños y perjuicios ocasionados. </a:t>
            </a:r>
          </a:p>
          <a:p>
            <a:pPr marL="0" indent="0">
              <a:buFont typeface="Arial" panose="020B0604020202020204" pitchFamily="34" charset="0"/>
              <a:buNone/>
              <a:defRPr/>
            </a:pPr>
            <a:r>
              <a:rPr lang="es-ES" sz="1400" dirty="0">
                <a:latin typeface="AR CENA" panose="02000000000000000000" pitchFamily="2" charset="0"/>
              </a:rPr>
              <a:t>Principios:</a:t>
            </a:r>
          </a:p>
          <a:p>
            <a:pPr>
              <a:defRPr/>
            </a:pPr>
            <a:r>
              <a:rPr lang="es-ES" sz="1400" dirty="0">
                <a:latin typeface="AR CENA" panose="02000000000000000000" pitchFamily="2" charset="0"/>
              </a:rPr>
              <a:t>Confidencialidad</a:t>
            </a:r>
          </a:p>
          <a:p>
            <a:pPr>
              <a:defRPr/>
            </a:pPr>
            <a:r>
              <a:rPr lang="es-ES" sz="1400" dirty="0">
                <a:latin typeface="AR CENA" panose="02000000000000000000" pitchFamily="2" charset="0"/>
              </a:rPr>
              <a:t>Protección especial</a:t>
            </a:r>
          </a:p>
          <a:p>
            <a:pPr>
              <a:defRPr/>
            </a:pPr>
            <a:r>
              <a:rPr lang="es-ES" sz="1400" dirty="0">
                <a:latin typeface="AR CENA" panose="02000000000000000000" pitchFamily="2" charset="0"/>
              </a:rPr>
              <a:t>No revictimización</a:t>
            </a:r>
          </a:p>
          <a:p>
            <a:pPr>
              <a:defRPr/>
            </a:pPr>
            <a:r>
              <a:rPr lang="es-ES" sz="1400" dirty="0">
                <a:latin typeface="AR CENA" panose="02000000000000000000" pitchFamily="2" charset="0"/>
              </a:rPr>
              <a:t>Interés superior del niño o la niña</a:t>
            </a:r>
          </a:p>
          <a:p>
            <a:pPr>
              <a:defRPr/>
            </a:pPr>
            <a:r>
              <a:rPr lang="es-ES" sz="1400" dirty="0">
                <a:latin typeface="AR CENA" panose="02000000000000000000" pitchFamily="2" charset="0"/>
              </a:rPr>
              <a:t>No discriminación</a:t>
            </a:r>
          </a:p>
          <a:p>
            <a:pPr>
              <a:defRPr/>
            </a:pPr>
            <a:r>
              <a:rPr lang="es-ES" sz="1400" dirty="0">
                <a:latin typeface="AR CENA" panose="02000000000000000000" pitchFamily="2" charset="0"/>
              </a:rPr>
              <a:t>Derecho de participación</a:t>
            </a:r>
          </a:p>
          <a:p>
            <a:pPr>
              <a:defRPr/>
            </a:pPr>
            <a:r>
              <a:rPr lang="es-ES" sz="1400" dirty="0">
                <a:latin typeface="AR CENA" panose="02000000000000000000" pitchFamily="2" charset="0"/>
              </a:rPr>
              <a:t>Respeto a la identidad cultural</a:t>
            </a:r>
          </a:p>
          <a:p>
            <a:pPr>
              <a:defRPr/>
            </a:pPr>
            <a:r>
              <a:rPr lang="es-ES" sz="1400" dirty="0">
                <a:latin typeface="AR CENA" panose="02000000000000000000" pitchFamily="2" charset="0"/>
              </a:rPr>
              <a:t>Información</a:t>
            </a:r>
          </a:p>
          <a:p>
            <a:pPr>
              <a:defRPr/>
            </a:pPr>
            <a:r>
              <a:rPr lang="es-ES" sz="1400" dirty="0">
                <a:latin typeface="AR CENA" panose="02000000000000000000" pitchFamily="2" charset="0"/>
              </a:rPr>
              <a:t>Proyecto de vida</a:t>
            </a:r>
          </a:p>
          <a:p>
            <a:pPr>
              <a:defRPr/>
            </a:pPr>
            <a:r>
              <a:rPr lang="es-ES" sz="1400" dirty="0">
                <a:latin typeface="AR CENA" panose="02000000000000000000" pitchFamily="2" charset="0"/>
              </a:rPr>
              <a:t>Celeridad</a:t>
            </a:r>
          </a:p>
          <a:p>
            <a:pPr>
              <a:defRPr/>
            </a:pPr>
            <a:r>
              <a:rPr lang="es-ES" sz="1400" dirty="0">
                <a:latin typeface="AR CENA" panose="02000000000000000000" pitchFamily="2" charset="0"/>
              </a:rPr>
              <a:t>Presunción de minoría de edad</a:t>
            </a:r>
          </a:p>
          <a:p>
            <a:pPr>
              <a:defRPr/>
            </a:pPr>
            <a:r>
              <a:rPr lang="es-ES" sz="1400" dirty="0">
                <a:latin typeface="AR CENA" panose="02000000000000000000" pitchFamily="2" charset="0"/>
              </a:rPr>
              <a:t>Restitución del ejercicio de derechos</a:t>
            </a:r>
          </a:p>
        </p:txBody>
      </p:sp>
    </p:spTree>
    <p:extLst>
      <p:ext uri="{BB962C8B-B14F-4D97-AF65-F5344CB8AC3E}">
        <p14:creationId xmlns:p14="http://schemas.microsoft.com/office/powerpoint/2010/main" val="2575109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normAutofit/>
          </a:bodyPr>
          <a:lstStyle/>
          <a:p>
            <a:pPr algn="ctr"/>
            <a:r>
              <a:rPr lang="es-GT" altLang="es-ES" sz="2000" dirty="0">
                <a:latin typeface="AR CENA" pitchFamily="2" charset="0"/>
              </a:rPr>
              <a:t>LEY DE ADOPCIONES y </a:t>
            </a:r>
            <a:r>
              <a:rPr lang="es-419" altLang="es-ES" sz="2000" dirty="0">
                <a:latin typeface="AR CENA" pitchFamily="2" charset="0"/>
              </a:rPr>
              <a:t>SU REGLAMENTO</a:t>
            </a:r>
            <a:br>
              <a:rPr lang="es-419" altLang="es-ES" sz="2000" dirty="0">
                <a:latin typeface="AR CENA" pitchFamily="2" charset="0"/>
              </a:rPr>
            </a:br>
            <a:r>
              <a:rPr lang="es-GT" altLang="es-GT" sz="2000" dirty="0">
                <a:latin typeface="AR CENA" pitchFamily="2" charset="0"/>
              </a:rPr>
              <a:t>Decreto 77-2007 del Congreso de la República  (56 artículos)</a:t>
            </a:r>
            <a:br>
              <a:rPr lang="es-GT" altLang="es-GT" sz="2000" dirty="0">
                <a:latin typeface="AR CENA" pitchFamily="2" charset="0"/>
              </a:rPr>
            </a:br>
            <a:r>
              <a:rPr lang="es-GT" altLang="es-GT" sz="2000" dirty="0">
                <a:latin typeface="AR CENA" pitchFamily="2" charset="0"/>
              </a:rPr>
              <a:t>Acuerdo Gubernativo 182-2010 del Presidente de la República (87 artículos</a:t>
            </a:r>
            <a:r>
              <a:rPr lang="es-GT" altLang="es-GT" sz="2000" dirty="0">
                <a:latin typeface="Bookman Old Style" panose="02050604050505020204" pitchFamily="18" charset="0"/>
              </a:rPr>
              <a:t>)</a:t>
            </a:r>
            <a:br>
              <a:rPr lang="es-419" altLang="es-GT" sz="2000" dirty="0">
                <a:latin typeface="Bookman Old Style" panose="02050604050505020204" pitchFamily="18" charset="0"/>
              </a:rPr>
            </a:br>
            <a:endParaRPr lang="es-GT" sz="2000" b="1" dirty="0"/>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199" y="1825625"/>
            <a:ext cx="10638183" cy="3780045"/>
          </a:xfrm>
        </p:spPr>
        <p:txBody>
          <a:bodyPr>
            <a:normAutofit fontScale="25000" lnSpcReduction="20000"/>
          </a:bodyPr>
          <a:lstStyle/>
          <a:p>
            <a:pPr marL="342900" lvl="0" indent="-342900">
              <a:lnSpc>
                <a:spcPct val="170000"/>
              </a:lnSpc>
              <a:spcAft>
                <a:spcPts val="800"/>
              </a:spcAft>
              <a:buFont typeface="Arial" panose="020B0604020202020204" pitchFamily="34" charset="0"/>
              <a:buChar char="•"/>
              <a:tabLst>
                <a:tab pos="457200" algn="l"/>
              </a:tabLst>
            </a:pPr>
            <a:r>
              <a:rPr lang="es-GT" sz="4800" dirty="0">
                <a:effectLst/>
                <a:latin typeface="Calibri" panose="020F0502020204030204" pitchFamily="34" charset="0"/>
                <a:ea typeface="Calibri" panose="020F0502020204030204" pitchFamily="34" charset="0"/>
                <a:cs typeface="Calibri" panose="020F0502020204030204" pitchFamily="34" charset="0"/>
              </a:rPr>
              <a:t>El objeto de la </a:t>
            </a:r>
            <a:r>
              <a:rPr lang="es-419" sz="4800" dirty="0">
                <a:effectLst/>
                <a:latin typeface="Calibri" panose="020F0502020204030204" pitchFamily="34" charset="0"/>
                <a:ea typeface="Calibri" panose="020F0502020204030204" pitchFamily="34" charset="0"/>
                <a:cs typeface="Calibri" panose="020F0502020204030204" pitchFamily="34" charset="0"/>
              </a:rPr>
              <a:t>L</a:t>
            </a:r>
            <a:r>
              <a:rPr lang="es-GT" sz="4800" dirty="0" err="1">
                <a:effectLst/>
                <a:latin typeface="Calibri" panose="020F0502020204030204" pitchFamily="34" charset="0"/>
                <a:ea typeface="Calibri" panose="020F0502020204030204" pitchFamily="34" charset="0"/>
                <a:cs typeface="Calibri" panose="020F0502020204030204" pitchFamily="34" charset="0"/>
              </a:rPr>
              <a:t>ey</a:t>
            </a:r>
            <a:r>
              <a:rPr lang="es-GT" sz="4800" dirty="0">
                <a:effectLst/>
                <a:latin typeface="Calibri" panose="020F0502020204030204" pitchFamily="34" charset="0"/>
                <a:ea typeface="Calibri" panose="020F0502020204030204" pitchFamily="34" charset="0"/>
                <a:cs typeface="Calibri" panose="020F0502020204030204" pitchFamily="34" charset="0"/>
              </a:rPr>
              <a:t> es regular la adopción como institución de interés nacional y sus procedimientos judicial y administrativo. </a:t>
            </a:r>
            <a:endParaRPr lang="es-GT" sz="4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70000"/>
              </a:lnSpc>
              <a:spcAft>
                <a:spcPts val="800"/>
              </a:spcAft>
              <a:buFont typeface="Arial" panose="020B0604020202020204" pitchFamily="34" charset="0"/>
              <a:buChar char="•"/>
              <a:tabLst>
                <a:tab pos="457200" algn="l"/>
              </a:tabLst>
            </a:pPr>
            <a:r>
              <a:rPr lang="es-ES" sz="4800" dirty="0">
                <a:effectLst/>
                <a:latin typeface="Calibri" panose="020F0502020204030204" pitchFamily="34" charset="0"/>
                <a:ea typeface="Calibri" panose="020F0502020204030204" pitchFamily="34" charset="0"/>
                <a:cs typeface="Calibri" panose="020F0502020204030204" pitchFamily="34" charset="0"/>
              </a:rPr>
              <a:t>Artículo 29. La Autoridad Central, deberá contar con el registro de la siguiente información: …h) Entidades privadas, hogares de abrigo y hogares temporales que se dediquen al cuidado de niños…;.</a:t>
            </a:r>
            <a:endParaRPr lang="es-GT" sz="4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70000"/>
              </a:lnSpc>
              <a:spcAft>
                <a:spcPts val="800"/>
              </a:spcAft>
              <a:buFont typeface="Arial" panose="020B0604020202020204" pitchFamily="34" charset="0"/>
              <a:buChar char="•"/>
              <a:tabLst>
                <a:tab pos="457200" algn="l"/>
              </a:tabLst>
            </a:pPr>
            <a:r>
              <a:rPr lang="es-ES" sz="4800" dirty="0">
                <a:effectLst/>
                <a:latin typeface="Calibri" panose="020F0502020204030204" pitchFamily="34" charset="0"/>
                <a:ea typeface="Calibri" panose="020F0502020204030204" pitchFamily="34" charset="0"/>
                <a:cs typeface="Calibri" panose="020F0502020204030204" pitchFamily="34" charset="0"/>
              </a:rPr>
              <a:t>ARTICULO 30. Autorización y supervisión de las entidades privadas. Las entidades privadas dedicadas al abrigo de niños serán autorizadas y registradas por la Autoridad Central. La Autoridad Central y los juzgados competentes de conformidad con la Ley de Protección Integral de la Niñez y la Adolescencia, esta ley y su reglamento deberán velar porque los niños que están bajo medidas de protección, les sean respetados sus derechos. En caso contrario, las autoridades deben efectuar las denuncias correspondientes y dictar las medidas de protección pertinentes. </a:t>
            </a:r>
            <a:endParaRPr lang="es-GT" sz="4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70000"/>
              </a:lnSpc>
              <a:spcAft>
                <a:spcPts val="800"/>
              </a:spcAft>
              <a:buFont typeface="Arial" panose="020B0604020202020204" pitchFamily="34" charset="0"/>
              <a:buChar char="•"/>
              <a:tabLst>
                <a:tab pos="457200" algn="l"/>
              </a:tabLst>
            </a:pPr>
            <a:r>
              <a:rPr lang="es-ES" sz="4800" dirty="0">
                <a:effectLst/>
                <a:latin typeface="Calibri" panose="020F0502020204030204" pitchFamily="34" charset="0"/>
                <a:ea typeface="Calibri" panose="020F0502020204030204" pitchFamily="34" charset="0"/>
                <a:cs typeface="Calibri" panose="020F0502020204030204" pitchFamily="34" charset="0"/>
              </a:rPr>
              <a:t>ARTICULO 31. Registro de las entidades privadas. Las entidades privadas que realicen el cuidado de niños, además de cumplir los requisitos legales, deberán registrarse en la Autoridad Central; indicando la dirección del lugar donde se encuentran los niños sujetos a su cuidado, así como informe detallado de la infraestructura de los centros, su capacidad instalada, su tipo de población atendida, programas específicos de atención, adjuntando fotocopia legalizada de los siguientes documentos: a. Documento de constitución debidamente registrado; b. Nombramiento de su representante legal; c. Nómina de empleados y cargos desempeñados; d. Dictámenes favorables de funcionamiento emitidos por el Ministerio de Salud Pública y Asistencia Social y por el Ministerio de Educación; e. Otros contenidos en el reglamento de la presente ley. </a:t>
            </a:r>
            <a:endParaRPr lang="es-GT" sz="4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70000"/>
              </a:lnSpc>
              <a:buNone/>
            </a:pPr>
            <a:endParaRPr lang="es-GT" sz="4800" dirty="0"/>
          </a:p>
          <a:p>
            <a:pPr marL="914400" lvl="2" indent="0">
              <a:buNone/>
            </a:pPr>
            <a:endParaRPr lang="es-GT" sz="4800" dirty="0"/>
          </a:p>
          <a:p>
            <a:pPr marL="914400" lvl="2" indent="0">
              <a:buNone/>
            </a:pPr>
            <a:r>
              <a:rPr lang="es-GT" sz="4800" dirty="0"/>
              <a:t> </a:t>
            </a:r>
          </a:p>
          <a:p>
            <a:endParaRPr lang="es-GT" sz="4800" dirty="0"/>
          </a:p>
          <a:p>
            <a:endParaRPr lang="es-GT" sz="4800" dirty="0"/>
          </a:p>
          <a:p>
            <a:endParaRPr lang="es-GT" sz="4800" dirty="0"/>
          </a:p>
          <a:p>
            <a:endParaRPr lang="es-GT" dirty="0"/>
          </a:p>
        </p:txBody>
      </p:sp>
    </p:spTree>
    <p:extLst>
      <p:ext uri="{BB962C8B-B14F-4D97-AF65-F5344CB8AC3E}">
        <p14:creationId xmlns:p14="http://schemas.microsoft.com/office/powerpoint/2010/main" val="2168399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lstStyle/>
          <a:p>
            <a:pPr algn="ctr"/>
            <a:r>
              <a:rPr lang="es-GT" b="1" dirty="0"/>
              <a:t>¿Qué es el sistema de Protección?</a:t>
            </a:r>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199" y="1825625"/>
            <a:ext cx="10732912" cy="4351338"/>
          </a:xfrm>
        </p:spPr>
        <p:txBody>
          <a:bodyPr>
            <a:normAutofit fontScale="92500" lnSpcReduction="20000"/>
          </a:bodyPr>
          <a:lstStyle/>
          <a:p>
            <a:pPr marL="0" indent="0" algn="just">
              <a:lnSpc>
                <a:spcPct val="150000"/>
              </a:lnSpc>
              <a:buNone/>
            </a:pPr>
            <a:r>
              <a:rPr lang="es-GT" sz="3200" b="1" i="0" dirty="0">
                <a:effectLst/>
                <a:latin typeface="Verdana" panose="020B0604030504040204" pitchFamily="34" charset="0"/>
              </a:rPr>
              <a:t>¿Qué es un sistema? </a:t>
            </a:r>
          </a:p>
          <a:p>
            <a:pPr algn="just">
              <a:lnSpc>
                <a:spcPct val="150000"/>
              </a:lnSpc>
            </a:pPr>
            <a:r>
              <a:rPr lang="es-GT" sz="3200" dirty="0"/>
              <a:t>Conjunto</a:t>
            </a:r>
            <a:r>
              <a:rPr lang="es-GT" sz="3200" b="0" i="0" dirty="0">
                <a:solidFill>
                  <a:srgbClr val="000000"/>
                </a:solidFill>
                <a:effectLst/>
                <a:latin typeface="arial unicode ms"/>
              </a:rPr>
              <a:t> </a:t>
            </a:r>
            <a:r>
              <a:rPr lang="es-GT" sz="3200" dirty="0"/>
              <a:t>de</a:t>
            </a:r>
            <a:r>
              <a:rPr lang="es-GT" sz="3200" b="0" i="0" dirty="0">
                <a:solidFill>
                  <a:srgbClr val="000000"/>
                </a:solidFill>
                <a:effectLst/>
                <a:latin typeface="arial unicode ms"/>
              </a:rPr>
              <a:t> </a:t>
            </a:r>
            <a:r>
              <a:rPr lang="es-GT" sz="3200" dirty="0"/>
              <a:t>cosas</a:t>
            </a:r>
            <a:r>
              <a:rPr lang="es-GT" sz="3200" b="0" i="0" dirty="0">
                <a:solidFill>
                  <a:srgbClr val="000000"/>
                </a:solidFill>
                <a:effectLst/>
                <a:latin typeface="arial unicode ms"/>
              </a:rPr>
              <a:t> </a:t>
            </a:r>
            <a:r>
              <a:rPr lang="es-GT" sz="3200" dirty="0"/>
              <a:t>que</a:t>
            </a:r>
            <a:r>
              <a:rPr lang="es-GT" sz="3200" b="0" i="0" dirty="0">
                <a:solidFill>
                  <a:srgbClr val="000000"/>
                </a:solidFill>
                <a:effectLst/>
                <a:latin typeface="arial unicode ms"/>
              </a:rPr>
              <a:t> </a:t>
            </a:r>
            <a:r>
              <a:rPr lang="es-GT" sz="3200" dirty="0"/>
              <a:t>relacionadas</a:t>
            </a:r>
            <a:r>
              <a:rPr lang="es-GT" sz="3200" b="0" i="0" dirty="0">
                <a:solidFill>
                  <a:srgbClr val="000000"/>
                </a:solidFill>
                <a:effectLst/>
                <a:latin typeface="arial unicode ms"/>
              </a:rPr>
              <a:t> </a:t>
            </a:r>
            <a:r>
              <a:rPr lang="es-GT" sz="3200" dirty="0"/>
              <a:t>entre</a:t>
            </a:r>
            <a:r>
              <a:rPr lang="es-GT" sz="3200" b="0" i="0" dirty="0">
                <a:solidFill>
                  <a:srgbClr val="000000"/>
                </a:solidFill>
                <a:effectLst/>
                <a:latin typeface="arial unicode ms"/>
              </a:rPr>
              <a:t> </a:t>
            </a:r>
            <a:r>
              <a:rPr lang="es-GT" sz="3200" dirty="0"/>
              <a:t>sí</a:t>
            </a:r>
            <a:r>
              <a:rPr lang="es-GT" sz="3200" b="0" i="0" dirty="0">
                <a:solidFill>
                  <a:srgbClr val="000000"/>
                </a:solidFill>
                <a:effectLst/>
                <a:latin typeface="arial unicode ms"/>
              </a:rPr>
              <a:t> </a:t>
            </a:r>
            <a:r>
              <a:rPr lang="es-GT" sz="3200" dirty="0"/>
              <a:t>ordenadamente</a:t>
            </a:r>
            <a:r>
              <a:rPr lang="es-GT" sz="3200" b="0" i="0" dirty="0">
                <a:solidFill>
                  <a:srgbClr val="000000"/>
                </a:solidFill>
                <a:effectLst/>
                <a:latin typeface="arial unicode ms"/>
              </a:rPr>
              <a:t> </a:t>
            </a:r>
            <a:r>
              <a:rPr lang="es-GT" sz="3200" dirty="0"/>
              <a:t>con-tribuyen</a:t>
            </a:r>
            <a:r>
              <a:rPr lang="es-GT" sz="3200" b="0" i="0" dirty="0">
                <a:solidFill>
                  <a:srgbClr val="000000"/>
                </a:solidFill>
                <a:effectLst/>
                <a:latin typeface="arial unicode ms"/>
              </a:rPr>
              <a:t> </a:t>
            </a:r>
            <a:r>
              <a:rPr lang="es-GT" sz="3200" dirty="0"/>
              <a:t>a</a:t>
            </a:r>
            <a:r>
              <a:rPr lang="es-GT" sz="3200" b="0" i="0" dirty="0">
                <a:solidFill>
                  <a:srgbClr val="000000"/>
                </a:solidFill>
                <a:effectLst/>
                <a:latin typeface="arial unicode ms"/>
              </a:rPr>
              <a:t> </a:t>
            </a:r>
            <a:r>
              <a:rPr lang="es-GT" sz="3200" dirty="0"/>
              <a:t>determinado objeto</a:t>
            </a:r>
            <a:r>
              <a:rPr lang="es-GT" sz="3200" b="0" i="0" dirty="0">
                <a:solidFill>
                  <a:srgbClr val="000000"/>
                </a:solidFill>
                <a:effectLst/>
                <a:latin typeface="arial unicode ms"/>
              </a:rPr>
              <a:t>.</a:t>
            </a:r>
          </a:p>
          <a:p>
            <a:pPr algn="just">
              <a:lnSpc>
                <a:spcPct val="150000"/>
              </a:lnSpc>
            </a:pPr>
            <a:r>
              <a:rPr lang="es-GT" sz="3200" dirty="0"/>
              <a:t>Conjunto</a:t>
            </a:r>
            <a:r>
              <a:rPr lang="es-GT" sz="3200" b="0" i="0" dirty="0">
                <a:solidFill>
                  <a:srgbClr val="000000"/>
                </a:solidFill>
                <a:effectLst/>
                <a:latin typeface="arial unicode ms"/>
              </a:rPr>
              <a:t> </a:t>
            </a:r>
            <a:r>
              <a:rPr lang="es-GT" sz="3200" dirty="0"/>
              <a:t>de</a:t>
            </a:r>
            <a:r>
              <a:rPr lang="es-GT" sz="3200" b="0" i="0" dirty="0">
                <a:solidFill>
                  <a:srgbClr val="000000"/>
                </a:solidFill>
                <a:effectLst/>
                <a:latin typeface="arial unicode ms"/>
              </a:rPr>
              <a:t> </a:t>
            </a:r>
            <a:r>
              <a:rPr lang="es-GT" sz="3200" dirty="0"/>
              <a:t>reglas</a:t>
            </a:r>
            <a:r>
              <a:rPr lang="es-GT" sz="3200" b="0" i="0" dirty="0">
                <a:solidFill>
                  <a:srgbClr val="000000"/>
                </a:solidFill>
                <a:effectLst/>
                <a:latin typeface="arial unicode ms"/>
              </a:rPr>
              <a:t> </a:t>
            </a:r>
            <a:r>
              <a:rPr lang="es-GT" sz="3200" dirty="0"/>
              <a:t>o</a:t>
            </a:r>
            <a:r>
              <a:rPr lang="es-GT" sz="3200" b="0" i="0" dirty="0">
                <a:solidFill>
                  <a:srgbClr val="000000"/>
                </a:solidFill>
                <a:effectLst/>
                <a:latin typeface="arial unicode ms"/>
              </a:rPr>
              <a:t> </a:t>
            </a:r>
            <a:r>
              <a:rPr lang="es-GT" sz="3200" dirty="0"/>
              <a:t>principios</a:t>
            </a:r>
            <a:r>
              <a:rPr lang="es-GT" sz="3200" b="0" i="0" dirty="0">
                <a:solidFill>
                  <a:srgbClr val="000000"/>
                </a:solidFill>
                <a:effectLst/>
                <a:latin typeface="arial unicode ms"/>
              </a:rPr>
              <a:t> </a:t>
            </a:r>
            <a:r>
              <a:rPr lang="es-GT" sz="3200" dirty="0"/>
              <a:t>sobre</a:t>
            </a:r>
            <a:r>
              <a:rPr lang="es-GT" sz="3200" b="0" i="0" dirty="0">
                <a:solidFill>
                  <a:srgbClr val="000000"/>
                </a:solidFill>
                <a:effectLst/>
                <a:latin typeface="arial unicode ms"/>
              </a:rPr>
              <a:t> </a:t>
            </a:r>
            <a:r>
              <a:rPr lang="es-GT" sz="3200" dirty="0"/>
              <a:t>una</a:t>
            </a:r>
            <a:r>
              <a:rPr lang="es-GT" sz="3200" b="0" i="0" dirty="0">
                <a:solidFill>
                  <a:srgbClr val="000000"/>
                </a:solidFill>
                <a:effectLst/>
                <a:latin typeface="arial unicode ms"/>
              </a:rPr>
              <a:t> </a:t>
            </a:r>
            <a:r>
              <a:rPr lang="es-GT" sz="3200" dirty="0"/>
              <a:t>materia</a:t>
            </a:r>
            <a:r>
              <a:rPr lang="es-GT" sz="3200" b="0" i="0" dirty="0">
                <a:solidFill>
                  <a:srgbClr val="000000"/>
                </a:solidFill>
                <a:effectLst/>
                <a:latin typeface="arial unicode ms"/>
              </a:rPr>
              <a:t> </a:t>
            </a:r>
            <a:r>
              <a:rPr lang="es-GT" sz="3200" dirty="0"/>
              <a:t>racionalmente</a:t>
            </a:r>
            <a:r>
              <a:rPr lang="es-GT" sz="3200" b="0" i="0" dirty="0">
                <a:solidFill>
                  <a:srgbClr val="000000"/>
                </a:solidFill>
                <a:effectLst/>
                <a:latin typeface="arial unicode ms"/>
              </a:rPr>
              <a:t> </a:t>
            </a:r>
            <a:r>
              <a:rPr lang="es-GT" sz="3200" dirty="0"/>
              <a:t>enlazados</a:t>
            </a:r>
            <a:r>
              <a:rPr lang="es-GT" sz="3200" b="0" i="0" dirty="0">
                <a:solidFill>
                  <a:srgbClr val="000000"/>
                </a:solidFill>
                <a:effectLst/>
                <a:latin typeface="arial unicode ms"/>
              </a:rPr>
              <a:t> </a:t>
            </a:r>
            <a:r>
              <a:rPr lang="es-GT" sz="3200" dirty="0"/>
              <a:t>entre</a:t>
            </a:r>
            <a:r>
              <a:rPr lang="es-GT" sz="3200" b="0" i="0" dirty="0">
                <a:solidFill>
                  <a:srgbClr val="000000"/>
                </a:solidFill>
                <a:effectLst/>
                <a:latin typeface="arial unicode ms"/>
              </a:rPr>
              <a:t> </a:t>
            </a:r>
            <a:r>
              <a:rPr lang="es-GT" sz="3200" dirty="0"/>
              <a:t>sí</a:t>
            </a:r>
            <a:r>
              <a:rPr lang="es-GT" sz="3200" b="0" i="0" dirty="0">
                <a:solidFill>
                  <a:srgbClr val="000000"/>
                </a:solidFill>
                <a:effectLst/>
                <a:latin typeface="arial unicode ms"/>
              </a:rPr>
              <a:t>.</a:t>
            </a:r>
            <a:endParaRPr lang="es-GT" sz="3200" dirty="0"/>
          </a:p>
          <a:p>
            <a:endParaRPr lang="es-GT" sz="3200"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2185835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1253331"/>
            <a:ext cx="10515600" cy="4351338"/>
          </a:xfrm>
        </p:spPr>
        <p:txBody>
          <a:bodyPr>
            <a:normAutofit fontScale="92500" lnSpcReduction="20000"/>
          </a:bodyPr>
          <a:lstStyle/>
          <a:p>
            <a:pPr marL="0" indent="0" algn="just">
              <a:lnSpc>
                <a:spcPct val="150000"/>
              </a:lnSpc>
              <a:buFont typeface="Arial" panose="020B0604020202020204" pitchFamily="34" charset="0"/>
              <a:buNone/>
            </a:pPr>
            <a:r>
              <a:rPr lang="es-CO" altLang="es-ES" sz="3600" dirty="0">
                <a:latin typeface="AR CENA" pitchFamily="2" charset="0"/>
              </a:rPr>
              <a:t>El sistema de protección </a:t>
            </a:r>
            <a:r>
              <a:rPr lang="es-419" altLang="es-ES" sz="3600" dirty="0">
                <a:latin typeface="AR CENA" pitchFamily="2" charset="0"/>
              </a:rPr>
              <a:t>es el </a:t>
            </a:r>
            <a:r>
              <a:rPr lang="es-CO" altLang="es-ES" sz="3600" dirty="0">
                <a:latin typeface="AR CENA" pitchFamily="2" charset="0"/>
              </a:rPr>
              <a:t>conjunto de políticas públicas</a:t>
            </a:r>
            <a:r>
              <a:rPr lang="es-419" altLang="es-ES" sz="3600" dirty="0">
                <a:latin typeface="AR CENA" pitchFamily="2" charset="0"/>
              </a:rPr>
              <a:t> e instituciones </a:t>
            </a:r>
            <a:r>
              <a:rPr lang="es-CO" altLang="es-ES" sz="3600" dirty="0">
                <a:latin typeface="AR CENA" pitchFamily="2" charset="0"/>
              </a:rPr>
              <a:t>orientadas a disminuir</a:t>
            </a:r>
            <a:r>
              <a:rPr lang="es-419" altLang="es-ES" sz="3600" dirty="0">
                <a:latin typeface="AR CENA" pitchFamily="2" charset="0"/>
              </a:rPr>
              <a:t> y/o eliminar</a:t>
            </a:r>
            <a:r>
              <a:rPr lang="es-CO" altLang="es-ES" sz="3600" dirty="0">
                <a:latin typeface="AR CENA" pitchFamily="2" charset="0"/>
              </a:rPr>
              <a:t> la vulnerabilidad y a mejorar la calidad de vida de l</a:t>
            </a:r>
            <a:r>
              <a:rPr lang="es-419" altLang="es-ES" sz="3600" dirty="0">
                <a:latin typeface="AR CENA" pitchFamily="2" charset="0"/>
              </a:rPr>
              <a:t>os niños, niñas y adolescentes, garantizándoles el goce de sus derechos.</a:t>
            </a:r>
            <a:endParaRPr lang="es-ES" altLang="es-ES" sz="3600" dirty="0">
              <a:latin typeface="AR CENA" pitchFamily="2" charset="0"/>
            </a:endParaRPr>
          </a:p>
          <a:p>
            <a:pPr marL="0" indent="0">
              <a:buNone/>
            </a:pPr>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1779804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1253331"/>
            <a:ext cx="10515600" cy="4351338"/>
          </a:xfrm>
        </p:spPr>
        <p:txBody>
          <a:bodyPr>
            <a:normAutofit fontScale="55000" lnSpcReduction="20000"/>
          </a:bodyPr>
          <a:lstStyle/>
          <a:p>
            <a:pPr marL="0" indent="0" algn="just">
              <a:lnSpc>
                <a:spcPct val="170000"/>
              </a:lnSpc>
              <a:buFont typeface="Arial" panose="020B0604020202020204" pitchFamily="34" charset="0"/>
              <a:buNone/>
            </a:pPr>
            <a:r>
              <a:rPr lang="es-GT" sz="3800" dirty="0">
                <a:ea typeface="Calibri" panose="020F0502020204030204" pitchFamily="34" charset="0"/>
                <a:cs typeface="Arial" panose="020B0604020202020204" pitchFamily="34" charset="0"/>
              </a:rPr>
              <a:t>El sistema de protección de niñez y adolescencia viene arrastrando aún –aunque con menor fuerza-, un paradigma antiguo que está directamente ligado a concebir al NNA como un objeto, despersonalizando al sujeto y vedándole su derecho de ser persona, reduciendo el proceso judicial a diligencias que se llevan a cabo como secretos para los NNA, a ver a ese ser humano como un expediente escrito, reproduciendo actuaciones moralistas que solo vulneran los derechos fundamentales de las personas… Como primer abordaje en temas de niñez y adolescencia, se hablaba de la doctrina de situación irregular.</a:t>
            </a:r>
            <a:endParaRPr lang="es-GT" sz="3800" dirty="0"/>
          </a:p>
          <a:p>
            <a:pPr marL="914400" lvl="2" indent="0">
              <a:buNone/>
            </a:pPr>
            <a:endParaRPr lang="es-GT" dirty="0"/>
          </a:p>
          <a:p>
            <a:pPr marL="914400" lvl="2" indent="0">
              <a:buNone/>
            </a:pPr>
            <a:r>
              <a:rPr lang="es-GT" dirty="0"/>
              <a:t> </a:t>
            </a:r>
          </a:p>
          <a:p>
            <a:pPr marL="0" indent="0">
              <a:buNone/>
            </a:pPr>
            <a:endParaRPr lang="es-GT" dirty="0"/>
          </a:p>
          <a:p>
            <a:endParaRPr lang="es-GT" dirty="0"/>
          </a:p>
          <a:p>
            <a:endParaRPr lang="es-GT" dirty="0"/>
          </a:p>
          <a:p>
            <a:endParaRPr lang="es-GT" dirty="0"/>
          </a:p>
        </p:txBody>
      </p:sp>
    </p:spTree>
    <p:extLst>
      <p:ext uri="{BB962C8B-B14F-4D97-AF65-F5344CB8AC3E}">
        <p14:creationId xmlns:p14="http://schemas.microsoft.com/office/powerpoint/2010/main" val="1295278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1253331"/>
            <a:ext cx="10515600" cy="4351338"/>
          </a:xfrm>
        </p:spPr>
        <p:txBody>
          <a:bodyPr>
            <a:normAutofit fontScale="62500" lnSpcReduction="20000"/>
          </a:bodyPr>
          <a:lstStyle/>
          <a:p>
            <a:pPr marL="0" indent="0" algn="just">
              <a:lnSpc>
                <a:spcPct val="170000"/>
              </a:lnSpc>
              <a:buFont typeface="Arial" panose="020B0604020202020204" pitchFamily="34" charset="0"/>
              <a:buNone/>
            </a:pPr>
            <a:r>
              <a:rPr lang="es-ES" sz="4000" dirty="0">
                <a:latin typeface="Arial" panose="020B0604020202020204" pitchFamily="34" charset="0"/>
                <a:cs typeface="Arial" panose="020B0604020202020204" pitchFamily="34" charset="0"/>
              </a:rPr>
              <a:t>La doctrina de protección integral modifica los procesos tradicionales y descalifica la doctrina de situación irregular, tomando en cuenta las características individuales de los niños y adolescentes como sujetos de derechos, pues lo importante es contemplar a ese ser humano como persona en su totalidad. Así también, se apertura el debate de la crianza por medio del razonamiento, versus la crianza con disciplina física y amenaza psicológica.</a:t>
            </a:r>
            <a:endParaRPr lang="es-GT" dirty="0"/>
          </a:p>
          <a:p>
            <a:pPr marL="914400" lvl="2" indent="0">
              <a:buNone/>
            </a:pPr>
            <a:r>
              <a:rPr lang="es-GT" dirty="0"/>
              <a:t> </a:t>
            </a:r>
          </a:p>
          <a:p>
            <a:pPr marL="0" indent="0">
              <a:buNone/>
            </a:pPr>
            <a:endParaRPr lang="es-GT" dirty="0"/>
          </a:p>
          <a:p>
            <a:endParaRPr lang="es-GT" dirty="0"/>
          </a:p>
          <a:p>
            <a:endParaRPr lang="es-GT" dirty="0"/>
          </a:p>
          <a:p>
            <a:endParaRPr lang="es-GT" dirty="0"/>
          </a:p>
        </p:txBody>
      </p:sp>
    </p:spTree>
    <p:extLst>
      <p:ext uri="{BB962C8B-B14F-4D97-AF65-F5344CB8AC3E}">
        <p14:creationId xmlns:p14="http://schemas.microsoft.com/office/powerpoint/2010/main" val="2124405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1253331"/>
            <a:ext cx="10515600" cy="4351338"/>
          </a:xfrm>
        </p:spPr>
        <p:txBody>
          <a:bodyPr>
            <a:normAutofit/>
          </a:bodyPr>
          <a:lstStyle/>
          <a:p>
            <a:pPr marL="0" algn="just" rtl="0" eaLnBrk="1" fontAlgn="t" latinLnBrk="0" hangingPunct="1">
              <a:lnSpc>
                <a:spcPct val="150000"/>
              </a:lnSpc>
              <a:spcBef>
                <a:spcPts val="0"/>
              </a:spcBef>
              <a:spcAft>
                <a:spcPts val="0"/>
              </a:spcAft>
            </a:pPr>
            <a:r>
              <a:rPr lang="es-ES" sz="1800" b="1" i="0" u="none" strike="noStrike" kern="1200" dirty="0">
                <a:solidFill>
                  <a:srgbClr val="FFFFFF"/>
                </a:solidFill>
                <a:effectLst/>
                <a:latin typeface="Arial" panose="020B0604020202020204" pitchFamily="34" charset="0"/>
                <a:cs typeface="Arial" panose="020B0604020202020204" pitchFamily="34" charset="0"/>
              </a:rPr>
              <a:t>Doctrina de Situación Irregular</a:t>
            </a:r>
            <a:endParaRPr lang="es-GT" sz="1800" b="0" i="0" u="none" strike="noStrike" dirty="0">
              <a:effectLst/>
              <a:latin typeface="Arial" panose="020B0604020202020204" pitchFamily="34" charset="0"/>
            </a:endParaRPr>
          </a:p>
          <a:p>
            <a:pPr marL="0" algn="just" rtl="0" eaLnBrk="1" fontAlgn="t" latinLnBrk="0" hangingPunct="1">
              <a:lnSpc>
                <a:spcPct val="150000"/>
              </a:lnSpc>
              <a:spcBef>
                <a:spcPts val="0"/>
              </a:spcBef>
              <a:spcAft>
                <a:spcPts val="0"/>
              </a:spcAft>
            </a:pPr>
            <a:r>
              <a:rPr lang="es-ES" sz="1800" b="1" i="0" u="none" strike="noStrike" kern="1200" dirty="0">
                <a:solidFill>
                  <a:srgbClr val="FFFFFF"/>
                </a:solidFill>
                <a:effectLst/>
                <a:latin typeface="Arial" panose="020B0604020202020204" pitchFamily="34" charset="0"/>
                <a:cs typeface="Arial" panose="020B0604020202020204" pitchFamily="34" charset="0"/>
              </a:rPr>
              <a:t>Doctrina de Protección Integral</a:t>
            </a:r>
            <a:endParaRPr lang="es-GT" sz="1800" b="0" i="0" u="none" strike="noStrike" dirty="0">
              <a:effectLst/>
              <a:latin typeface="Arial" panose="020B0604020202020204" pitchFamily="34" charset="0"/>
            </a:endParaRPr>
          </a:p>
          <a:p>
            <a:pPr marL="0" algn="just" rtl="0" eaLnBrk="1" fontAlgn="t" latinLnBrk="0" hangingPunct="1">
              <a:lnSpc>
                <a:spcPct val="150000"/>
              </a:lnSpc>
              <a:spcBef>
                <a:spcPts val="0"/>
              </a:spcBef>
              <a:spcAft>
                <a:spcPts val="0"/>
              </a:spcAft>
            </a:pPr>
            <a:r>
              <a:rPr lang="es-ES" sz="1800" b="1" i="0" u="none" strike="noStrike" kern="1200" dirty="0">
                <a:solidFill>
                  <a:srgbClr val="FFFFFF"/>
                </a:solidFill>
                <a:effectLst/>
                <a:latin typeface="Arial" panose="020B0604020202020204" pitchFamily="34" charset="0"/>
                <a:cs typeface="Arial" panose="020B0604020202020204" pitchFamily="34" charset="0"/>
              </a:rPr>
              <a:t>El término para referirse a personas de 0 a 17.11 años de edad, es “menores”.</a:t>
            </a:r>
            <a:endParaRPr lang="es-GT" sz="1800" b="0" i="0" u="none" strike="noStrike" dirty="0">
              <a:effectLst/>
              <a:latin typeface="Arial" panose="020B0604020202020204" pitchFamily="34" charset="0"/>
            </a:endParaRPr>
          </a:p>
          <a:p>
            <a:pPr marL="0" algn="just" rtl="0" eaLnBrk="1" fontAlgn="t" latinLnBrk="0" hangingPunct="1">
              <a:lnSpc>
                <a:spcPct val="150000"/>
              </a:lnSpc>
              <a:spcBef>
                <a:spcPts val="0"/>
              </a:spcBef>
              <a:spcAft>
                <a:spcPts val="0"/>
              </a:spcAft>
            </a:pPr>
            <a:r>
              <a:rPr lang="es-ES" sz="1800" b="0" i="0" u="none" strike="noStrike" kern="1200" dirty="0">
                <a:solidFill>
                  <a:srgbClr val="000000"/>
                </a:solidFill>
                <a:effectLst/>
                <a:latin typeface="Arial" panose="020B0604020202020204" pitchFamily="34" charset="0"/>
                <a:cs typeface="Arial" panose="020B0604020202020204" pitchFamily="34" charset="0"/>
              </a:rPr>
              <a:t>El término para referirse a personas de 0 a 17.11 años de edad, es “niños, niñas y adolescentes”.</a:t>
            </a:r>
            <a:endParaRPr lang="es-GT" sz="1800" b="0" i="0" u="none" strike="noStrike" dirty="0">
              <a:effectLst/>
              <a:latin typeface="Arial" panose="020B0604020202020204" pitchFamily="34" charset="0"/>
            </a:endParaRPr>
          </a:p>
          <a:p>
            <a:pPr marL="0" algn="just" rtl="0" eaLnBrk="1" fontAlgn="t" latinLnBrk="0" hangingPunct="1">
              <a:lnSpc>
                <a:spcPct val="150000"/>
              </a:lnSpc>
              <a:spcBef>
                <a:spcPts val="0"/>
              </a:spcBef>
              <a:spcAft>
                <a:spcPts val="0"/>
              </a:spcAft>
            </a:pPr>
            <a:r>
              <a:rPr lang="es-ES" sz="1800" b="1" i="0" u="none" strike="noStrike" kern="1200" dirty="0">
                <a:solidFill>
                  <a:srgbClr val="FFFFFF"/>
                </a:solidFill>
                <a:effectLst/>
                <a:latin typeface="Arial" panose="020B0604020202020204" pitchFamily="34" charset="0"/>
                <a:cs typeface="Arial" panose="020B0604020202020204" pitchFamily="34" charset="0"/>
              </a:rPr>
              <a:t>Son vistos como objetos de protección.</a:t>
            </a:r>
            <a:endParaRPr lang="es-GT" sz="1800" b="0" i="0" u="none" strike="noStrike" dirty="0">
              <a:effectLst/>
              <a:latin typeface="Arial" panose="020B0604020202020204" pitchFamily="34" charset="0"/>
            </a:endParaRPr>
          </a:p>
          <a:p>
            <a:pPr marL="0" algn="just" rtl="0" eaLnBrk="1" fontAlgn="t" latinLnBrk="0" hangingPunct="1">
              <a:lnSpc>
                <a:spcPct val="150000"/>
              </a:lnSpc>
              <a:spcBef>
                <a:spcPts val="0"/>
              </a:spcBef>
              <a:spcAft>
                <a:spcPts val="0"/>
              </a:spcAft>
            </a:pPr>
            <a:r>
              <a:rPr lang="es-ES" sz="1800" b="0" i="0" u="none" strike="noStrike" kern="1200" dirty="0">
                <a:solidFill>
                  <a:srgbClr val="000000"/>
                </a:solidFill>
                <a:effectLst/>
                <a:latin typeface="Arial" panose="020B0604020202020204" pitchFamily="34" charset="0"/>
                <a:cs typeface="Arial" panose="020B0604020202020204" pitchFamily="34" charset="0"/>
              </a:rPr>
              <a:t>Son vistos como sujetos de derechos.</a:t>
            </a:r>
            <a:endParaRPr lang="es-GT" sz="1800" b="0" i="0" u="none" strike="noStrike" dirty="0">
              <a:effectLst/>
              <a:latin typeface="Arial" panose="020B0604020202020204" pitchFamily="34" charset="0"/>
            </a:endParaRPr>
          </a:p>
          <a:p>
            <a:pPr marL="914400" lvl="2" indent="0">
              <a:buNone/>
            </a:pPr>
            <a:r>
              <a:rPr lang="es-GT" dirty="0"/>
              <a:t> </a:t>
            </a:r>
          </a:p>
          <a:p>
            <a:pPr marL="0" indent="0">
              <a:buNone/>
            </a:pPr>
            <a:endParaRPr lang="es-GT" dirty="0"/>
          </a:p>
          <a:p>
            <a:endParaRPr lang="es-GT" dirty="0"/>
          </a:p>
          <a:p>
            <a:endParaRPr lang="es-GT" dirty="0"/>
          </a:p>
          <a:p>
            <a:endParaRPr lang="es-GT" dirty="0"/>
          </a:p>
        </p:txBody>
      </p:sp>
      <p:pic>
        <p:nvPicPr>
          <p:cNvPr id="2" name="Imagen 1">
            <a:extLst>
              <a:ext uri="{FF2B5EF4-FFF2-40B4-BE49-F238E27FC236}">
                <a16:creationId xmlns:a16="http://schemas.microsoft.com/office/drawing/2014/main" id="{C7E42C11-82BF-43D3-91C0-20210CBE0777}"/>
              </a:ext>
            </a:extLst>
          </p:cNvPr>
          <p:cNvPicPr>
            <a:picLocks noChangeAspect="1"/>
          </p:cNvPicPr>
          <p:nvPr/>
        </p:nvPicPr>
        <p:blipFill>
          <a:blip r:embed="rId2"/>
          <a:stretch>
            <a:fillRect/>
          </a:stretch>
        </p:blipFill>
        <p:spPr>
          <a:xfrm>
            <a:off x="838200" y="746007"/>
            <a:ext cx="10148668" cy="5178744"/>
          </a:xfrm>
          <a:prstGeom prst="rect">
            <a:avLst/>
          </a:prstGeom>
        </p:spPr>
      </p:pic>
    </p:spTree>
    <p:extLst>
      <p:ext uri="{BB962C8B-B14F-4D97-AF65-F5344CB8AC3E}">
        <p14:creationId xmlns:p14="http://schemas.microsoft.com/office/powerpoint/2010/main" val="659226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B95953C-973E-470E-8549-697798F3C5F0}"/>
              </a:ext>
            </a:extLst>
          </p:cNvPr>
          <p:cNvSpPr>
            <a:spLocks noGrp="1"/>
          </p:cNvSpPr>
          <p:nvPr>
            <p:ph type="title"/>
          </p:nvPr>
        </p:nvSpPr>
        <p:spPr>
          <a:xfrm>
            <a:off x="838200" y="365125"/>
            <a:ext cx="10515600" cy="1325563"/>
          </a:xfrm>
        </p:spPr>
        <p:txBody>
          <a:bodyPr>
            <a:normAutofit/>
          </a:bodyPr>
          <a:lstStyle/>
          <a:p>
            <a:pPr marL="0" indent="0" algn="ctr">
              <a:buFont typeface="Arial" panose="020B0604020202020204" pitchFamily="34" charset="0"/>
              <a:buNone/>
            </a:pPr>
            <a:r>
              <a:rPr lang="es-ES" altLang="es-ES" sz="3200" b="1" dirty="0">
                <a:latin typeface="AR CENA" pitchFamily="2" charset="0"/>
              </a:rPr>
              <a:t>CONVENCIÓN SOBRE LOS DERECHOS DEL NIÑO</a:t>
            </a:r>
            <a:r>
              <a:rPr lang="es-419" altLang="es-ES" sz="3200" b="1" dirty="0">
                <a:latin typeface="AR CENA" pitchFamily="2" charset="0"/>
              </a:rPr>
              <a:t>.</a:t>
            </a:r>
          </a:p>
        </p:txBody>
      </p:sp>
      <p:sp>
        <p:nvSpPr>
          <p:cNvPr id="5" name="Marcador de contenido 2">
            <a:extLst>
              <a:ext uri="{FF2B5EF4-FFF2-40B4-BE49-F238E27FC236}">
                <a16:creationId xmlns:a16="http://schemas.microsoft.com/office/drawing/2014/main" id="{92148D3D-8B1A-4342-8F7B-0267AD803C5B}"/>
              </a:ext>
            </a:extLst>
          </p:cNvPr>
          <p:cNvSpPr>
            <a:spLocks noGrp="1"/>
          </p:cNvSpPr>
          <p:nvPr>
            <p:ph idx="1"/>
          </p:nvPr>
        </p:nvSpPr>
        <p:spPr>
          <a:xfrm>
            <a:off x="838200" y="1825625"/>
            <a:ext cx="10515600" cy="4351338"/>
          </a:xfrm>
        </p:spPr>
        <p:txBody>
          <a:bodyPr>
            <a:normAutofit/>
          </a:bodyPr>
          <a:lstStyle/>
          <a:p>
            <a:pPr marL="0" indent="0" algn="just">
              <a:buFont typeface="Arial" panose="020B0604020202020204" pitchFamily="34" charset="0"/>
              <a:buNone/>
            </a:pPr>
            <a:r>
              <a:rPr lang="es-ES" altLang="es-GT" sz="2000" dirty="0">
                <a:latin typeface="AR CENA" pitchFamily="2" charset="0"/>
              </a:rPr>
              <a:t>Aprobada el 20 de noviembre de 1989.</a:t>
            </a:r>
          </a:p>
          <a:p>
            <a:pPr marL="0" indent="0" algn="just">
              <a:buFont typeface="Arial" panose="020B0604020202020204" pitchFamily="34" charset="0"/>
              <a:buNone/>
            </a:pPr>
            <a:r>
              <a:rPr lang="es-ES" altLang="es-GT" sz="2000" dirty="0">
                <a:latin typeface="AR CENA" pitchFamily="2" charset="0"/>
              </a:rPr>
              <a:t>Reconoce a los niños como sujetos de derechos.</a:t>
            </a:r>
          </a:p>
          <a:p>
            <a:pPr marL="0" indent="0" algn="just">
              <a:buFont typeface="Arial" panose="020B0604020202020204" pitchFamily="34" charset="0"/>
              <a:buNone/>
            </a:pPr>
            <a:r>
              <a:rPr lang="es-ES" altLang="es-GT" sz="2000" dirty="0">
                <a:latin typeface="AR CENA" pitchFamily="2" charset="0"/>
              </a:rPr>
              <a:t>Contempla los derechos reconocidos a todos los niños sin distinción alguna.</a:t>
            </a:r>
          </a:p>
          <a:p>
            <a:pPr marL="0" indent="0">
              <a:buFont typeface="Arial" panose="020B0604020202020204" pitchFamily="34" charset="0"/>
              <a:buNone/>
            </a:pPr>
            <a:r>
              <a:rPr lang="es-ES" altLang="es-GT" sz="2000" dirty="0">
                <a:latin typeface="AR CENA" pitchFamily="2" charset="0"/>
              </a:rPr>
              <a:t>Se rige por cuatro principios que son las guías supremas que rigen cada uno de los artículos de la Convención: </a:t>
            </a:r>
            <a:r>
              <a:rPr lang="es-ES" altLang="es-GT" sz="2000" b="1" dirty="0">
                <a:latin typeface="AR CENA" pitchFamily="2" charset="0"/>
              </a:rPr>
              <a:t>1. Principio de “No discriminación” </a:t>
            </a:r>
            <a:r>
              <a:rPr lang="es-ES" altLang="es-GT" sz="2000" dirty="0">
                <a:latin typeface="AR CENA" pitchFamily="2" charset="0"/>
              </a:rPr>
              <a:t>(Artículo 2). </a:t>
            </a:r>
          </a:p>
          <a:p>
            <a:pPr marL="0" indent="0">
              <a:buFont typeface="Arial" panose="020B0604020202020204" pitchFamily="34" charset="0"/>
              <a:buNone/>
            </a:pPr>
            <a:endParaRPr lang="es-ES" altLang="es-GT" sz="2000" dirty="0">
              <a:latin typeface="AR CENA" pitchFamily="2" charset="0"/>
            </a:endParaRPr>
          </a:p>
          <a:p>
            <a:pPr marL="0" indent="0">
              <a:buFont typeface="Arial" panose="020B0604020202020204" pitchFamily="34" charset="0"/>
              <a:buNone/>
            </a:pPr>
            <a:r>
              <a:rPr lang="es-ES" altLang="es-GT" sz="2000" b="1" dirty="0">
                <a:latin typeface="AR CENA" pitchFamily="2" charset="0"/>
              </a:rPr>
              <a:t>2. Principio de interés superior del niño</a:t>
            </a:r>
            <a:r>
              <a:rPr lang="es-ES" altLang="es-GT" sz="2000" dirty="0">
                <a:latin typeface="AR CENA" pitchFamily="2" charset="0"/>
              </a:rPr>
              <a:t> (Artículo 3).</a:t>
            </a:r>
          </a:p>
          <a:p>
            <a:pPr marL="0" indent="0">
              <a:buFont typeface="Arial" panose="020B0604020202020204" pitchFamily="34" charset="0"/>
              <a:buNone/>
            </a:pPr>
            <a:br>
              <a:rPr lang="es-ES" altLang="es-GT" sz="2000" dirty="0">
                <a:latin typeface="AR CENA" pitchFamily="2" charset="0"/>
              </a:rPr>
            </a:br>
            <a:r>
              <a:rPr lang="es-ES" altLang="es-GT" sz="2000" dirty="0">
                <a:latin typeface="AR CENA" pitchFamily="2" charset="0"/>
              </a:rPr>
              <a:t>3. Principio del derecho a la vida, la supervivencia y desarrollo (Artículo 6).</a:t>
            </a:r>
          </a:p>
          <a:p>
            <a:pPr marL="0" indent="0">
              <a:buFont typeface="Arial" panose="020B0604020202020204" pitchFamily="34" charset="0"/>
              <a:buNone/>
            </a:pPr>
            <a:endParaRPr lang="es-ES" altLang="es-GT" sz="2000" dirty="0">
              <a:latin typeface="AR CENA" pitchFamily="2" charset="0"/>
            </a:endParaRPr>
          </a:p>
          <a:p>
            <a:pPr marL="0" indent="0">
              <a:buFont typeface="Arial" panose="020B0604020202020204" pitchFamily="34" charset="0"/>
              <a:buNone/>
            </a:pPr>
            <a:r>
              <a:rPr lang="es-ES" altLang="es-GT" sz="2000" dirty="0">
                <a:latin typeface="AR CENA" pitchFamily="2" charset="0"/>
              </a:rPr>
              <a:t>4. Principio de participación y ser escuchado (Artículo 12). </a:t>
            </a:r>
          </a:p>
          <a:p>
            <a:endParaRPr lang="es-GT" dirty="0"/>
          </a:p>
        </p:txBody>
      </p:sp>
    </p:spTree>
    <p:extLst>
      <p:ext uri="{BB962C8B-B14F-4D97-AF65-F5344CB8AC3E}">
        <p14:creationId xmlns:p14="http://schemas.microsoft.com/office/powerpoint/2010/main" val="3219775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1253331"/>
            <a:ext cx="10515600" cy="4351338"/>
          </a:xfrm>
        </p:spPr>
        <p:txBody>
          <a:bodyPr>
            <a:normAutofit/>
          </a:bodyPr>
          <a:lstStyle/>
          <a:p>
            <a:pPr marL="914400" lvl="2" indent="0">
              <a:buNone/>
            </a:pPr>
            <a:r>
              <a:rPr lang="es-GT" dirty="0"/>
              <a:t> </a:t>
            </a:r>
          </a:p>
          <a:p>
            <a:pPr marL="0" indent="0">
              <a:buNone/>
            </a:pPr>
            <a:endParaRPr lang="es-GT" dirty="0"/>
          </a:p>
          <a:p>
            <a:endParaRPr lang="es-GT" dirty="0"/>
          </a:p>
          <a:p>
            <a:endParaRPr lang="es-GT" dirty="0"/>
          </a:p>
          <a:p>
            <a:endParaRPr lang="es-GT" dirty="0"/>
          </a:p>
        </p:txBody>
      </p:sp>
      <p:pic>
        <p:nvPicPr>
          <p:cNvPr id="2" name="Imagen 1">
            <a:extLst>
              <a:ext uri="{FF2B5EF4-FFF2-40B4-BE49-F238E27FC236}">
                <a16:creationId xmlns:a16="http://schemas.microsoft.com/office/drawing/2014/main" id="{4C503D9B-5598-49FC-A47C-3EF93AECDA5F}"/>
              </a:ext>
            </a:extLst>
          </p:cNvPr>
          <p:cNvPicPr>
            <a:picLocks noChangeAspect="1"/>
          </p:cNvPicPr>
          <p:nvPr/>
        </p:nvPicPr>
        <p:blipFill>
          <a:blip r:embed="rId2"/>
          <a:stretch>
            <a:fillRect/>
          </a:stretch>
        </p:blipFill>
        <p:spPr>
          <a:xfrm>
            <a:off x="999447" y="1292166"/>
            <a:ext cx="9617129" cy="4545925"/>
          </a:xfrm>
          <a:prstGeom prst="rect">
            <a:avLst/>
          </a:prstGeom>
        </p:spPr>
      </p:pic>
    </p:spTree>
    <p:extLst>
      <p:ext uri="{BB962C8B-B14F-4D97-AF65-F5344CB8AC3E}">
        <p14:creationId xmlns:p14="http://schemas.microsoft.com/office/powerpoint/2010/main" val="1442236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1253331"/>
            <a:ext cx="10515600" cy="4351338"/>
          </a:xfrm>
        </p:spPr>
        <p:txBody>
          <a:bodyPr>
            <a:normAutofit/>
          </a:bodyPr>
          <a:lstStyle/>
          <a:p>
            <a:pPr marL="0" indent="0">
              <a:buNone/>
            </a:pPr>
            <a:endParaRPr lang="es-GT" dirty="0"/>
          </a:p>
          <a:p>
            <a:endParaRPr lang="es-GT" dirty="0"/>
          </a:p>
          <a:p>
            <a:endParaRPr lang="es-GT" dirty="0"/>
          </a:p>
          <a:p>
            <a:endParaRPr lang="es-GT" dirty="0"/>
          </a:p>
        </p:txBody>
      </p:sp>
      <p:pic>
        <p:nvPicPr>
          <p:cNvPr id="2" name="Imagen 1">
            <a:extLst>
              <a:ext uri="{FF2B5EF4-FFF2-40B4-BE49-F238E27FC236}">
                <a16:creationId xmlns:a16="http://schemas.microsoft.com/office/drawing/2014/main" id="{E833186D-EF1B-426A-B08B-68C86CDA8141}"/>
              </a:ext>
            </a:extLst>
          </p:cNvPr>
          <p:cNvPicPr>
            <a:picLocks noChangeAspect="1"/>
          </p:cNvPicPr>
          <p:nvPr/>
        </p:nvPicPr>
        <p:blipFill>
          <a:blip r:embed="rId2"/>
          <a:stretch>
            <a:fillRect/>
          </a:stretch>
        </p:blipFill>
        <p:spPr>
          <a:xfrm>
            <a:off x="1313733" y="1009736"/>
            <a:ext cx="8976647" cy="4838527"/>
          </a:xfrm>
          <a:prstGeom prst="rect">
            <a:avLst/>
          </a:prstGeom>
        </p:spPr>
      </p:pic>
    </p:spTree>
    <p:extLst>
      <p:ext uri="{BB962C8B-B14F-4D97-AF65-F5344CB8AC3E}">
        <p14:creationId xmlns:p14="http://schemas.microsoft.com/office/powerpoint/2010/main" val="658820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1253331"/>
            <a:ext cx="10515600" cy="4351338"/>
          </a:xfrm>
        </p:spPr>
        <p:txBody>
          <a:bodyPr>
            <a:normAutofit/>
          </a:bodyPr>
          <a:lstStyle/>
          <a:p>
            <a:pPr marL="914400" lvl="2" indent="0">
              <a:buNone/>
            </a:pPr>
            <a:r>
              <a:rPr lang="es-GT" dirty="0"/>
              <a:t> </a:t>
            </a:r>
          </a:p>
          <a:p>
            <a:pPr marL="0" indent="0">
              <a:buNone/>
            </a:pPr>
            <a:endParaRPr lang="es-GT" dirty="0"/>
          </a:p>
          <a:p>
            <a:endParaRPr lang="es-GT" dirty="0"/>
          </a:p>
          <a:p>
            <a:endParaRPr lang="es-GT" dirty="0"/>
          </a:p>
          <a:p>
            <a:endParaRPr lang="es-GT" dirty="0"/>
          </a:p>
        </p:txBody>
      </p:sp>
      <p:pic>
        <p:nvPicPr>
          <p:cNvPr id="4" name="Imagen 3">
            <a:extLst>
              <a:ext uri="{FF2B5EF4-FFF2-40B4-BE49-F238E27FC236}">
                <a16:creationId xmlns:a16="http://schemas.microsoft.com/office/drawing/2014/main" id="{135E74F6-04AF-4C45-84F7-B0E660F4C9A1}"/>
              </a:ext>
            </a:extLst>
          </p:cNvPr>
          <p:cNvPicPr>
            <a:picLocks noChangeAspect="1"/>
          </p:cNvPicPr>
          <p:nvPr/>
        </p:nvPicPr>
        <p:blipFill>
          <a:blip r:embed="rId2"/>
          <a:stretch>
            <a:fillRect/>
          </a:stretch>
        </p:blipFill>
        <p:spPr>
          <a:xfrm>
            <a:off x="1406769" y="728497"/>
            <a:ext cx="9115865" cy="5323773"/>
          </a:xfrm>
          <a:prstGeom prst="rect">
            <a:avLst/>
          </a:prstGeom>
        </p:spPr>
      </p:pic>
    </p:spTree>
    <p:extLst>
      <p:ext uri="{BB962C8B-B14F-4D97-AF65-F5344CB8AC3E}">
        <p14:creationId xmlns:p14="http://schemas.microsoft.com/office/powerpoint/2010/main" val="23407995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1253331"/>
            <a:ext cx="10515600" cy="4351338"/>
          </a:xfrm>
        </p:spPr>
        <p:txBody>
          <a:bodyPr>
            <a:normAutofit/>
          </a:bodyPr>
          <a:lstStyle/>
          <a:p>
            <a:pPr marL="914400" lvl="2" indent="0">
              <a:buNone/>
            </a:pPr>
            <a:r>
              <a:rPr lang="es-GT" dirty="0"/>
              <a:t> </a:t>
            </a:r>
          </a:p>
          <a:p>
            <a:pPr marL="0" indent="0">
              <a:buNone/>
            </a:pPr>
            <a:endParaRPr lang="es-GT" dirty="0"/>
          </a:p>
          <a:p>
            <a:endParaRPr lang="es-GT" dirty="0"/>
          </a:p>
          <a:p>
            <a:endParaRPr lang="es-GT" dirty="0"/>
          </a:p>
          <a:p>
            <a:endParaRPr lang="es-GT" dirty="0"/>
          </a:p>
        </p:txBody>
      </p:sp>
      <p:graphicFrame>
        <p:nvGraphicFramePr>
          <p:cNvPr id="4" name="Tabla 3">
            <a:extLst>
              <a:ext uri="{FF2B5EF4-FFF2-40B4-BE49-F238E27FC236}">
                <a16:creationId xmlns:a16="http://schemas.microsoft.com/office/drawing/2014/main" id="{80CF13C0-6246-4919-8190-CEF8CFC43A04}"/>
              </a:ext>
            </a:extLst>
          </p:cNvPr>
          <p:cNvGraphicFramePr>
            <a:graphicFrameLocks noGrp="1"/>
          </p:cNvGraphicFramePr>
          <p:nvPr>
            <p:extLst>
              <p:ext uri="{D42A27DB-BD31-4B8C-83A1-F6EECF244321}">
                <p14:modId xmlns:p14="http://schemas.microsoft.com/office/powerpoint/2010/main" val="2279590972"/>
              </p:ext>
            </p:extLst>
          </p:nvPr>
        </p:nvGraphicFramePr>
        <p:xfrm>
          <a:off x="1420838" y="1639944"/>
          <a:ext cx="9591720" cy="4184081"/>
        </p:xfrm>
        <a:graphic>
          <a:graphicData uri="http://schemas.openxmlformats.org/drawingml/2006/table">
            <a:tbl>
              <a:tblPr firstRow="1" firstCol="1" bandRow="1"/>
              <a:tblGrid>
                <a:gridCol w="4607023">
                  <a:extLst>
                    <a:ext uri="{9D8B030D-6E8A-4147-A177-3AD203B41FA5}">
                      <a16:colId xmlns:a16="http://schemas.microsoft.com/office/drawing/2014/main" val="670973376"/>
                    </a:ext>
                  </a:extLst>
                </a:gridCol>
                <a:gridCol w="4984697">
                  <a:extLst>
                    <a:ext uri="{9D8B030D-6E8A-4147-A177-3AD203B41FA5}">
                      <a16:colId xmlns:a16="http://schemas.microsoft.com/office/drawing/2014/main" val="2406805399"/>
                    </a:ext>
                  </a:extLst>
                </a:gridCol>
              </a:tblGrid>
              <a:tr h="178225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just">
                        <a:lnSpc>
                          <a:spcPct val="150000"/>
                        </a:lnSpc>
                        <a:spcAft>
                          <a:spcPts val="0"/>
                        </a:spcAft>
                      </a:pPr>
                      <a:r>
                        <a:rPr lang="es-ES" sz="1800" dirty="0">
                          <a:effectLst/>
                          <a:latin typeface="Arial" panose="020B0604020202020204" pitchFamily="34" charset="0"/>
                          <a:cs typeface="Arial" panose="020B0604020202020204" pitchFamily="34" charset="0"/>
                        </a:rPr>
                        <a:t>Los funcionarios públicos actuaban con facultades generales.</a:t>
                      </a:r>
                      <a:endParaRPr lang="es-GT"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just">
                        <a:lnSpc>
                          <a:spcPct val="150000"/>
                        </a:lnSpc>
                        <a:spcAft>
                          <a:spcPts val="0"/>
                        </a:spcAft>
                      </a:pPr>
                      <a:r>
                        <a:rPr lang="es-ES" sz="1800">
                          <a:effectLst/>
                          <a:latin typeface="Arial" panose="020B0604020202020204" pitchFamily="34" charset="0"/>
                          <a:cs typeface="Arial" panose="020B0604020202020204" pitchFamily="34" charset="0"/>
                        </a:rPr>
                        <a:t>Los funcionarios públicos actúan en el estado de legalidad.</a:t>
                      </a:r>
                      <a:endParaRPr lang="es-GT"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3313418032"/>
                  </a:ext>
                </a:extLst>
              </a:tr>
              <a:tr h="240183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just">
                        <a:lnSpc>
                          <a:spcPct val="150000"/>
                        </a:lnSpc>
                        <a:spcAft>
                          <a:spcPts val="0"/>
                        </a:spcAft>
                      </a:pPr>
                      <a:r>
                        <a:rPr lang="es-ES" sz="1800" dirty="0">
                          <a:effectLst/>
                          <a:latin typeface="Arial" panose="020B0604020202020204" pitchFamily="34" charset="0"/>
                          <a:cs typeface="Arial" panose="020B0604020202020204" pitchFamily="34" charset="0"/>
                        </a:rPr>
                        <a:t>Se determinaban las medidas de protección con tiempo indeterminado.</a:t>
                      </a:r>
                      <a:endParaRPr lang="es-GT"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lnSpc>
                          <a:spcPct val="150000"/>
                        </a:lnSpc>
                        <a:spcAft>
                          <a:spcPts val="0"/>
                        </a:spcAft>
                      </a:pPr>
                      <a:r>
                        <a:rPr lang="es-ES" sz="1800" dirty="0">
                          <a:effectLst/>
                          <a:latin typeface="Arial" panose="020B0604020202020204" pitchFamily="34" charset="0"/>
                          <a:cs typeface="Arial" panose="020B0604020202020204" pitchFamily="34" charset="0"/>
                        </a:rPr>
                        <a:t>Se determinan medidas de protección con tiempo determinado.</a:t>
                      </a:r>
                      <a:endParaRPr lang="es-GT"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957125403"/>
                  </a:ext>
                </a:extLst>
              </a:tr>
            </a:tbl>
          </a:graphicData>
        </a:graphic>
      </p:graphicFrame>
    </p:spTree>
    <p:extLst>
      <p:ext uri="{BB962C8B-B14F-4D97-AF65-F5344CB8AC3E}">
        <p14:creationId xmlns:p14="http://schemas.microsoft.com/office/powerpoint/2010/main" val="13439883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431799" y="1151730"/>
            <a:ext cx="10958689" cy="4357247"/>
          </a:xfrm>
        </p:spPr>
        <p:txBody>
          <a:bodyPr>
            <a:normAutofit/>
          </a:bodyPr>
          <a:lstStyle/>
          <a:p>
            <a:pPr marL="914400" lvl="2" indent="0">
              <a:buNone/>
            </a:pPr>
            <a:r>
              <a:rPr lang="es-GT" dirty="0"/>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Desde la concepción de la doctrina de protección integral, se plantea necesario a nivel institucional realizar diversidad de propuestas por parte de los profesionales al momento de abordar un caso de niñez y adolescencia; aun así, sabiendo que las condiciones en donde estará el niño son complicadas, es importante contextualizar la situación y no criminalizar a las familias o al contexto donde se desenvuelve, pues finalmente durante años ha sido su medio más cercano, internalizado y propio.</a:t>
            </a:r>
            <a:br>
              <a:rPr kumimoji="0" lang="es-GT"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s-GT" sz="2800" b="0" i="0" u="none" strike="noStrike" kern="1200" cap="none" spc="0" normalizeH="0" baseline="0" noProof="0" dirty="0">
              <a:ln>
                <a:noFill/>
              </a:ln>
              <a:solidFill>
                <a:prstClr val="black"/>
              </a:solidFill>
              <a:effectLst/>
              <a:uLnTx/>
              <a:uFillTx/>
              <a:latin typeface="Calibri"/>
              <a:ea typeface="+mn-ea"/>
              <a:cs typeface="+mn-cs"/>
            </a:endParaRPr>
          </a:p>
          <a:p>
            <a:pPr marL="0" indent="0">
              <a:buNone/>
            </a:pPr>
            <a:endParaRPr lang="es-GT" dirty="0"/>
          </a:p>
          <a:p>
            <a:endParaRPr lang="es-GT" dirty="0"/>
          </a:p>
          <a:p>
            <a:endParaRPr lang="es-GT" dirty="0"/>
          </a:p>
          <a:p>
            <a:endParaRPr lang="es-GT" dirty="0"/>
          </a:p>
        </p:txBody>
      </p:sp>
    </p:spTree>
    <p:extLst>
      <p:ext uri="{BB962C8B-B14F-4D97-AF65-F5344CB8AC3E}">
        <p14:creationId xmlns:p14="http://schemas.microsoft.com/office/powerpoint/2010/main" val="971394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normAutofit/>
          </a:bodyPr>
          <a:lstStyle/>
          <a:p>
            <a:pPr algn="ctr"/>
            <a:r>
              <a:rPr lang="es-ES" altLang="es-ES" b="1" dirty="0"/>
              <a:t>¿Qué es maltrato y agravio? </a:t>
            </a:r>
            <a:endParaRPr lang="es-GT" b="1" dirty="0"/>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a:bodyPr>
          <a:lstStyle/>
          <a:p>
            <a:pPr eaLnBrk="1" hangingPunct="1"/>
            <a:r>
              <a:rPr lang="es-ES" altLang="es-ES" sz="2800" dirty="0"/>
              <a:t>Cualquier forma de negligencia</a:t>
            </a:r>
          </a:p>
          <a:p>
            <a:pPr eaLnBrk="1" hangingPunct="1"/>
            <a:r>
              <a:rPr lang="es-ES" altLang="es-ES" sz="2800" dirty="0"/>
              <a:t>Discriminación </a:t>
            </a:r>
          </a:p>
          <a:p>
            <a:pPr eaLnBrk="1" hangingPunct="1"/>
            <a:r>
              <a:rPr lang="es-ES" altLang="es-ES" sz="2800" dirty="0"/>
              <a:t>Marginación </a:t>
            </a:r>
          </a:p>
          <a:p>
            <a:pPr eaLnBrk="1" hangingPunct="1"/>
            <a:r>
              <a:rPr lang="es-ES" altLang="es-ES" sz="2800" dirty="0"/>
              <a:t>Explotación</a:t>
            </a:r>
          </a:p>
          <a:p>
            <a:pPr eaLnBrk="1" hangingPunct="1"/>
            <a:r>
              <a:rPr lang="es-ES" altLang="es-ES" sz="2800" dirty="0"/>
              <a:t>Violencia </a:t>
            </a:r>
          </a:p>
          <a:p>
            <a:pPr eaLnBrk="1" hangingPunct="1"/>
            <a:r>
              <a:rPr lang="es-ES" altLang="es-ES" sz="2800" dirty="0"/>
              <a:t>Crueldad</a:t>
            </a:r>
          </a:p>
          <a:p>
            <a:pPr eaLnBrk="1" hangingPunct="1"/>
            <a:r>
              <a:rPr lang="es-ES" altLang="es-ES" sz="2800" dirty="0"/>
              <a:t>Opresión</a:t>
            </a:r>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pic>
        <p:nvPicPr>
          <p:cNvPr id="4" name="Imagen 3">
            <a:extLst>
              <a:ext uri="{FF2B5EF4-FFF2-40B4-BE49-F238E27FC236}">
                <a16:creationId xmlns:a16="http://schemas.microsoft.com/office/drawing/2014/main" id="{71F856EB-D17D-47C0-BE2C-27C353AD8DF6}"/>
              </a:ext>
            </a:extLst>
          </p:cNvPr>
          <p:cNvPicPr>
            <a:picLocks noChangeAspect="1"/>
          </p:cNvPicPr>
          <p:nvPr/>
        </p:nvPicPr>
        <p:blipFill>
          <a:blip r:embed="rId2"/>
          <a:stretch>
            <a:fillRect/>
          </a:stretch>
        </p:blipFill>
        <p:spPr>
          <a:xfrm>
            <a:off x="5394122" y="2981290"/>
            <a:ext cx="3706689" cy="2408129"/>
          </a:xfrm>
          <a:prstGeom prst="rect">
            <a:avLst/>
          </a:prstGeom>
        </p:spPr>
      </p:pic>
    </p:spTree>
    <p:extLst>
      <p:ext uri="{BB962C8B-B14F-4D97-AF65-F5344CB8AC3E}">
        <p14:creationId xmlns:p14="http://schemas.microsoft.com/office/powerpoint/2010/main" val="24089997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lstStyle/>
          <a:p>
            <a:pPr algn="ctr"/>
            <a:r>
              <a:rPr lang="es-ES" altLang="es-ES" b="1" dirty="0"/>
              <a:t>Abuso Físico (art. 54, a)</a:t>
            </a:r>
            <a:endParaRPr lang="es-GT" b="1" dirty="0"/>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lnSpcReduction="10000"/>
          </a:bodyPr>
          <a:lstStyle/>
          <a:p>
            <a:pPr eaLnBrk="1" hangingPunct="1"/>
            <a:r>
              <a:rPr lang="es-ES" altLang="es-ES" sz="2800" b="1" dirty="0"/>
              <a:t>Sujeto Activo (agresor): </a:t>
            </a:r>
            <a:r>
              <a:rPr lang="es-ES" altLang="es-ES" sz="2800" dirty="0"/>
              <a:t>Persona que está en relación de poder (fuerza, edad, conocimiento o autoridad).</a:t>
            </a:r>
          </a:p>
          <a:p>
            <a:pPr eaLnBrk="1" hangingPunct="1"/>
            <a:endParaRPr lang="es-ES" altLang="es-ES" sz="2800" dirty="0"/>
          </a:p>
          <a:p>
            <a:pPr eaLnBrk="1" hangingPunct="1"/>
            <a:r>
              <a:rPr lang="es-ES" altLang="es-ES" sz="2800" b="1" dirty="0"/>
              <a:t>Sujeto Pasivo (víctima): </a:t>
            </a:r>
            <a:r>
              <a:rPr lang="es-ES" altLang="es-ES" sz="2800" dirty="0"/>
              <a:t>con un NNA.</a:t>
            </a:r>
          </a:p>
          <a:p>
            <a:pPr marL="0" indent="0" eaLnBrk="1" hangingPunct="1">
              <a:buNone/>
            </a:pPr>
            <a:endParaRPr lang="es-ES" altLang="es-ES" sz="2800" dirty="0"/>
          </a:p>
          <a:p>
            <a:pPr algn="just" eaLnBrk="1" hangingPunct="1"/>
            <a:r>
              <a:rPr lang="es-ES" altLang="es-ES" sz="2800" b="1" i="1" dirty="0"/>
              <a:t>Conducta:</a:t>
            </a:r>
            <a:r>
              <a:rPr lang="es-ES" altLang="es-ES" sz="2800" dirty="0"/>
              <a:t> inflige daño NO ACCIDENTAL provocándole lesiones internas, externas o ambas.</a:t>
            </a:r>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39029333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lstStyle/>
          <a:p>
            <a:pPr algn="ctr"/>
            <a:r>
              <a:rPr lang="es-ES" altLang="es-ES" b="1" dirty="0"/>
              <a:t>Abuso sexual (Art. 54, b)</a:t>
            </a:r>
            <a:endParaRPr lang="es-GT" b="1" dirty="0"/>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a:bodyPr>
          <a:lstStyle/>
          <a:p>
            <a:pPr eaLnBrk="1" hangingPunct="1">
              <a:defRPr/>
            </a:pPr>
            <a:r>
              <a:rPr lang="es-ES" sz="2800" b="1" dirty="0"/>
              <a:t>Sujeto Activo (agresor)</a:t>
            </a:r>
            <a:r>
              <a:rPr lang="es-ES" sz="2800" dirty="0"/>
              <a:t>: Persona que está en relación de poder o </a:t>
            </a:r>
            <a:r>
              <a:rPr lang="es-ES" sz="2800" u="sng" dirty="0"/>
              <a:t>confianza.</a:t>
            </a:r>
          </a:p>
          <a:p>
            <a:pPr eaLnBrk="1" hangingPunct="1">
              <a:defRPr/>
            </a:pPr>
            <a:r>
              <a:rPr lang="es-ES" sz="2800" b="1" dirty="0"/>
              <a:t>Sujeto Pasivo (víctima)</a:t>
            </a:r>
            <a:r>
              <a:rPr lang="es-ES" sz="2800" dirty="0"/>
              <a:t>: con un NNA</a:t>
            </a:r>
          </a:p>
          <a:p>
            <a:pPr marL="0" indent="0" eaLnBrk="1" hangingPunct="1">
              <a:buFont typeface="Arial" panose="020B0604020202020204" pitchFamily="34" charset="0"/>
              <a:buNone/>
              <a:defRPr/>
            </a:pPr>
            <a:endParaRPr lang="es-ES" sz="2800" dirty="0"/>
          </a:p>
          <a:p>
            <a:pPr algn="just" eaLnBrk="1" hangingPunct="1">
              <a:defRPr/>
            </a:pPr>
            <a:r>
              <a:rPr lang="es-ES" sz="2800" b="1" dirty="0"/>
              <a:t>Conducta:</a:t>
            </a:r>
            <a:r>
              <a:rPr lang="es-ES" sz="2800" dirty="0"/>
              <a:t> involucra en una actividad sexual que propicie su victimización y de la que el ofensor obtiene satisfacción incluyéndose dentro del mismos cualquier forma de acoso sexual. </a:t>
            </a:r>
            <a:endParaRPr lang="en-US" sz="2800" dirty="0"/>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1299360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lstStyle/>
          <a:p>
            <a:pPr algn="ctr"/>
            <a:r>
              <a:rPr lang="es-ES" altLang="es-ES" b="1" dirty="0"/>
              <a:t>Descuido o tratos negligentes </a:t>
            </a:r>
            <a:endParaRPr lang="es-GT" b="1" dirty="0"/>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a:bodyPr>
          <a:lstStyle/>
          <a:p>
            <a:pPr eaLnBrk="1" hangingPunct="1">
              <a:defRPr/>
            </a:pPr>
            <a:r>
              <a:rPr lang="es-ES" sz="2800" b="1" dirty="0"/>
              <a:t>Sujeto Activo (agresor): </a:t>
            </a:r>
            <a:r>
              <a:rPr lang="es-ES" sz="2800" dirty="0"/>
              <a:t>persona o personas que tienen a su cargo cuidado o crianza.</a:t>
            </a:r>
            <a:endParaRPr lang="es-ES" sz="2800" b="1" dirty="0"/>
          </a:p>
          <a:p>
            <a:pPr eaLnBrk="1" hangingPunct="1">
              <a:defRPr/>
            </a:pPr>
            <a:r>
              <a:rPr lang="es-ES" sz="2800" b="1" dirty="0"/>
              <a:t>Sujeto Pasivo (víctima): </a:t>
            </a:r>
            <a:r>
              <a:rPr lang="es-ES" sz="2800" dirty="0"/>
              <a:t>de un NNA</a:t>
            </a:r>
          </a:p>
          <a:p>
            <a:pPr marL="0" indent="0" eaLnBrk="1" hangingPunct="1">
              <a:buFont typeface="Arial" panose="020B0604020202020204" pitchFamily="34" charset="0"/>
              <a:buNone/>
              <a:defRPr/>
            </a:pPr>
            <a:endParaRPr lang="es-ES" sz="2800" dirty="0"/>
          </a:p>
          <a:p>
            <a:pPr algn="just" eaLnBrk="1" hangingPunct="1">
              <a:defRPr/>
            </a:pPr>
            <a:r>
              <a:rPr lang="es-ES" sz="2800" b="1" dirty="0"/>
              <a:t>Conducta: </a:t>
            </a:r>
            <a:r>
              <a:rPr lang="es-ES" sz="2800" dirty="0"/>
              <a:t>NO satisface sus necesidades básicas de alimentación, vestido, educación, atención médica, teniendo la posibilidad de hacerlo.</a:t>
            </a:r>
            <a:endParaRPr lang="en-US" sz="2800" dirty="0"/>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2031472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lstStyle/>
          <a:p>
            <a:pPr algn="ctr"/>
            <a:r>
              <a:rPr lang="es-ES" altLang="es-ES" b="1" dirty="0"/>
              <a:t>Abuso Emocional </a:t>
            </a:r>
            <a:endParaRPr lang="es-GT" b="1" dirty="0"/>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a:bodyPr>
          <a:lstStyle/>
          <a:p>
            <a:pPr eaLnBrk="1" hangingPunct="1">
              <a:defRPr/>
            </a:pPr>
            <a:r>
              <a:rPr lang="es-ES" sz="2800" dirty="0"/>
              <a:t>Sujeto Activo (agresor): cualquier persona</a:t>
            </a:r>
          </a:p>
          <a:p>
            <a:pPr eaLnBrk="1" hangingPunct="1">
              <a:defRPr/>
            </a:pPr>
            <a:endParaRPr lang="es-ES" sz="2800" dirty="0"/>
          </a:p>
          <a:p>
            <a:pPr eaLnBrk="1" hangingPunct="1">
              <a:defRPr/>
            </a:pPr>
            <a:r>
              <a:rPr lang="es-ES" sz="2800" dirty="0"/>
              <a:t>Sujeto Pasivo (víctima): con un NNA</a:t>
            </a:r>
          </a:p>
          <a:p>
            <a:pPr marL="0" indent="0" eaLnBrk="1" hangingPunct="1">
              <a:buFont typeface="Arial" panose="020B0604020202020204" pitchFamily="34" charset="0"/>
              <a:buNone/>
              <a:defRPr/>
            </a:pPr>
            <a:endParaRPr lang="es-ES" sz="2800" dirty="0"/>
          </a:p>
          <a:p>
            <a:pPr algn="just" eaLnBrk="1" hangingPunct="1">
              <a:defRPr/>
            </a:pPr>
            <a:r>
              <a:rPr lang="es-ES" sz="2800" dirty="0"/>
              <a:t>Conducta: Daña la autoestima o el desarrollo potencial </a:t>
            </a:r>
            <a:endParaRPr lang="en-US" sz="2800" dirty="0"/>
          </a:p>
          <a:p>
            <a:pPr marL="0" indent="0">
              <a:buNone/>
            </a:pPr>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509609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B95953C-973E-470E-8549-697798F3C5F0}"/>
              </a:ext>
            </a:extLst>
          </p:cNvPr>
          <p:cNvSpPr>
            <a:spLocks noGrp="1"/>
          </p:cNvSpPr>
          <p:nvPr>
            <p:ph type="title"/>
          </p:nvPr>
        </p:nvSpPr>
        <p:spPr>
          <a:xfrm>
            <a:off x="838200" y="365125"/>
            <a:ext cx="10515600" cy="1325563"/>
          </a:xfrm>
        </p:spPr>
        <p:txBody>
          <a:bodyPr>
            <a:normAutofit/>
          </a:bodyPr>
          <a:lstStyle/>
          <a:p>
            <a:pPr marL="0" indent="0" algn="ctr">
              <a:buFont typeface="Arial" panose="020B0604020202020204" pitchFamily="34" charset="0"/>
              <a:buNone/>
            </a:pPr>
            <a:r>
              <a:rPr lang="es-GT" altLang="es-ES" sz="3600" b="1" dirty="0"/>
              <a:t>Regulaciones en cuanto a las responsabilidades de los Estados Partes</a:t>
            </a:r>
            <a:endParaRPr lang="es-419" altLang="es-ES" sz="3600" b="1" dirty="0">
              <a:latin typeface="AR CENA" pitchFamily="2" charset="0"/>
            </a:endParaRPr>
          </a:p>
        </p:txBody>
      </p:sp>
      <p:sp>
        <p:nvSpPr>
          <p:cNvPr id="5" name="Marcador de contenido 2">
            <a:extLst>
              <a:ext uri="{FF2B5EF4-FFF2-40B4-BE49-F238E27FC236}">
                <a16:creationId xmlns:a16="http://schemas.microsoft.com/office/drawing/2014/main" id="{92148D3D-8B1A-4342-8F7B-0267AD803C5B}"/>
              </a:ext>
            </a:extLst>
          </p:cNvPr>
          <p:cNvSpPr>
            <a:spLocks noGrp="1"/>
          </p:cNvSpPr>
          <p:nvPr>
            <p:ph idx="1"/>
          </p:nvPr>
        </p:nvSpPr>
        <p:spPr>
          <a:xfrm>
            <a:off x="838200" y="1825625"/>
            <a:ext cx="10515600" cy="4351338"/>
          </a:xfrm>
        </p:spPr>
        <p:txBody>
          <a:bodyPr>
            <a:normAutofit/>
          </a:bodyPr>
          <a:lstStyle/>
          <a:p>
            <a:pPr algn="just" eaLnBrk="1" fontAlgn="auto" hangingPunct="1">
              <a:spcAft>
                <a:spcPts val="0"/>
              </a:spcAft>
              <a:defRPr/>
            </a:pPr>
            <a:r>
              <a:rPr lang="es-GT" sz="2800" dirty="0">
                <a:latin typeface="+mj-lt"/>
              </a:rPr>
              <a:t>Reconocimiento del principio de los padres en cuanto a la crianza y el desarrollo del niño.</a:t>
            </a:r>
          </a:p>
          <a:p>
            <a:pPr algn="just" eaLnBrk="1" fontAlgn="auto" hangingPunct="1">
              <a:spcAft>
                <a:spcPts val="0"/>
              </a:spcAft>
              <a:defRPr/>
            </a:pPr>
            <a:r>
              <a:rPr lang="es-GT" sz="2800" dirty="0">
                <a:latin typeface="+mj-lt"/>
              </a:rPr>
              <a:t>Asistencia a padres o representantes legales</a:t>
            </a:r>
          </a:p>
          <a:p>
            <a:pPr algn="just" eaLnBrk="1" fontAlgn="auto" hangingPunct="1">
              <a:spcAft>
                <a:spcPts val="0"/>
              </a:spcAft>
              <a:defRPr/>
            </a:pPr>
            <a:r>
              <a:rPr lang="es-GT" sz="2800" dirty="0">
                <a:latin typeface="+mj-lt"/>
              </a:rPr>
              <a:t>Creación de instituciones, instalaciones y servicios para el cuidado de los niños.</a:t>
            </a:r>
          </a:p>
          <a:p>
            <a:pPr algn="just" eaLnBrk="1" fontAlgn="auto" hangingPunct="1">
              <a:spcAft>
                <a:spcPts val="0"/>
              </a:spcAft>
              <a:defRPr/>
            </a:pPr>
            <a:r>
              <a:rPr lang="es-GT" sz="2800" dirty="0">
                <a:latin typeface="+mj-lt"/>
              </a:rPr>
              <a:t>Medidas de protección (preventivas y reparadoras</a:t>
            </a:r>
            <a:r>
              <a:rPr lang="es-GT" dirty="0">
                <a:latin typeface="+mj-lt"/>
              </a:rPr>
              <a:t>).</a:t>
            </a:r>
          </a:p>
          <a:p>
            <a:pPr marL="0" indent="0">
              <a:buNone/>
            </a:pPr>
            <a:endParaRPr lang="es-GT" dirty="0"/>
          </a:p>
        </p:txBody>
      </p:sp>
    </p:spTree>
    <p:extLst>
      <p:ext uri="{BB962C8B-B14F-4D97-AF65-F5344CB8AC3E}">
        <p14:creationId xmlns:p14="http://schemas.microsoft.com/office/powerpoint/2010/main" val="10321840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838200" y="922514"/>
            <a:ext cx="10515600" cy="4351338"/>
          </a:xfrm>
        </p:spPr>
        <p:txBody>
          <a:bodyPr>
            <a:normAutofit/>
          </a:bodyPr>
          <a:lstStyle/>
          <a:p>
            <a:pPr marL="0" indent="0" algn="ctr" eaLnBrk="1" hangingPunct="1">
              <a:buFont typeface="Arial" panose="020B0604020202020204" pitchFamily="34" charset="0"/>
              <a:buNone/>
              <a:defRPr/>
            </a:pPr>
            <a:r>
              <a:rPr lang="es-ES" sz="2800" dirty="0"/>
              <a:t>Artículo 55</a:t>
            </a:r>
          </a:p>
          <a:p>
            <a:pPr marL="0" indent="0" algn="ctr" eaLnBrk="1" hangingPunct="1">
              <a:buFont typeface="Arial" panose="020B0604020202020204" pitchFamily="34" charset="0"/>
              <a:buNone/>
              <a:defRPr/>
            </a:pPr>
            <a:r>
              <a:rPr lang="es-ES" sz="2800" dirty="0"/>
              <a:t>“</a:t>
            </a:r>
            <a:r>
              <a:rPr lang="es-ES" sz="2800" b="1" dirty="0"/>
              <a:t>Obligación de denuncia</a:t>
            </a:r>
            <a:r>
              <a:rPr lang="es-ES" sz="2800" dirty="0"/>
              <a:t>”</a:t>
            </a:r>
          </a:p>
          <a:p>
            <a:pPr marL="0" indent="0" algn="ctr" eaLnBrk="1" hangingPunct="1">
              <a:buFont typeface="Arial" panose="020B0604020202020204" pitchFamily="34" charset="0"/>
              <a:buNone/>
              <a:defRPr/>
            </a:pPr>
            <a:endParaRPr lang="es-ES" sz="2800" dirty="0"/>
          </a:p>
          <a:p>
            <a:pPr marL="0" indent="0" algn="ctr" eaLnBrk="1" hangingPunct="1">
              <a:buFont typeface="Arial" panose="020B0604020202020204" pitchFamily="34" charset="0"/>
              <a:buNone/>
              <a:defRPr/>
            </a:pPr>
            <a:r>
              <a:rPr lang="es-ES" sz="2800" dirty="0"/>
              <a:t>Persona de las Instituciones públicas y privadas, centros educativos, servicios de salud y otros de atención a los NNA, tienen la obligación de denunciar los casos de maltrato que se detecten o </a:t>
            </a:r>
            <a:r>
              <a:rPr lang="es-ES" sz="2800" b="1" u="sng" dirty="0"/>
              <a:t>tiendan en sus instituciones</a:t>
            </a:r>
            <a:r>
              <a:rPr lang="es-ES" sz="2800" dirty="0"/>
              <a:t>. </a:t>
            </a:r>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37266330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a:xfrm>
            <a:off x="838200" y="1855260"/>
            <a:ext cx="10515600" cy="865364"/>
          </a:xfrm>
        </p:spPr>
        <p:txBody>
          <a:bodyPr>
            <a:normAutofit fontScale="90000"/>
          </a:bodyPr>
          <a:lstStyle/>
          <a:p>
            <a:pPr algn="ctr"/>
            <a:r>
              <a:rPr lang="es-GT" dirty="0">
                <a:latin typeface="Arial" panose="020B0604020202020204" pitchFamily="34" charset="0"/>
                <a:cs typeface="Arial" panose="020B0604020202020204" pitchFamily="34" charset="0"/>
              </a:rPr>
              <a:t>Gracias por su atención</a:t>
            </a:r>
            <a:br>
              <a:rPr lang="es-GT" dirty="0">
                <a:latin typeface="Arial" panose="020B0604020202020204" pitchFamily="34" charset="0"/>
                <a:cs typeface="Arial" panose="020B0604020202020204" pitchFamily="34" charset="0"/>
              </a:rPr>
            </a:br>
            <a:endParaRPr lang="es-GT" b="1" dirty="0"/>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a:xfrm>
            <a:off x="668867" y="3429000"/>
            <a:ext cx="10515600" cy="1165931"/>
          </a:xfrm>
        </p:spPr>
        <p:txBody>
          <a:bodyPr>
            <a:normAutofit fontScale="62500" lnSpcReduction="20000"/>
          </a:bodyPr>
          <a:lstStyle/>
          <a:p>
            <a:pPr marL="0" indent="0" algn="ctr">
              <a:buNone/>
            </a:pPr>
            <a:r>
              <a:rPr lang="es-GT" sz="4100" dirty="0">
                <a:latin typeface="Arial" panose="020B0604020202020204" pitchFamily="34" charset="0"/>
                <a:cs typeface="Arial" panose="020B0604020202020204" pitchFamily="34" charset="0"/>
              </a:rPr>
              <a:t>Lic. Ricardo Velasco Mendoza</a:t>
            </a:r>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2414396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B95953C-973E-470E-8549-697798F3C5F0}"/>
              </a:ext>
            </a:extLst>
          </p:cNvPr>
          <p:cNvSpPr>
            <a:spLocks noGrp="1"/>
          </p:cNvSpPr>
          <p:nvPr>
            <p:ph type="title"/>
          </p:nvPr>
        </p:nvSpPr>
        <p:spPr>
          <a:xfrm>
            <a:off x="838200" y="365125"/>
            <a:ext cx="10515600" cy="1325563"/>
          </a:xfrm>
        </p:spPr>
        <p:txBody>
          <a:bodyPr>
            <a:normAutofit/>
          </a:bodyPr>
          <a:lstStyle/>
          <a:p>
            <a:pPr marL="0" indent="0" algn="ctr">
              <a:buFont typeface="Arial" panose="020B0604020202020204" pitchFamily="34" charset="0"/>
              <a:buNone/>
            </a:pPr>
            <a:r>
              <a:rPr lang="es-GT" altLang="es-ES" sz="4000" b="1" dirty="0"/>
              <a:t>Regulaciones en cuanto a derechos de los niños</a:t>
            </a:r>
            <a:endParaRPr lang="es-419" altLang="es-ES" sz="4000" b="1" dirty="0">
              <a:latin typeface="AR CENA" pitchFamily="2" charset="0"/>
            </a:endParaRPr>
          </a:p>
        </p:txBody>
      </p:sp>
      <p:pic>
        <p:nvPicPr>
          <p:cNvPr id="2" name="Marcador de contenido 1">
            <a:extLst>
              <a:ext uri="{FF2B5EF4-FFF2-40B4-BE49-F238E27FC236}">
                <a16:creationId xmlns:a16="http://schemas.microsoft.com/office/drawing/2014/main" id="{51C2A953-C8E3-4C5C-A6BD-B487942539FB}"/>
              </a:ext>
            </a:extLst>
          </p:cNvPr>
          <p:cNvPicPr>
            <a:picLocks noGrp="1" noChangeAspect="1"/>
          </p:cNvPicPr>
          <p:nvPr>
            <p:ph idx="1"/>
          </p:nvPr>
        </p:nvPicPr>
        <p:blipFill>
          <a:blip r:embed="rId2"/>
          <a:stretch>
            <a:fillRect/>
          </a:stretch>
        </p:blipFill>
        <p:spPr>
          <a:xfrm>
            <a:off x="942388" y="1690688"/>
            <a:ext cx="4034772" cy="4351338"/>
          </a:xfrm>
          <a:prstGeom prst="rect">
            <a:avLst/>
          </a:prstGeom>
        </p:spPr>
      </p:pic>
      <p:pic>
        <p:nvPicPr>
          <p:cNvPr id="3" name="Imagen 2">
            <a:extLst>
              <a:ext uri="{FF2B5EF4-FFF2-40B4-BE49-F238E27FC236}">
                <a16:creationId xmlns:a16="http://schemas.microsoft.com/office/drawing/2014/main" id="{062A3276-67C7-404D-8C70-1CD11397CBC8}"/>
              </a:ext>
            </a:extLst>
          </p:cNvPr>
          <p:cNvPicPr>
            <a:picLocks noChangeAspect="1"/>
          </p:cNvPicPr>
          <p:nvPr/>
        </p:nvPicPr>
        <p:blipFill>
          <a:blip r:embed="rId3"/>
          <a:stretch>
            <a:fillRect/>
          </a:stretch>
        </p:blipFill>
        <p:spPr>
          <a:xfrm>
            <a:off x="6096000" y="1690688"/>
            <a:ext cx="3859102" cy="4608975"/>
          </a:xfrm>
          <a:prstGeom prst="rect">
            <a:avLst/>
          </a:prstGeom>
        </p:spPr>
      </p:pic>
    </p:spTree>
    <p:extLst>
      <p:ext uri="{BB962C8B-B14F-4D97-AF65-F5344CB8AC3E}">
        <p14:creationId xmlns:p14="http://schemas.microsoft.com/office/powerpoint/2010/main" val="1362347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lstStyle/>
          <a:p>
            <a:pPr algn="ctr"/>
            <a:r>
              <a:rPr lang="es-GT" altLang="es-ES" sz="4400" b="1" dirty="0">
                <a:latin typeface="AR CENA" pitchFamily="2" charset="0"/>
              </a:rPr>
              <a:t>INTERÉS SUPERIOR DEL NIÑO</a:t>
            </a:r>
            <a:endParaRPr lang="es-GT" b="1" dirty="0"/>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fontScale="92500" lnSpcReduction="10000"/>
          </a:bodyPr>
          <a:lstStyle/>
          <a:p>
            <a:pPr algn="just">
              <a:lnSpc>
                <a:spcPct val="150000"/>
              </a:lnSpc>
            </a:pPr>
            <a:r>
              <a:rPr lang="es-GT" sz="2600" i="0" dirty="0">
                <a:effectLst/>
                <a:latin typeface="Verdana" panose="020B0604030504040204" pitchFamily="34" charset="0"/>
              </a:rPr>
              <a:t>El principio del interés superior del niño o niña, también conocido como el interés superior del </a:t>
            </a:r>
            <a:r>
              <a:rPr lang="es-GT" sz="2600" i="0" strike="noStrike" dirty="0">
                <a:effectLst/>
                <a:latin typeface="Verdana" panose="020B0604030504040204" pitchFamily="34" charset="0"/>
              </a:rPr>
              <a:t>menor</a:t>
            </a:r>
            <a:r>
              <a:rPr lang="es-GT" sz="2600" i="0" dirty="0">
                <a:effectLst/>
                <a:latin typeface="Verdana" panose="020B0604030504040204" pitchFamily="34" charset="0"/>
              </a:rPr>
              <a:t>, es un conjunto de acciones y procesos tendentes a garantizar un </a:t>
            </a:r>
            <a:r>
              <a:rPr lang="es-GT" sz="2600" i="0" strike="noStrike" dirty="0">
                <a:effectLst/>
                <a:latin typeface="Verdana" panose="020B0604030504040204" pitchFamily="34" charset="0"/>
              </a:rPr>
              <a:t>desarrollo</a:t>
            </a:r>
            <a:r>
              <a:rPr lang="es-GT" sz="2600" i="0" dirty="0">
                <a:effectLst/>
                <a:latin typeface="Verdana" panose="020B0604030504040204" pitchFamily="34" charset="0"/>
              </a:rPr>
              <a:t> integral y una vida digna, así como las condiciones materiales y afectivas que permitan vivir plenamente y alcanzar el máximo de bienestar posible a las y los menores.</a:t>
            </a:r>
            <a:endParaRPr lang="es-GT" sz="2600" dirty="0"/>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576172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45F04-5578-413E-B033-432B6D85CF7D}"/>
              </a:ext>
            </a:extLst>
          </p:cNvPr>
          <p:cNvSpPr>
            <a:spLocks noGrp="1"/>
          </p:cNvSpPr>
          <p:nvPr>
            <p:ph type="title"/>
          </p:nvPr>
        </p:nvSpPr>
        <p:spPr/>
        <p:txBody>
          <a:bodyPr>
            <a:normAutofit/>
          </a:bodyPr>
          <a:lstStyle/>
          <a:p>
            <a:pPr algn="ctr"/>
            <a:r>
              <a:rPr lang="es-GT" altLang="es-ES" sz="2800" b="1" dirty="0">
                <a:latin typeface="AR CENA" pitchFamily="2" charset="0"/>
              </a:rPr>
              <a:t>CONCEPTO TRIPLE DEL INTERÉS SUPERIOR DEL NIÑO</a:t>
            </a:r>
            <a:endParaRPr lang="es-GT" sz="2800" dirty="0"/>
          </a:p>
        </p:txBody>
      </p:sp>
      <p:sp>
        <p:nvSpPr>
          <p:cNvPr id="4" name="Rectangle 1">
            <a:extLst>
              <a:ext uri="{FF2B5EF4-FFF2-40B4-BE49-F238E27FC236}">
                <a16:creationId xmlns:a16="http://schemas.microsoft.com/office/drawing/2014/main" id="{639F10F8-41CD-40F6-9D9A-27182D3BE61F}"/>
              </a:ext>
            </a:extLst>
          </p:cNvPr>
          <p:cNvSpPr>
            <a:spLocks noGrp="1" noChangeArrowheads="1"/>
          </p:cNvSpPr>
          <p:nvPr>
            <p:ph idx="1"/>
          </p:nvPr>
        </p:nvSpPr>
        <p:spPr bwMode="auto">
          <a:xfrm>
            <a:off x="577161" y="1794419"/>
            <a:ext cx="10515600" cy="3924151"/>
          </a:xfrm>
          <a:prstGeom prst="rect">
            <a:avLst/>
          </a:prstGeom>
          <a:solidFill>
            <a:srgbClr val="F5F5D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GT" altLang="es-GT" sz="900" b="0" i="0" u="none" strike="noStrike" cap="none" normalizeH="0" baseline="0" dirty="0">
              <a:ln>
                <a:noFill/>
              </a:ln>
              <a:solidFill>
                <a:srgbClr val="636161"/>
              </a:solidFill>
              <a:effectLst/>
              <a:latin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GT" altLang="es-GT" sz="2400" b="0" i="0" u="none" strike="noStrike" cap="none" normalizeH="0" baseline="0" dirty="0">
                <a:ln>
                  <a:noFill/>
                </a:ln>
                <a:effectLst/>
              </a:rPr>
              <a:t>Se trata del derecho o garantía del niño a que su interés superior sea una consideración que prime al sopesar distintos intereses para decidir sobre una cuestión que le afecta.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GT" altLang="es-GT" sz="2400" b="0" i="0" u="none" strike="noStrike" cap="none" normalizeH="0" baseline="0" dirty="0">
                <a:ln>
                  <a:noFill/>
                </a:ln>
                <a:effectLst/>
              </a:rPr>
              <a:t>Es un principio porque, si una disposición jurídica admite más de una interpretación, se elegirá la interpretación que satisfaga de manera más efectiva el interés superior del niño o niña.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GT" altLang="es-GT" sz="2400" b="0" i="0" u="none" strike="noStrike" cap="none" normalizeH="0" baseline="0" dirty="0">
                <a:ln>
                  <a:noFill/>
                </a:ln>
                <a:effectLst/>
              </a:rPr>
              <a:t>Es una norma de procedimiento ya que, siempre que se deba tomar una decisión que afecte a la niñez, el proceso deberá incluir una estimación de las posibles repercusiones de esa decisión en los niños interesados. La evaluación y determinación de su interés superior requerirá las garantías procesales. </a:t>
            </a:r>
          </a:p>
        </p:txBody>
      </p:sp>
    </p:spTree>
    <p:extLst>
      <p:ext uri="{BB962C8B-B14F-4D97-AF65-F5344CB8AC3E}">
        <p14:creationId xmlns:p14="http://schemas.microsoft.com/office/powerpoint/2010/main" val="360666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453C4-3E5E-40EE-BCEE-743E961733D5}"/>
              </a:ext>
            </a:extLst>
          </p:cNvPr>
          <p:cNvSpPr>
            <a:spLocks noGrp="1"/>
          </p:cNvSpPr>
          <p:nvPr>
            <p:ph type="title"/>
          </p:nvPr>
        </p:nvSpPr>
        <p:spPr/>
        <p:txBody>
          <a:bodyPr/>
          <a:lstStyle/>
          <a:p>
            <a:pPr algn="ctr"/>
            <a:r>
              <a:rPr lang="es-GT" b="1" dirty="0"/>
              <a:t>¿Qué es eso del Interés Superior del Niño? Ellos opinan</a:t>
            </a:r>
          </a:p>
        </p:txBody>
      </p:sp>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lnSpcReduction="10000"/>
          </a:bodyPr>
          <a:lstStyle/>
          <a:p>
            <a:pPr algn="just"/>
            <a:r>
              <a:rPr lang="es-GT" sz="2400" dirty="0"/>
              <a:t>Post de Gregorio Aranda, Responsable de Políticas Locales de infancia de UNICEF España.</a:t>
            </a:r>
          </a:p>
          <a:p>
            <a:pPr marL="0" indent="0" algn="just">
              <a:buNone/>
            </a:pPr>
            <a:endParaRPr lang="es-GT" sz="2400" dirty="0"/>
          </a:p>
          <a:p>
            <a:pPr algn="just"/>
            <a:r>
              <a:rPr lang="es-GT" sz="2400" dirty="0"/>
              <a:t>El Comité de los Derechos del Niño hizo público su Comentario General </a:t>
            </a:r>
            <a:r>
              <a:rPr lang="es-GT" sz="2400" dirty="0" err="1"/>
              <a:t>nº</a:t>
            </a:r>
            <a:r>
              <a:rPr lang="es-GT" sz="2400" dirty="0"/>
              <a:t> 14, referido a uno de los principios de la Convención sobre los Derechos del Niño: el interés superior del menor.</a:t>
            </a:r>
          </a:p>
          <a:p>
            <a:pPr marL="0" indent="0" algn="just">
              <a:buNone/>
            </a:pPr>
            <a:endParaRPr lang="es-GT" sz="2400" dirty="0"/>
          </a:p>
          <a:p>
            <a:pPr algn="just"/>
            <a:r>
              <a:rPr lang="es-GT" sz="2400" dirty="0"/>
              <a:t>Se trata de una referencia clave, pero, a menudo, poco conocida o mal utilizada, por lo que esta orientación del Comité es enormemente importante.</a:t>
            </a:r>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1580561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0DD348-394F-416C-A076-33095CA12ABC}"/>
              </a:ext>
            </a:extLst>
          </p:cNvPr>
          <p:cNvSpPr>
            <a:spLocks noGrp="1"/>
          </p:cNvSpPr>
          <p:nvPr>
            <p:ph idx="1"/>
          </p:nvPr>
        </p:nvSpPr>
        <p:spPr/>
        <p:txBody>
          <a:bodyPr>
            <a:normAutofit fontScale="92500" lnSpcReduction="10000"/>
          </a:bodyPr>
          <a:lstStyle/>
          <a:p>
            <a:pPr algn="just"/>
            <a:r>
              <a:rPr lang="es-GT" sz="2400" dirty="0"/>
              <a:t>Pero, ¿qué opinan los niños y niñas sobre este derecho?, ¿cómo lo interpretan?, ¿cómo creen que debe ser aplicado por las administraciones, los profesionales que trabajan con ellos y sus familias?</a:t>
            </a:r>
          </a:p>
          <a:p>
            <a:pPr marL="0" indent="0" algn="just">
              <a:buNone/>
            </a:pPr>
            <a:endParaRPr lang="es-GT" sz="2400" dirty="0"/>
          </a:p>
          <a:p>
            <a:pPr algn="just"/>
            <a:r>
              <a:rPr lang="es-GT" sz="2400" dirty="0"/>
              <a:t>El Parlamento Infantil </a:t>
            </a:r>
            <a:r>
              <a:rPr lang="es-GT" sz="2400" dirty="0" err="1"/>
              <a:t>on</a:t>
            </a:r>
            <a:r>
              <a:rPr lang="es-GT" sz="2400" dirty="0"/>
              <a:t> line abrió su hemiciclo a 34 niños y niñas de 12 Ciudades Amigas de la Infancia y les pregunto sobre cómo entienden el interés superior del niño y dónde y cómo creen que se ha de aplicar.</a:t>
            </a:r>
          </a:p>
          <a:p>
            <a:pPr marL="0" indent="0" algn="just">
              <a:buNone/>
            </a:pPr>
            <a:endParaRPr lang="es-GT" sz="2400" dirty="0"/>
          </a:p>
          <a:p>
            <a:pPr algn="just"/>
            <a:r>
              <a:rPr lang="es-GT" sz="2400" dirty="0"/>
              <a:t>Ellos y ellas entendieron que el interés superior del niño se puede interpretar como, "todo aquello que nos hace falta para estar bien: educación, amor, casas, necesidades...".</a:t>
            </a:r>
          </a:p>
          <a:p>
            <a:endParaRPr lang="es-GT" dirty="0"/>
          </a:p>
          <a:p>
            <a:pPr marL="914400" lvl="2" indent="0">
              <a:buNone/>
            </a:pPr>
            <a:endParaRPr lang="es-GT" dirty="0"/>
          </a:p>
          <a:p>
            <a:pPr marL="914400" lvl="2" indent="0">
              <a:buNone/>
            </a:pPr>
            <a:r>
              <a:rPr lang="es-GT" dirty="0"/>
              <a:t> </a:t>
            </a:r>
          </a:p>
          <a:p>
            <a:endParaRPr lang="es-GT" dirty="0"/>
          </a:p>
          <a:p>
            <a:endParaRPr lang="es-GT" dirty="0"/>
          </a:p>
          <a:p>
            <a:endParaRPr lang="es-GT" dirty="0"/>
          </a:p>
          <a:p>
            <a:endParaRPr lang="es-GT" dirty="0"/>
          </a:p>
        </p:txBody>
      </p:sp>
    </p:spTree>
    <p:extLst>
      <p:ext uri="{BB962C8B-B14F-4D97-AF65-F5344CB8AC3E}">
        <p14:creationId xmlns:p14="http://schemas.microsoft.com/office/powerpoint/2010/main" val="16274601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700</TotalTime>
  <Words>3393</Words>
  <Application>Microsoft Office PowerPoint</Application>
  <PresentationFormat>Panorámica</PresentationFormat>
  <Paragraphs>289</Paragraphs>
  <Slides>41</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41</vt:i4>
      </vt:variant>
    </vt:vector>
  </HeadingPairs>
  <TitlesOfParts>
    <vt:vector size="50" baseType="lpstr">
      <vt:lpstr>Aller</vt:lpstr>
      <vt:lpstr>AR CENA</vt:lpstr>
      <vt:lpstr>Arial</vt:lpstr>
      <vt:lpstr>arial unicode ms</vt:lpstr>
      <vt:lpstr>Bookman Old Style</vt:lpstr>
      <vt:lpstr>Calibri</vt:lpstr>
      <vt:lpstr>Calibri Light</vt:lpstr>
      <vt:lpstr>Verdana</vt:lpstr>
      <vt:lpstr>Tema de Office</vt:lpstr>
      <vt:lpstr>Modulo 1 </vt:lpstr>
      <vt:lpstr>NORMATIVA INTERNACIONAL EN MATERIA DE NIÑEZ Y ADOLESCENCIA</vt:lpstr>
      <vt:lpstr>CONVENCIÓN SOBRE LOS DERECHOS DEL NIÑO.</vt:lpstr>
      <vt:lpstr>Regulaciones en cuanto a las responsabilidades de los Estados Partes</vt:lpstr>
      <vt:lpstr>Regulaciones en cuanto a derechos de los niños</vt:lpstr>
      <vt:lpstr>INTERÉS SUPERIOR DEL NIÑO</vt:lpstr>
      <vt:lpstr>CONCEPTO TRIPLE DEL INTERÉS SUPERIOR DEL NIÑO</vt:lpstr>
      <vt:lpstr>¿Qué es eso del Interés Superior del Niño? Ellos opinan</vt:lpstr>
      <vt:lpstr>Presentación de PowerPoint</vt:lpstr>
      <vt:lpstr>Presentación de PowerPoint</vt:lpstr>
      <vt:lpstr>OBSERVACIÓN GENERAL 12 DEL AÑO 2009</vt:lpstr>
      <vt:lpstr>Presentación de PowerPoint</vt:lpstr>
      <vt:lpstr>Presentación de PowerPoint</vt:lpstr>
      <vt:lpstr>Presentación de PowerPoint</vt:lpstr>
      <vt:lpstr>Presentación de PowerPoint</vt:lpstr>
      <vt:lpstr>El Derecho a que sus opiniones sean debidamente   tomadas en cuenta en función de su edad y madurez</vt:lpstr>
      <vt:lpstr>NORMATIVA NACIONAL EN MATERIA DE NIÑEZ Y ADOLESCENCIA</vt:lpstr>
      <vt:lpstr>Constitución Política de la República de Guatemala</vt:lpstr>
      <vt:lpstr>LEY DE PROTECCIÓN INTEGRAL DE LA NIÑEZ Y LA ADOLESCENCIA</vt:lpstr>
      <vt:lpstr>Presentación de PowerPoint</vt:lpstr>
      <vt:lpstr>Presentación de PowerPoint</vt:lpstr>
      <vt:lpstr>Breve comparación de la Ley Pina con el Código de Menores. Decreto 78-79</vt:lpstr>
      <vt:lpstr>LEY CONTRA LA VIOLENCIA SEXUAL, EXPLOTACIÓN Y TRATA DE PERSONAS</vt:lpstr>
      <vt:lpstr>LEY DE ADOPCIONES y SU REGLAMENTO Decreto 77-2007 del Congreso de la República  (56 artículos) Acuerdo Gubernativo 182-2010 del Presidente de la República (87 artículos) </vt:lpstr>
      <vt:lpstr>¿Qué es el sistema de Protección?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¿Qué es maltrato y agravio? </vt:lpstr>
      <vt:lpstr>Abuso Físico (art. 54, a)</vt:lpstr>
      <vt:lpstr>Abuso sexual (Art. 54, b)</vt:lpstr>
      <vt:lpstr>Descuido o tratos negligentes </vt:lpstr>
      <vt:lpstr>Abuso Emocional </vt:lpstr>
      <vt:lpstr>Presentación de PowerPoint</vt:lpstr>
      <vt:lpstr>Gracias por su atención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CNA12</dc:creator>
  <cp:lastModifiedBy>CNA11</cp:lastModifiedBy>
  <cp:revision>45</cp:revision>
  <dcterms:created xsi:type="dcterms:W3CDTF">2020-11-24T18:50:33Z</dcterms:created>
  <dcterms:modified xsi:type="dcterms:W3CDTF">2021-02-10T18:42:18Z</dcterms:modified>
</cp:coreProperties>
</file>