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4" r:id="rId5"/>
    <p:sldId id="265" r:id="rId6"/>
    <p:sldId id="268" r:id="rId7"/>
    <p:sldId id="267" r:id="rId8"/>
    <p:sldId id="271" r:id="rId9"/>
    <p:sldId id="273" r:id="rId10"/>
    <p:sldId id="272" r:id="rId11"/>
    <p:sldId id="270" r:id="rId12"/>
    <p:sldId id="269" r:id="rId13"/>
    <p:sldId id="266" r:id="rId14"/>
    <p:sldId id="274" r:id="rId15"/>
    <p:sldId id="275" r:id="rId16"/>
    <p:sldId id="278" r:id="rId17"/>
    <p:sldId id="277" r:id="rId18"/>
    <p:sldId id="276"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NA07" initials="C" lastIdx="1" clrIdx="0">
    <p:extLst>
      <p:ext uri="{19B8F6BF-5375-455C-9EA6-DF929625EA0E}">
        <p15:presenceInfo xmlns:p15="http://schemas.microsoft.com/office/powerpoint/2012/main" userId="S::CNA07@cnagt.onmicrosoft.com::0bbfe01a-d5c2-4098-93bc-f29f3ebedd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1C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F4F156-1FE7-4F79-8AC6-D7C292C2F71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a:extLst>
              <a:ext uri="{FF2B5EF4-FFF2-40B4-BE49-F238E27FC236}">
                <a16:creationId xmlns:a16="http://schemas.microsoft.com/office/drawing/2014/main" id="{CBC17A2B-EF55-4F22-8663-C3D4DCBA7C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a:extLst>
              <a:ext uri="{FF2B5EF4-FFF2-40B4-BE49-F238E27FC236}">
                <a16:creationId xmlns:a16="http://schemas.microsoft.com/office/drawing/2014/main" id="{B499280A-2DAB-48E2-85C9-38191DCC3EC4}"/>
              </a:ext>
            </a:extLst>
          </p:cNvPr>
          <p:cNvSpPr>
            <a:spLocks noGrp="1"/>
          </p:cNvSpPr>
          <p:nvPr>
            <p:ph type="dt" sz="half" idx="10"/>
          </p:nvPr>
        </p:nvSpPr>
        <p:spPr/>
        <p:txBody>
          <a:bodyPr/>
          <a:lstStyle/>
          <a:p>
            <a:fld id="{AE032527-EC8A-486F-BB62-E613A096788A}" type="datetimeFigureOut">
              <a:rPr lang="es-GT" smtClean="0"/>
              <a:t>14/04/2021</a:t>
            </a:fld>
            <a:endParaRPr lang="es-GT"/>
          </a:p>
        </p:txBody>
      </p:sp>
      <p:sp>
        <p:nvSpPr>
          <p:cNvPr id="5" name="Marcador de pie de página 4">
            <a:extLst>
              <a:ext uri="{FF2B5EF4-FFF2-40B4-BE49-F238E27FC236}">
                <a16:creationId xmlns:a16="http://schemas.microsoft.com/office/drawing/2014/main" id="{AE6EE96B-B50F-467D-896F-F959E0ECA62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E922B24C-FC36-489E-A1FB-7506ADFE6BD1}"/>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46210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781243-A3C8-4CD0-8A58-E7FCAE5841FF}"/>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C076AB1E-CDF8-4715-BA81-6922A0C10D4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35EE5DCC-1748-48D7-8032-37750019CEA7}"/>
              </a:ext>
            </a:extLst>
          </p:cNvPr>
          <p:cNvSpPr>
            <a:spLocks noGrp="1"/>
          </p:cNvSpPr>
          <p:nvPr>
            <p:ph type="dt" sz="half" idx="10"/>
          </p:nvPr>
        </p:nvSpPr>
        <p:spPr/>
        <p:txBody>
          <a:bodyPr/>
          <a:lstStyle/>
          <a:p>
            <a:fld id="{AE032527-EC8A-486F-BB62-E613A096788A}" type="datetimeFigureOut">
              <a:rPr lang="es-GT" smtClean="0"/>
              <a:t>14/04/2021</a:t>
            </a:fld>
            <a:endParaRPr lang="es-GT"/>
          </a:p>
        </p:txBody>
      </p:sp>
      <p:sp>
        <p:nvSpPr>
          <p:cNvPr id="5" name="Marcador de pie de página 4">
            <a:extLst>
              <a:ext uri="{FF2B5EF4-FFF2-40B4-BE49-F238E27FC236}">
                <a16:creationId xmlns:a16="http://schemas.microsoft.com/office/drawing/2014/main" id="{82968F53-ECF6-4129-BA6A-58D32BF8A871}"/>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4C815E21-F7A2-4580-861C-D2B5B21FDFDD}"/>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695407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7600606-3447-4E2D-A7FB-E2DF483957E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B7D07BF8-E7AB-43F9-B6D4-E203DA43A12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3BA79960-1B4A-4359-A1CE-A814345A6915}"/>
              </a:ext>
            </a:extLst>
          </p:cNvPr>
          <p:cNvSpPr>
            <a:spLocks noGrp="1"/>
          </p:cNvSpPr>
          <p:nvPr>
            <p:ph type="dt" sz="half" idx="10"/>
          </p:nvPr>
        </p:nvSpPr>
        <p:spPr/>
        <p:txBody>
          <a:bodyPr/>
          <a:lstStyle/>
          <a:p>
            <a:fld id="{AE032527-EC8A-486F-BB62-E613A096788A}" type="datetimeFigureOut">
              <a:rPr lang="es-GT" smtClean="0"/>
              <a:t>14/04/2021</a:t>
            </a:fld>
            <a:endParaRPr lang="es-GT"/>
          </a:p>
        </p:txBody>
      </p:sp>
      <p:sp>
        <p:nvSpPr>
          <p:cNvPr id="5" name="Marcador de pie de página 4">
            <a:extLst>
              <a:ext uri="{FF2B5EF4-FFF2-40B4-BE49-F238E27FC236}">
                <a16:creationId xmlns:a16="http://schemas.microsoft.com/office/drawing/2014/main" id="{A8E8EEB3-81DC-4741-9F54-36DA6BEB8850}"/>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093CE020-8A2B-472D-B2DE-B207D7F28E04}"/>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639466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124C0F-0315-4AC8-940E-604CEB72C795}"/>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3D42012E-8BEA-4BA5-BE60-932AB28FF27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8FBEED6A-B00C-4D49-B8A5-8756A7F7F31C}"/>
              </a:ext>
            </a:extLst>
          </p:cNvPr>
          <p:cNvSpPr>
            <a:spLocks noGrp="1"/>
          </p:cNvSpPr>
          <p:nvPr>
            <p:ph type="dt" sz="half" idx="10"/>
          </p:nvPr>
        </p:nvSpPr>
        <p:spPr/>
        <p:txBody>
          <a:bodyPr/>
          <a:lstStyle/>
          <a:p>
            <a:fld id="{AE032527-EC8A-486F-BB62-E613A096788A}" type="datetimeFigureOut">
              <a:rPr lang="es-GT" smtClean="0"/>
              <a:t>14/04/2021</a:t>
            </a:fld>
            <a:endParaRPr lang="es-GT"/>
          </a:p>
        </p:txBody>
      </p:sp>
      <p:sp>
        <p:nvSpPr>
          <p:cNvPr id="5" name="Marcador de pie de página 4">
            <a:extLst>
              <a:ext uri="{FF2B5EF4-FFF2-40B4-BE49-F238E27FC236}">
                <a16:creationId xmlns:a16="http://schemas.microsoft.com/office/drawing/2014/main" id="{B114F5AC-E9DB-4316-AE02-4FC688CD425A}"/>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298B93C-E4A7-401B-9B5B-27817274AA70}"/>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653042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6C9658-8D78-457A-BE56-BE63BCEA125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8F8C72C8-3343-4D87-948D-5BDDD272A0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30F1F9F-C237-4FDA-BE68-A0FBD09E3226}"/>
              </a:ext>
            </a:extLst>
          </p:cNvPr>
          <p:cNvSpPr>
            <a:spLocks noGrp="1"/>
          </p:cNvSpPr>
          <p:nvPr>
            <p:ph type="dt" sz="half" idx="10"/>
          </p:nvPr>
        </p:nvSpPr>
        <p:spPr/>
        <p:txBody>
          <a:bodyPr/>
          <a:lstStyle/>
          <a:p>
            <a:fld id="{AE032527-EC8A-486F-BB62-E613A096788A}" type="datetimeFigureOut">
              <a:rPr lang="es-GT" smtClean="0"/>
              <a:t>14/04/2021</a:t>
            </a:fld>
            <a:endParaRPr lang="es-GT"/>
          </a:p>
        </p:txBody>
      </p:sp>
      <p:sp>
        <p:nvSpPr>
          <p:cNvPr id="5" name="Marcador de pie de página 4">
            <a:extLst>
              <a:ext uri="{FF2B5EF4-FFF2-40B4-BE49-F238E27FC236}">
                <a16:creationId xmlns:a16="http://schemas.microsoft.com/office/drawing/2014/main" id="{15C6E0C4-E3F2-4D26-9625-3E475B19811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F312524A-24ED-43CC-A099-3B26B61A16BB}"/>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39040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79AD7B-4AC5-4B05-8BD7-299FAF6BFCE9}"/>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67D14CD1-A9D7-4C82-82BE-BD14112AC32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a:extLst>
              <a:ext uri="{FF2B5EF4-FFF2-40B4-BE49-F238E27FC236}">
                <a16:creationId xmlns:a16="http://schemas.microsoft.com/office/drawing/2014/main" id="{1801BC37-FD2D-4B13-818F-D832DFCC2C9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a:extLst>
              <a:ext uri="{FF2B5EF4-FFF2-40B4-BE49-F238E27FC236}">
                <a16:creationId xmlns:a16="http://schemas.microsoft.com/office/drawing/2014/main" id="{2553286C-CCCB-40BC-9D40-BF141B856800}"/>
              </a:ext>
            </a:extLst>
          </p:cNvPr>
          <p:cNvSpPr>
            <a:spLocks noGrp="1"/>
          </p:cNvSpPr>
          <p:nvPr>
            <p:ph type="dt" sz="half" idx="10"/>
          </p:nvPr>
        </p:nvSpPr>
        <p:spPr/>
        <p:txBody>
          <a:bodyPr/>
          <a:lstStyle/>
          <a:p>
            <a:fld id="{AE032527-EC8A-486F-BB62-E613A096788A}" type="datetimeFigureOut">
              <a:rPr lang="es-GT" smtClean="0"/>
              <a:t>14/04/2021</a:t>
            </a:fld>
            <a:endParaRPr lang="es-GT"/>
          </a:p>
        </p:txBody>
      </p:sp>
      <p:sp>
        <p:nvSpPr>
          <p:cNvPr id="6" name="Marcador de pie de página 5">
            <a:extLst>
              <a:ext uri="{FF2B5EF4-FFF2-40B4-BE49-F238E27FC236}">
                <a16:creationId xmlns:a16="http://schemas.microsoft.com/office/drawing/2014/main" id="{629D06AB-62AF-4C0A-B828-82DD155D1296}"/>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CA5FF4B7-ABC9-40AC-94ED-B552DD8ED752}"/>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34959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90B983-8580-40D5-A968-B99C062523F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E0D5254-75E3-4F15-A1FF-78C7413652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E78D2D2-6064-4F33-AE85-512DB5FA3BA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a:extLst>
              <a:ext uri="{FF2B5EF4-FFF2-40B4-BE49-F238E27FC236}">
                <a16:creationId xmlns:a16="http://schemas.microsoft.com/office/drawing/2014/main" id="{94E4ADDD-B80D-4F00-B06E-1DC387AB9E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9EDCB9B-940B-4F70-81A6-F01D13DCBDA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a:extLst>
              <a:ext uri="{FF2B5EF4-FFF2-40B4-BE49-F238E27FC236}">
                <a16:creationId xmlns:a16="http://schemas.microsoft.com/office/drawing/2014/main" id="{BCB18D0B-A5EC-4047-AA2D-B190DBB82CE6}"/>
              </a:ext>
            </a:extLst>
          </p:cNvPr>
          <p:cNvSpPr>
            <a:spLocks noGrp="1"/>
          </p:cNvSpPr>
          <p:nvPr>
            <p:ph type="dt" sz="half" idx="10"/>
          </p:nvPr>
        </p:nvSpPr>
        <p:spPr/>
        <p:txBody>
          <a:bodyPr/>
          <a:lstStyle/>
          <a:p>
            <a:fld id="{AE032527-EC8A-486F-BB62-E613A096788A}" type="datetimeFigureOut">
              <a:rPr lang="es-GT" smtClean="0"/>
              <a:t>14/04/2021</a:t>
            </a:fld>
            <a:endParaRPr lang="es-GT"/>
          </a:p>
        </p:txBody>
      </p:sp>
      <p:sp>
        <p:nvSpPr>
          <p:cNvPr id="8" name="Marcador de pie de página 7">
            <a:extLst>
              <a:ext uri="{FF2B5EF4-FFF2-40B4-BE49-F238E27FC236}">
                <a16:creationId xmlns:a16="http://schemas.microsoft.com/office/drawing/2014/main" id="{F7F5670E-7C65-474B-B1A9-490F3D8D83C7}"/>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76E5C21E-3011-4882-B5FB-B0FA23F9C1B0}"/>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120846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A2F5C-E1FD-436E-8F03-559FDDFD27ED}"/>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fecha 2">
            <a:extLst>
              <a:ext uri="{FF2B5EF4-FFF2-40B4-BE49-F238E27FC236}">
                <a16:creationId xmlns:a16="http://schemas.microsoft.com/office/drawing/2014/main" id="{6190623A-C975-4BAF-B431-3DDE3D13EBC1}"/>
              </a:ext>
            </a:extLst>
          </p:cNvPr>
          <p:cNvSpPr>
            <a:spLocks noGrp="1"/>
          </p:cNvSpPr>
          <p:nvPr>
            <p:ph type="dt" sz="half" idx="10"/>
          </p:nvPr>
        </p:nvSpPr>
        <p:spPr/>
        <p:txBody>
          <a:bodyPr/>
          <a:lstStyle/>
          <a:p>
            <a:fld id="{AE032527-EC8A-486F-BB62-E613A096788A}" type="datetimeFigureOut">
              <a:rPr lang="es-GT" smtClean="0"/>
              <a:t>14/04/2021</a:t>
            </a:fld>
            <a:endParaRPr lang="es-GT"/>
          </a:p>
        </p:txBody>
      </p:sp>
      <p:sp>
        <p:nvSpPr>
          <p:cNvPr id="4" name="Marcador de pie de página 3">
            <a:extLst>
              <a:ext uri="{FF2B5EF4-FFF2-40B4-BE49-F238E27FC236}">
                <a16:creationId xmlns:a16="http://schemas.microsoft.com/office/drawing/2014/main" id="{DCC66E2B-0881-4CC4-A17D-4F6F5CAC3802}"/>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1A152D08-3D59-4828-9586-A2B93A28A97F}"/>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047079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CDFCEC0-836E-4A97-81D6-818FEC70B091}"/>
              </a:ext>
            </a:extLst>
          </p:cNvPr>
          <p:cNvSpPr>
            <a:spLocks noGrp="1"/>
          </p:cNvSpPr>
          <p:nvPr>
            <p:ph type="dt" sz="half" idx="10"/>
          </p:nvPr>
        </p:nvSpPr>
        <p:spPr/>
        <p:txBody>
          <a:bodyPr/>
          <a:lstStyle/>
          <a:p>
            <a:fld id="{AE032527-EC8A-486F-BB62-E613A096788A}" type="datetimeFigureOut">
              <a:rPr lang="es-GT" smtClean="0"/>
              <a:t>14/04/2021</a:t>
            </a:fld>
            <a:endParaRPr lang="es-GT"/>
          </a:p>
        </p:txBody>
      </p:sp>
      <p:sp>
        <p:nvSpPr>
          <p:cNvPr id="3" name="Marcador de pie de página 2">
            <a:extLst>
              <a:ext uri="{FF2B5EF4-FFF2-40B4-BE49-F238E27FC236}">
                <a16:creationId xmlns:a16="http://schemas.microsoft.com/office/drawing/2014/main" id="{7A0499E1-9F16-456A-9F4B-247D39D31854}"/>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581752F2-AA55-4F80-84D5-64698367F56C}"/>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76593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3CEF11-BF9A-4B20-9927-62347F851A2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2D349C80-47DB-4733-AF99-DAD85A04B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a:extLst>
              <a:ext uri="{FF2B5EF4-FFF2-40B4-BE49-F238E27FC236}">
                <a16:creationId xmlns:a16="http://schemas.microsoft.com/office/drawing/2014/main" id="{D48070F7-9CC6-4F0F-9B6F-94B85D410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E1848CF-D079-4AD3-8A12-FCB6BF000549}"/>
              </a:ext>
            </a:extLst>
          </p:cNvPr>
          <p:cNvSpPr>
            <a:spLocks noGrp="1"/>
          </p:cNvSpPr>
          <p:nvPr>
            <p:ph type="dt" sz="half" idx="10"/>
          </p:nvPr>
        </p:nvSpPr>
        <p:spPr/>
        <p:txBody>
          <a:bodyPr/>
          <a:lstStyle/>
          <a:p>
            <a:fld id="{AE032527-EC8A-486F-BB62-E613A096788A}" type="datetimeFigureOut">
              <a:rPr lang="es-GT" smtClean="0"/>
              <a:t>14/04/2021</a:t>
            </a:fld>
            <a:endParaRPr lang="es-GT"/>
          </a:p>
        </p:txBody>
      </p:sp>
      <p:sp>
        <p:nvSpPr>
          <p:cNvPr id="6" name="Marcador de pie de página 5">
            <a:extLst>
              <a:ext uri="{FF2B5EF4-FFF2-40B4-BE49-F238E27FC236}">
                <a16:creationId xmlns:a16="http://schemas.microsoft.com/office/drawing/2014/main" id="{5BCF5A65-824C-4040-BE52-BCDD0A9C7EA9}"/>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E2BBADD6-6D99-4F53-B458-3C0E1E69E6F6}"/>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97907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06ADB7-FD90-4D95-8E12-5EA03CA2743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a:extLst>
              <a:ext uri="{FF2B5EF4-FFF2-40B4-BE49-F238E27FC236}">
                <a16:creationId xmlns:a16="http://schemas.microsoft.com/office/drawing/2014/main" id="{EC3C8907-8ADB-4D44-936E-46613521A6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a:extLst>
              <a:ext uri="{FF2B5EF4-FFF2-40B4-BE49-F238E27FC236}">
                <a16:creationId xmlns:a16="http://schemas.microsoft.com/office/drawing/2014/main" id="{06715142-686A-4707-B9A9-8DEFCD179E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5BE02C1-75B8-4636-865A-FDF4C9C66028}"/>
              </a:ext>
            </a:extLst>
          </p:cNvPr>
          <p:cNvSpPr>
            <a:spLocks noGrp="1"/>
          </p:cNvSpPr>
          <p:nvPr>
            <p:ph type="dt" sz="half" idx="10"/>
          </p:nvPr>
        </p:nvSpPr>
        <p:spPr/>
        <p:txBody>
          <a:bodyPr/>
          <a:lstStyle/>
          <a:p>
            <a:fld id="{AE032527-EC8A-486F-BB62-E613A096788A}" type="datetimeFigureOut">
              <a:rPr lang="es-GT" smtClean="0"/>
              <a:t>14/04/2021</a:t>
            </a:fld>
            <a:endParaRPr lang="es-GT"/>
          </a:p>
        </p:txBody>
      </p:sp>
      <p:sp>
        <p:nvSpPr>
          <p:cNvPr id="6" name="Marcador de pie de página 5">
            <a:extLst>
              <a:ext uri="{FF2B5EF4-FFF2-40B4-BE49-F238E27FC236}">
                <a16:creationId xmlns:a16="http://schemas.microsoft.com/office/drawing/2014/main" id="{1BC0F13C-CE3E-4C7C-8BA2-3C98AE314F3B}"/>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530FB51F-48E3-4A96-B525-0E7D33C5E78D}"/>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18286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AF296B1-EAC2-4BD6-85BE-5C18BECFE2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BC2CB857-5469-4FA4-96A6-A4FEEFC52A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D803D3F9-1FA8-4033-ABB9-E97FA3CFC5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32527-EC8A-486F-BB62-E613A096788A}" type="datetimeFigureOut">
              <a:rPr lang="es-GT" smtClean="0"/>
              <a:t>14/04/2021</a:t>
            </a:fld>
            <a:endParaRPr lang="es-GT"/>
          </a:p>
        </p:txBody>
      </p:sp>
      <p:sp>
        <p:nvSpPr>
          <p:cNvPr id="5" name="Marcador de pie de página 4">
            <a:extLst>
              <a:ext uri="{FF2B5EF4-FFF2-40B4-BE49-F238E27FC236}">
                <a16:creationId xmlns:a16="http://schemas.microsoft.com/office/drawing/2014/main" id="{09410C06-C10E-4535-8B9D-70C1080D8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327E1920-729A-4B1F-8B73-B7E27E1D3E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6EEFE-6CF6-421E-A424-6EADB7C02B9A}" type="slidenum">
              <a:rPr lang="es-GT" smtClean="0"/>
              <a:t>‹Nº›</a:t>
            </a:fld>
            <a:endParaRPr lang="es-GT"/>
          </a:p>
        </p:txBody>
      </p:sp>
    </p:spTree>
    <p:extLst>
      <p:ext uri="{BB962C8B-B14F-4D97-AF65-F5344CB8AC3E}">
        <p14:creationId xmlns:p14="http://schemas.microsoft.com/office/powerpoint/2010/main" val="952336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Interfaz de usuario gráfica, Aplicación&#10;&#10;Descripción generada automáticamente">
            <a:extLst>
              <a:ext uri="{FF2B5EF4-FFF2-40B4-BE49-F238E27FC236}">
                <a16:creationId xmlns:a16="http://schemas.microsoft.com/office/drawing/2014/main" id="{D070B715-F8BB-4048-A067-E9C826A47B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D4781EBE-894A-4202-891E-F625A4C261E7}"/>
              </a:ext>
            </a:extLst>
          </p:cNvPr>
          <p:cNvSpPr>
            <a:spLocks noGrp="1"/>
          </p:cNvSpPr>
          <p:nvPr>
            <p:ph type="ctrTitle"/>
          </p:nvPr>
        </p:nvSpPr>
        <p:spPr>
          <a:xfrm>
            <a:off x="1524000" y="750405"/>
            <a:ext cx="9144000" cy="1289533"/>
          </a:xfrm>
        </p:spPr>
        <p:txBody>
          <a:bodyPr/>
          <a:lstStyle/>
          <a:p>
            <a:r>
              <a:rPr lang="es-GT" dirty="0">
                <a:solidFill>
                  <a:schemeClr val="bg1"/>
                </a:solidFill>
                <a:latin typeface="Aller" panose="02000803040000020004" pitchFamily="2" charset="0"/>
                <a:cs typeface="Arial" panose="020B0604020202020204" pitchFamily="34" charset="0"/>
              </a:rPr>
              <a:t>Modulo 1 </a:t>
            </a:r>
          </a:p>
        </p:txBody>
      </p:sp>
      <p:sp>
        <p:nvSpPr>
          <p:cNvPr id="3" name="Subtítulo 2">
            <a:extLst>
              <a:ext uri="{FF2B5EF4-FFF2-40B4-BE49-F238E27FC236}">
                <a16:creationId xmlns:a16="http://schemas.microsoft.com/office/drawing/2014/main" id="{96DF4027-CA19-45F1-AB04-7AAC58566E3E}"/>
              </a:ext>
            </a:extLst>
          </p:cNvPr>
          <p:cNvSpPr>
            <a:spLocks noGrp="1"/>
          </p:cNvSpPr>
          <p:nvPr>
            <p:ph type="subTitle" idx="1"/>
          </p:nvPr>
        </p:nvSpPr>
        <p:spPr>
          <a:xfrm>
            <a:off x="1524000" y="2459039"/>
            <a:ext cx="9144000" cy="1655762"/>
          </a:xfrm>
        </p:spPr>
        <p:txBody>
          <a:bodyPr>
            <a:normAutofit fontScale="77500" lnSpcReduction="20000"/>
          </a:bodyPr>
          <a:lstStyle/>
          <a:p>
            <a:r>
              <a:rPr lang="es-GT" sz="6000" dirty="0">
                <a:solidFill>
                  <a:schemeClr val="bg1"/>
                </a:solidFill>
                <a:latin typeface="Aller" panose="02000803040000020004" pitchFamily="2" charset="0"/>
                <a:ea typeface="+mj-ea"/>
                <a:cs typeface="Arial" panose="020B0604020202020204" pitchFamily="34" charset="0"/>
              </a:rPr>
              <a:t>Consideraciones de Derecho sobre niñez y su cuidado y protección. </a:t>
            </a:r>
          </a:p>
        </p:txBody>
      </p:sp>
    </p:spTree>
    <p:extLst>
      <p:ext uri="{BB962C8B-B14F-4D97-AF65-F5344CB8AC3E}">
        <p14:creationId xmlns:p14="http://schemas.microsoft.com/office/powerpoint/2010/main" val="1446983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758A9E-C12F-4839-BF43-290E7CAD8D7D}"/>
              </a:ext>
            </a:extLst>
          </p:cNvPr>
          <p:cNvSpPr>
            <a:spLocks noGrp="1"/>
          </p:cNvSpPr>
          <p:nvPr>
            <p:ph type="title"/>
          </p:nvPr>
        </p:nvSpPr>
        <p:spPr>
          <a:xfrm>
            <a:off x="838200" y="365125"/>
            <a:ext cx="10515600" cy="549275"/>
          </a:xfrm>
        </p:spPr>
        <p:txBody>
          <a:bodyPr>
            <a:normAutofit/>
          </a:bodyPr>
          <a:lstStyle/>
          <a:p>
            <a:r>
              <a:rPr lang="es-GT" sz="2400" dirty="0">
                <a:solidFill>
                  <a:prstClr val="black"/>
                </a:solidFill>
              </a:rPr>
              <a:t>La Observación General No. 14 (2013)</a:t>
            </a:r>
            <a:endParaRPr lang="es-ES" sz="2400" dirty="0"/>
          </a:p>
        </p:txBody>
      </p:sp>
      <p:sp>
        <p:nvSpPr>
          <p:cNvPr id="3" name="Marcador de contenido 2">
            <a:extLst>
              <a:ext uri="{FF2B5EF4-FFF2-40B4-BE49-F238E27FC236}">
                <a16:creationId xmlns:a16="http://schemas.microsoft.com/office/drawing/2014/main" id="{7602870E-80FC-4205-9197-5172BCF45867}"/>
              </a:ext>
            </a:extLst>
          </p:cNvPr>
          <p:cNvSpPr>
            <a:spLocks noGrp="1"/>
          </p:cNvSpPr>
          <p:nvPr>
            <p:ph idx="1"/>
          </p:nvPr>
        </p:nvSpPr>
        <p:spPr>
          <a:xfrm>
            <a:off x="838200" y="1086678"/>
            <a:ext cx="10515600" cy="5090285"/>
          </a:xfrm>
        </p:spPr>
        <p:txBody>
          <a:bodyPr>
            <a:normAutofit/>
          </a:bodyPr>
          <a:lstStyle/>
          <a:p>
            <a:pPr marL="0" indent="0">
              <a:buNone/>
            </a:pPr>
            <a:r>
              <a:rPr lang="es-GT" sz="2000" dirty="0"/>
              <a:t>El interés superior de la niñez es un concepto triple: </a:t>
            </a:r>
          </a:p>
          <a:p>
            <a:pPr marL="0" indent="0">
              <a:buNone/>
            </a:pPr>
            <a:r>
              <a:rPr lang="es-GT" sz="2000" dirty="0"/>
              <a:t>-</a:t>
            </a:r>
            <a:r>
              <a:rPr lang="es-GT" sz="2000" u="sng" dirty="0"/>
              <a:t>es un derecho sustantivo</a:t>
            </a:r>
            <a:r>
              <a:rPr lang="es-GT" sz="2000" dirty="0"/>
              <a:t>: el derecho del niño o niña a que se evalúe su interés superior y sea una consideración primordial.</a:t>
            </a:r>
          </a:p>
          <a:p>
            <a:pPr marL="0" indent="0">
              <a:buNone/>
            </a:pPr>
            <a:r>
              <a:rPr lang="es-GT" sz="2000" dirty="0"/>
              <a:t>-</a:t>
            </a:r>
            <a:r>
              <a:rPr lang="es-GT" sz="2000" u="sng" dirty="0"/>
              <a:t>un principio jurídico fundamental e interpretativo</a:t>
            </a:r>
            <a:r>
              <a:rPr lang="es-GT" sz="2000" dirty="0"/>
              <a:t>: significa que si una disposición jurídica admite más de una interpretación, se elegirá la interpretación que satisfaga de manera más efectiva el interés superior de la niñez. </a:t>
            </a:r>
          </a:p>
          <a:p>
            <a:pPr marL="0" indent="0">
              <a:buNone/>
            </a:pPr>
            <a:r>
              <a:rPr lang="es-GT" sz="2000" dirty="0"/>
              <a:t>-</a:t>
            </a:r>
            <a:r>
              <a:rPr lang="es-GT" sz="2000" u="sng" dirty="0"/>
              <a:t>y una norma de procedimiento</a:t>
            </a:r>
            <a:r>
              <a:rPr lang="es-GT" sz="2000" dirty="0"/>
              <a:t>: siempre que se tenga que tomar una decisión que afecte a un niño o niña en concreto, a un grupo de niños o niñas o a la infancia en general, el proceso de toma de decisiones deberá incluir una estimación de las posibles repercusiones (positivas o negativas) de la decisión en los niños o niñas interesados. </a:t>
            </a:r>
          </a:p>
          <a:p>
            <a:endParaRPr lang="es-ES" sz="2000" dirty="0"/>
          </a:p>
        </p:txBody>
      </p:sp>
    </p:spTree>
    <p:extLst>
      <p:ext uri="{BB962C8B-B14F-4D97-AF65-F5344CB8AC3E}">
        <p14:creationId xmlns:p14="http://schemas.microsoft.com/office/powerpoint/2010/main" val="3163947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6D25ED-7F0B-43C2-8D6F-B36A8C0B1937}"/>
              </a:ext>
            </a:extLst>
          </p:cNvPr>
          <p:cNvSpPr>
            <a:spLocks noGrp="1"/>
          </p:cNvSpPr>
          <p:nvPr>
            <p:ph type="title"/>
          </p:nvPr>
        </p:nvSpPr>
        <p:spPr>
          <a:xfrm>
            <a:off x="838200" y="365126"/>
            <a:ext cx="10515600" cy="628788"/>
          </a:xfrm>
        </p:spPr>
        <p:txBody>
          <a:bodyPr>
            <a:normAutofit/>
          </a:bodyPr>
          <a:lstStyle/>
          <a:p>
            <a:r>
              <a:rPr lang="es-GT" sz="2400" dirty="0"/>
              <a:t>Elementos: </a:t>
            </a:r>
            <a:endParaRPr lang="es-ES" sz="2400" dirty="0"/>
          </a:p>
        </p:txBody>
      </p:sp>
      <p:sp>
        <p:nvSpPr>
          <p:cNvPr id="3" name="Marcador de contenido 2">
            <a:extLst>
              <a:ext uri="{FF2B5EF4-FFF2-40B4-BE49-F238E27FC236}">
                <a16:creationId xmlns:a16="http://schemas.microsoft.com/office/drawing/2014/main" id="{1EC7F50C-0EC3-484A-AEF6-5EC8DD8DEEC7}"/>
              </a:ext>
            </a:extLst>
          </p:cNvPr>
          <p:cNvSpPr>
            <a:spLocks noGrp="1"/>
          </p:cNvSpPr>
          <p:nvPr>
            <p:ph idx="1"/>
          </p:nvPr>
        </p:nvSpPr>
        <p:spPr>
          <a:xfrm>
            <a:off x="838200" y="1126435"/>
            <a:ext cx="10515600" cy="5050528"/>
          </a:xfrm>
        </p:spPr>
        <p:txBody>
          <a:bodyPr>
            <a:normAutofit/>
          </a:bodyPr>
          <a:lstStyle/>
          <a:p>
            <a:pPr marL="0" indent="0">
              <a:buNone/>
            </a:pPr>
            <a:endParaRPr lang="es-GT" sz="2000" dirty="0"/>
          </a:p>
          <a:p>
            <a:pPr marL="0" indent="0">
              <a:buNone/>
            </a:pPr>
            <a:endParaRPr lang="es-GT" sz="2000" dirty="0"/>
          </a:p>
          <a:p>
            <a:pPr marL="0" indent="0">
              <a:buNone/>
            </a:pPr>
            <a:r>
              <a:rPr lang="es-GT" sz="2000" dirty="0"/>
              <a:t>-Las opiniones del niño o niña. </a:t>
            </a:r>
          </a:p>
          <a:p>
            <a:pPr marL="0" indent="0">
              <a:buNone/>
            </a:pPr>
            <a:r>
              <a:rPr lang="es-GT" sz="2000" dirty="0"/>
              <a:t>-La identidad del niño o niña. </a:t>
            </a:r>
          </a:p>
          <a:p>
            <a:pPr marL="0" indent="0">
              <a:buNone/>
            </a:pPr>
            <a:r>
              <a:rPr lang="es-GT" sz="2000" dirty="0"/>
              <a:t>-El entorno familiar, las relaciones familiares y el contacto entre la familia. </a:t>
            </a:r>
          </a:p>
          <a:p>
            <a:pPr marL="0" indent="0">
              <a:buNone/>
            </a:pPr>
            <a:r>
              <a:rPr lang="es-GT" sz="2000" dirty="0"/>
              <a:t>-El cuidado, la protección y la seguridad del niño o niña, incluido su bienestar y desarrollo.</a:t>
            </a:r>
          </a:p>
          <a:p>
            <a:pPr marL="0" indent="0">
              <a:buNone/>
            </a:pPr>
            <a:r>
              <a:rPr lang="es-GT" sz="2000" dirty="0"/>
              <a:t>-Situaciones de vulnerabilidad, incluidos los riesgos a los que se enfrenta el niño o niña y las fuentes de protección, resiliencia y empoderamiento. </a:t>
            </a:r>
          </a:p>
          <a:p>
            <a:pPr marL="0" indent="0">
              <a:buNone/>
            </a:pPr>
            <a:r>
              <a:rPr lang="es-GT" sz="2000" dirty="0"/>
              <a:t>-Los derechos y necesidades del niño en materia de salud y educación</a:t>
            </a:r>
            <a:endParaRPr lang="es-ES" sz="2000" dirty="0"/>
          </a:p>
        </p:txBody>
      </p:sp>
    </p:spTree>
    <p:extLst>
      <p:ext uri="{BB962C8B-B14F-4D97-AF65-F5344CB8AC3E}">
        <p14:creationId xmlns:p14="http://schemas.microsoft.com/office/powerpoint/2010/main" val="3407308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542B8F-9BA7-4C68-84E4-F5BC11BD4676}"/>
              </a:ext>
            </a:extLst>
          </p:cNvPr>
          <p:cNvSpPr>
            <a:spLocks noGrp="1"/>
          </p:cNvSpPr>
          <p:nvPr>
            <p:ph type="title"/>
          </p:nvPr>
        </p:nvSpPr>
        <p:spPr>
          <a:xfrm>
            <a:off x="838200" y="365125"/>
            <a:ext cx="10515600" cy="681797"/>
          </a:xfrm>
        </p:spPr>
        <p:txBody>
          <a:bodyPr>
            <a:normAutofit/>
          </a:bodyPr>
          <a:lstStyle/>
          <a:p>
            <a:r>
              <a:rPr lang="es-GT" sz="2400" dirty="0"/>
              <a:t>Interés superior y hogares de abrigo y protección. </a:t>
            </a:r>
            <a:endParaRPr lang="es-ES" sz="2400" dirty="0"/>
          </a:p>
        </p:txBody>
      </p:sp>
      <p:sp>
        <p:nvSpPr>
          <p:cNvPr id="3" name="Marcador de contenido 2">
            <a:extLst>
              <a:ext uri="{FF2B5EF4-FFF2-40B4-BE49-F238E27FC236}">
                <a16:creationId xmlns:a16="http://schemas.microsoft.com/office/drawing/2014/main" id="{B004F81A-EA93-40E6-91B0-5FE1B8E7CABB}"/>
              </a:ext>
            </a:extLst>
          </p:cNvPr>
          <p:cNvSpPr>
            <a:spLocks noGrp="1"/>
          </p:cNvSpPr>
          <p:nvPr>
            <p:ph idx="1"/>
          </p:nvPr>
        </p:nvSpPr>
        <p:spPr>
          <a:xfrm>
            <a:off x="838200" y="1166192"/>
            <a:ext cx="10515600" cy="5010772"/>
          </a:xfrm>
        </p:spPr>
        <p:txBody>
          <a:bodyPr>
            <a:normAutofit/>
          </a:bodyPr>
          <a:lstStyle/>
          <a:p>
            <a:pPr marL="0" indent="0">
              <a:buNone/>
            </a:pPr>
            <a:r>
              <a:rPr lang="es-GT" sz="2000" dirty="0"/>
              <a:t>-En lo que respecta a las medidas y la decisiones que afectan a un niño o niña de interés para los hogares de abrigo y protección, como la prestación de cuidados alternativos adecuados, servicios de búsqueda de familias o soluciones duraderas, la consideración del interés superior de la niñez exige que los hogares evalúen aquello que redunda en su interés superior antes de adoptar la medida, y que haga de ello una consideración primordial. </a:t>
            </a:r>
            <a:r>
              <a:rPr lang="es-GT" sz="2000" b="1" dirty="0"/>
              <a:t>Para los niños y niñas que se encuentran con sus padres u otro cuidador o cuidadora legal, las consideraciones sobre el interés superior del niño o niña recaen principalmente en el cuidador o cuidadora.</a:t>
            </a:r>
          </a:p>
          <a:p>
            <a:pPr marL="0" indent="0">
              <a:buNone/>
            </a:pPr>
            <a:r>
              <a:rPr lang="es-GT" sz="2000" dirty="0"/>
              <a:t>-Caso por caso considerando debidamente la situación específica del niño o niña, su vulnerabilidad e historia de vida. </a:t>
            </a:r>
          </a:p>
          <a:p>
            <a:pPr marL="0" indent="0">
              <a:buNone/>
            </a:pPr>
            <a:r>
              <a:rPr lang="es-GT" sz="2000" b="1" dirty="0"/>
              <a:t>-</a:t>
            </a:r>
            <a:r>
              <a:rPr lang="es-GT" sz="2000" dirty="0"/>
              <a:t> La determinación del interés superior describe el proceso formal diseñado para determinar el interés superior de la niñez para las decisiones particularmente importantes que le afectan y que requieren garantías procedimentales más estrictas</a:t>
            </a:r>
            <a:endParaRPr lang="es-ES" sz="2000" b="1" dirty="0"/>
          </a:p>
        </p:txBody>
      </p:sp>
    </p:spTree>
    <p:extLst>
      <p:ext uri="{BB962C8B-B14F-4D97-AF65-F5344CB8AC3E}">
        <p14:creationId xmlns:p14="http://schemas.microsoft.com/office/powerpoint/2010/main" val="304334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E516EC-4CBF-4321-9C75-890EBFC5A61D}"/>
              </a:ext>
            </a:extLst>
          </p:cNvPr>
          <p:cNvSpPr>
            <a:spLocks noGrp="1"/>
          </p:cNvSpPr>
          <p:nvPr>
            <p:ph type="title"/>
          </p:nvPr>
        </p:nvSpPr>
        <p:spPr>
          <a:xfrm>
            <a:off x="838200" y="365125"/>
            <a:ext cx="10515600" cy="681797"/>
          </a:xfrm>
        </p:spPr>
        <p:txBody>
          <a:bodyPr>
            <a:normAutofit/>
          </a:bodyPr>
          <a:lstStyle/>
          <a:p>
            <a:r>
              <a:rPr lang="es-GT" sz="2400" dirty="0"/>
              <a:t>¿Cuándo realizar una evaluación del interés superior del niño?</a:t>
            </a:r>
            <a:endParaRPr lang="es-ES" sz="2400" dirty="0"/>
          </a:p>
        </p:txBody>
      </p:sp>
      <p:sp>
        <p:nvSpPr>
          <p:cNvPr id="3" name="Marcador de contenido 2">
            <a:extLst>
              <a:ext uri="{FF2B5EF4-FFF2-40B4-BE49-F238E27FC236}">
                <a16:creationId xmlns:a16="http://schemas.microsoft.com/office/drawing/2014/main" id="{1CC9E92D-9E1F-4916-9696-480095901B76}"/>
              </a:ext>
            </a:extLst>
          </p:cNvPr>
          <p:cNvSpPr>
            <a:spLocks noGrp="1"/>
          </p:cNvSpPr>
          <p:nvPr>
            <p:ph idx="1"/>
          </p:nvPr>
        </p:nvSpPr>
        <p:spPr>
          <a:xfrm>
            <a:off x="728870" y="1325217"/>
            <a:ext cx="10624930" cy="4851746"/>
          </a:xfrm>
        </p:spPr>
        <p:txBody>
          <a:bodyPr>
            <a:normAutofit/>
          </a:bodyPr>
          <a:lstStyle/>
          <a:p>
            <a:pPr marL="0" indent="0">
              <a:buNone/>
            </a:pPr>
            <a:r>
              <a:rPr lang="es-GT" sz="2000" dirty="0"/>
              <a:t>Debe realizarse una Evaluación del Interés Superior en las siguientes situaciones:  </a:t>
            </a:r>
          </a:p>
          <a:p>
            <a:pPr marL="0" indent="0">
              <a:buNone/>
            </a:pPr>
            <a:r>
              <a:rPr lang="es-GT" sz="2000" dirty="0"/>
              <a:t>-Al iniciar la búsqueda de la familia. </a:t>
            </a:r>
          </a:p>
          <a:p>
            <a:pPr marL="0" indent="0">
              <a:buNone/>
            </a:pPr>
            <a:r>
              <a:rPr lang="es-GT" sz="2000" dirty="0"/>
              <a:t>-En la provisión de cuidado alternativo. </a:t>
            </a:r>
          </a:p>
          <a:p>
            <a:pPr marL="0" indent="0">
              <a:buNone/>
            </a:pPr>
            <a:r>
              <a:rPr lang="es-GT" sz="2000" dirty="0"/>
              <a:t>-Al iniciar la reunificación familiar. </a:t>
            </a:r>
          </a:p>
          <a:p>
            <a:pPr marL="0" indent="0">
              <a:buNone/>
            </a:pPr>
            <a:r>
              <a:rPr lang="es-GT" sz="2000" dirty="0"/>
              <a:t>-Al aplicar soluciones duraderas para niñas o niños separados. </a:t>
            </a:r>
          </a:p>
          <a:p>
            <a:pPr marL="0" indent="0">
              <a:buNone/>
            </a:pPr>
            <a:r>
              <a:rPr lang="es-GT" sz="2000" dirty="0"/>
              <a:t>-Durante de vinculación de un niño o niña con un solo padre/madre.</a:t>
            </a:r>
          </a:p>
          <a:p>
            <a:pPr marL="0" indent="0">
              <a:buNone/>
            </a:pPr>
            <a:r>
              <a:rPr lang="es-GT" sz="2000" dirty="0"/>
              <a:t>-Al elaborar planes de cuidados para niños y niñas en situación de riesgo.</a:t>
            </a:r>
            <a:endParaRPr lang="es-ES" sz="2000" dirty="0"/>
          </a:p>
        </p:txBody>
      </p:sp>
    </p:spTree>
    <p:extLst>
      <p:ext uri="{BB962C8B-B14F-4D97-AF65-F5344CB8AC3E}">
        <p14:creationId xmlns:p14="http://schemas.microsoft.com/office/powerpoint/2010/main" val="1407142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7B69AE-60AF-4A37-AC58-68F6AA42A5E5}"/>
              </a:ext>
            </a:extLst>
          </p:cNvPr>
          <p:cNvSpPr>
            <a:spLocks noGrp="1"/>
          </p:cNvSpPr>
          <p:nvPr>
            <p:ph type="title"/>
          </p:nvPr>
        </p:nvSpPr>
        <p:spPr>
          <a:xfrm>
            <a:off x="838200" y="365126"/>
            <a:ext cx="10515600" cy="774562"/>
          </a:xfrm>
        </p:spPr>
        <p:txBody>
          <a:bodyPr>
            <a:normAutofit/>
          </a:bodyPr>
          <a:lstStyle/>
          <a:p>
            <a:r>
              <a:rPr lang="es-GT" sz="2400" dirty="0"/>
              <a:t>Pasos de la evaluación del interés superior del niño. </a:t>
            </a:r>
            <a:endParaRPr lang="es-ES" sz="2400" dirty="0"/>
          </a:p>
        </p:txBody>
      </p:sp>
      <p:sp>
        <p:nvSpPr>
          <p:cNvPr id="3" name="Marcador de contenido 2">
            <a:extLst>
              <a:ext uri="{FF2B5EF4-FFF2-40B4-BE49-F238E27FC236}">
                <a16:creationId xmlns:a16="http://schemas.microsoft.com/office/drawing/2014/main" id="{1D391257-F91C-4876-85E1-114F7E60B900}"/>
              </a:ext>
            </a:extLst>
          </p:cNvPr>
          <p:cNvSpPr>
            <a:spLocks noGrp="1"/>
          </p:cNvSpPr>
          <p:nvPr>
            <p:ph idx="1"/>
          </p:nvPr>
        </p:nvSpPr>
        <p:spPr/>
        <p:txBody>
          <a:bodyPr>
            <a:normAutofit/>
          </a:bodyPr>
          <a:lstStyle/>
          <a:p>
            <a:pPr marL="457200" indent="-457200">
              <a:buAutoNum type="arabicPeriod"/>
            </a:pPr>
            <a:r>
              <a:rPr lang="es-GT" sz="2000" dirty="0"/>
              <a:t>Identificación y admisión (criterios de priorización)</a:t>
            </a:r>
          </a:p>
          <a:p>
            <a:pPr marL="457200" indent="-457200">
              <a:buAutoNum type="arabicPeriod"/>
            </a:pPr>
            <a:r>
              <a:rPr lang="es-GT" sz="2000" dirty="0"/>
              <a:t>Evaluación del interés superior. </a:t>
            </a:r>
          </a:p>
          <a:p>
            <a:pPr marL="457200" indent="-457200">
              <a:buAutoNum type="arabicPeriod"/>
            </a:pPr>
            <a:r>
              <a:rPr lang="es-GT" sz="2000" dirty="0"/>
              <a:t>Planificación del caso.</a:t>
            </a:r>
          </a:p>
          <a:p>
            <a:pPr marL="457200" indent="-457200">
              <a:buAutoNum type="arabicPeriod"/>
            </a:pPr>
            <a:r>
              <a:rPr lang="es-GT" sz="2000" dirty="0"/>
              <a:t>Implementación del plan del caso.</a:t>
            </a:r>
          </a:p>
          <a:p>
            <a:pPr marL="457200" indent="-457200">
              <a:buAutoNum type="arabicPeriod"/>
            </a:pPr>
            <a:r>
              <a:rPr lang="es-GT" sz="2000" dirty="0"/>
              <a:t>Seguimiento y revisión.</a:t>
            </a:r>
          </a:p>
          <a:p>
            <a:pPr marL="457200" indent="-457200">
              <a:buAutoNum type="arabicPeriod"/>
            </a:pPr>
            <a:r>
              <a:rPr lang="es-GT" sz="2000" dirty="0"/>
              <a:t>Cierre del caso. </a:t>
            </a:r>
          </a:p>
          <a:p>
            <a:pPr marL="0" indent="0">
              <a:buNone/>
            </a:pPr>
            <a:endParaRPr lang="es-ES" sz="2000" dirty="0"/>
          </a:p>
          <a:p>
            <a:pPr marL="0" indent="0">
              <a:buNone/>
            </a:pPr>
            <a:r>
              <a:rPr lang="es-ES" sz="2000" dirty="0"/>
              <a:t>La determinación del interés superior puede darse en cualquier paso del procedimiento. </a:t>
            </a:r>
            <a:endParaRPr lang="es-GT" sz="2000" dirty="0"/>
          </a:p>
        </p:txBody>
      </p:sp>
    </p:spTree>
    <p:extLst>
      <p:ext uri="{BB962C8B-B14F-4D97-AF65-F5344CB8AC3E}">
        <p14:creationId xmlns:p14="http://schemas.microsoft.com/office/powerpoint/2010/main" val="2203982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EA06C6-0BAB-4C1B-897B-270FD5CAC7F6}"/>
              </a:ext>
            </a:extLst>
          </p:cNvPr>
          <p:cNvSpPr>
            <a:spLocks noGrp="1"/>
          </p:cNvSpPr>
          <p:nvPr>
            <p:ph type="title"/>
          </p:nvPr>
        </p:nvSpPr>
        <p:spPr>
          <a:xfrm>
            <a:off x="838200" y="365125"/>
            <a:ext cx="10515600" cy="721553"/>
          </a:xfrm>
        </p:spPr>
        <p:txBody>
          <a:bodyPr>
            <a:normAutofit/>
          </a:bodyPr>
          <a:lstStyle/>
          <a:p>
            <a:r>
              <a:rPr lang="es-GT" sz="2400" dirty="0"/>
              <a:t>Garantías procedimentales. </a:t>
            </a:r>
            <a:endParaRPr lang="es-ES" sz="2400" dirty="0"/>
          </a:p>
        </p:txBody>
      </p:sp>
      <p:sp>
        <p:nvSpPr>
          <p:cNvPr id="3" name="Marcador de contenido 2">
            <a:extLst>
              <a:ext uri="{FF2B5EF4-FFF2-40B4-BE49-F238E27FC236}">
                <a16:creationId xmlns:a16="http://schemas.microsoft.com/office/drawing/2014/main" id="{C2082651-011A-4D6A-A639-0164F299DEE2}"/>
              </a:ext>
            </a:extLst>
          </p:cNvPr>
          <p:cNvSpPr>
            <a:spLocks noGrp="1"/>
          </p:cNvSpPr>
          <p:nvPr>
            <p:ph idx="1"/>
          </p:nvPr>
        </p:nvSpPr>
        <p:spPr>
          <a:xfrm>
            <a:off x="838200" y="1086678"/>
            <a:ext cx="10515600" cy="5090285"/>
          </a:xfrm>
        </p:spPr>
        <p:txBody>
          <a:bodyPr>
            <a:normAutofit/>
          </a:bodyPr>
          <a:lstStyle/>
          <a:p>
            <a:pPr marL="0" indent="0">
              <a:buNone/>
            </a:pPr>
            <a:r>
              <a:rPr lang="es-GT" sz="2000" dirty="0"/>
              <a:t>• El apoyo a la participación significativa del niño o niña, incluido el uso de materiales y técnicas de</a:t>
            </a:r>
          </a:p>
          <a:p>
            <a:pPr marL="0" indent="0">
              <a:buNone/>
            </a:pPr>
            <a:r>
              <a:rPr lang="es-GT" sz="2000" dirty="0"/>
              <a:t> entrevista adecuados a su edad.</a:t>
            </a:r>
          </a:p>
          <a:p>
            <a:pPr marL="0" indent="0">
              <a:buNone/>
            </a:pPr>
            <a:r>
              <a:rPr lang="es-GT" sz="2000" dirty="0"/>
              <a:t>• La implicación del personal con conocimientos pertinentes.</a:t>
            </a:r>
          </a:p>
          <a:p>
            <a:pPr marL="0" indent="0">
              <a:buNone/>
            </a:pPr>
            <a:r>
              <a:rPr lang="es-GT" sz="2000" dirty="0"/>
              <a:t>• La documentación sistemática de cada paso del procedimiento.</a:t>
            </a:r>
          </a:p>
          <a:p>
            <a:pPr marL="0" indent="0">
              <a:buNone/>
            </a:pPr>
            <a:endParaRPr lang="es-ES" sz="2000" dirty="0"/>
          </a:p>
        </p:txBody>
      </p:sp>
    </p:spTree>
    <p:extLst>
      <p:ext uri="{BB962C8B-B14F-4D97-AF65-F5344CB8AC3E}">
        <p14:creationId xmlns:p14="http://schemas.microsoft.com/office/powerpoint/2010/main" val="1906483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24F4CA-8F8F-4931-ABAB-2AB6C7985646}"/>
              </a:ext>
            </a:extLst>
          </p:cNvPr>
          <p:cNvSpPr>
            <a:spLocks noGrp="1"/>
          </p:cNvSpPr>
          <p:nvPr>
            <p:ph type="title"/>
          </p:nvPr>
        </p:nvSpPr>
        <p:spPr/>
        <p:txBody>
          <a:bodyPr>
            <a:normAutofit/>
          </a:bodyPr>
          <a:lstStyle/>
          <a:p>
            <a:r>
              <a:rPr lang="es-GT" sz="2400" dirty="0"/>
              <a:t>Equilibrio entre derechos concurrentes. Test de proporcionalidad. </a:t>
            </a:r>
            <a:endParaRPr lang="es-ES" sz="2400" dirty="0"/>
          </a:p>
        </p:txBody>
      </p:sp>
      <p:sp>
        <p:nvSpPr>
          <p:cNvPr id="3" name="Marcador de contenido 2">
            <a:extLst>
              <a:ext uri="{FF2B5EF4-FFF2-40B4-BE49-F238E27FC236}">
                <a16:creationId xmlns:a16="http://schemas.microsoft.com/office/drawing/2014/main" id="{44F2ED88-CD0E-4D5C-B07D-678E67941725}"/>
              </a:ext>
            </a:extLst>
          </p:cNvPr>
          <p:cNvSpPr>
            <a:spLocks noGrp="1"/>
          </p:cNvSpPr>
          <p:nvPr>
            <p:ph idx="1"/>
          </p:nvPr>
        </p:nvSpPr>
        <p:spPr>
          <a:xfrm>
            <a:off x="838200" y="1338470"/>
            <a:ext cx="10515600" cy="4838493"/>
          </a:xfrm>
        </p:spPr>
        <p:txBody>
          <a:bodyPr>
            <a:normAutofit/>
          </a:bodyPr>
          <a:lstStyle/>
          <a:p>
            <a:endParaRPr lang="es-GT" sz="2000" dirty="0"/>
          </a:p>
          <a:p>
            <a:r>
              <a:rPr lang="es-GT" sz="2000" dirty="0"/>
              <a:t>El resultado de la Determinación del Interés Superior debe tener en cuenta todos los derechos del niño o niña y, por lo tanto, considerar una serie de factores distintos. El interés superior de la niñez rara vez lo determina un único factor preponderante.</a:t>
            </a:r>
          </a:p>
          <a:p>
            <a:r>
              <a:rPr lang="es-GT" sz="2000" dirty="0"/>
              <a:t>Decidir qué es lo mejor para el interés superior de la niñez conlleva identificar la mejor de varias opciones concurrentes.</a:t>
            </a:r>
          </a:p>
          <a:p>
            <a:r>
              <a:rPr lang="es-GT" sz="2000" dirty="0"/>
              <a:t>Las decisiones de la Determinación del Interés Superior deben tener en cuenta la naturaleza indivisible de la Convención sobre los Derechos del Niño y la interdependencia de todos sus artículos.</a:t>
            </a:r>
            <a:endParaRPr lang="es-ES" sz="2000" dirty="0"/>
          </a:p>
        </p:txBody>
      </p:sp>
    </p:spTree>
    <p:extLst>
      <p:ext uri="{BB962C8B-B14F-4D97-AF65-F5344CB8AC3E}">
        <p14:creationId xmlns:p14="http://schemas.microsoft.com/office/powerpoint/2010/main" val="3383674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FA0AB1-93EF-4FC8-B70E-4809AD9D78AE}"/>
              </a:ext>
            </a:extLst>
          </p:cNvPr>
          <p:cNvSpPr>
            <a:spLocks noGrp="1"/>
          </p:cNvSpPr>
          <p:nvPr>
            <p:ph type="title"/>
          </p:nvPr>
        </p:nvSpPr>
        <p:spPr/>
        <p:txBody>
          <a:bodyPr>
            <a:normAutofit/>
          </a:bodyPr>
          <a:lstStyle/>
          <a:p>
            <a:r>
              <a:rPr lang="es-GT" sz="2400" dirty="0"/>
              <a:t>Vínculos entre principales grupos de derechos. </a:t>
            </a:r>
            <a:endParaRPr lang="es-ES" sz="2400" dirty="0"/>
          </a:p>
        </p:txBody>
      </p:sp>
      <p:sp>
        <p:nvSpPr>
          <p:cNvPr id="3" name="Marcador de contenido 2">
            <a:extLst>
              <a:ext uri="{FF2B5EF4-FFF2-40B4-BE49-F238E27FC236}">
                <a16:creationId xmlns:a16="http://schemas.microsoft.com/office/drawing/2014/main" id="{FB56542C-7773-44B4-BD63-A7D5D159506E}"/>
              </a:ext>
            </a:extLst>
          </p:cNvPr>
          <p:cNvSpPr>
            <a:spLocks noGrp="1"/>
          </p:cNvSpPr>
          <p:nvPr>
            <p:ph idx="1"/>
          </p:nvPr>
        </p:nvSpPr>
        <p:spPr/>
        <p:txBody>
          <a:bodyPr>
            <a:normAutofit/>
          </a:bodyPr>
          <a:lstStyle/>
          <a:p>
            <a:pPr marL="0" indent="0">
              <a:buNone/>
            </a:pPr>
            <a:r>
              <a:rPr lang="es-GT" sz="2000" dirty="0"/>
              <a:t>-Opiniones del niño o niña.</a:t>
            </a:r>
          </a:p>
          <a:p>
            <a:pPr marL="0" indent="0">
              <a:buNone/>
            </a:pPr>
            <a:r>
              <a:rPr lang="es-GT" sz="2000" dirty="0"/>
              <a:t>-Familiares y personas allegadas. </a:t>
            </a:r>
          </a:p>
          <a:p>
            <a:pPr marL="0" indent="0">
              <a:buNone/>
            </a:pPr>
            <a:r>
              <a:rPr lang="es-GT" sz="2000" dirty="0"/>
              <a:t>-Desarrollo e identidad. </a:t>
            </a:r>
          </a:p>
          <a:p>
            <a:pPr marL="0" indent="0">
              <a:buNone/>
            </a:pPr>
            <a:r>
              <a:rPr lang="es-GT" sz="2000" dirty="0"/>
              <a:t>-Seguridad y Protección. </a:t>
            </a:r>
          </a:p>
          <a:p>
            <a:pPr marL="0" indent="0">
              <a:buNone/>
            </a:pPr>
            <a:endParaRPr lang="es-GT" sz="2000" dirty="0"/>
          </a:p>
          <a:p>
            <a:pPr marL="0" indent="0">
              <a:buNone/>
            </a:pPr>
            <a:r>
              <a:rPr lang="es-GT" sz="2000" dirty="0"/>
              <a:t>Los intereses del niño o niña pueden a veces estar en conflicto entre sí y con respecto a los intereses de otras personas o</a:t>
            </a:r>
          </a:p>
          <a:p>
            <a:pPr marL="0" indent="0">
              <a:buNone/>
            </a:pPr>
            <a:r>
              <a:rPr lang="es-GT" sz="2000" dirty="0"/>
              <a:t>grupos de la sociedad</a:t>
            </a:r>
            <a:endParaRPr lang="es-ES" sz="2000" dirty="0"/>
          </a:p>
        </p:txBody>
      </p:sp>
    </p:spTree>
    <p:extLst>
      <p:ext uri="{BB962C8B-B14F-4D97-AF65-F5344CB8AC3E}">
        <p14:creationId xmlns:p14="http://schemas.microsoft.com/office/powerpoint/2010/main" val="3917643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C64FD4-AD07-46DF-8159-9A9C7962C389}"/>
              </a:ext>
            </a:extLst>
          </p:cNvPr>
          <p:cNvSpPr>
            <a:spLocks noGrp="1"/>
          </p:cNvSpPr>
          <p:nvPr>
            <p:ph type="title"/>
          </p:nvPr>
        </p:nvSpPr>
        <p:spPr/>
        <p:txBody>
          <a:bodyPr>
            <a:normAutofit/>
          </a:bodyPr>
          <a:lstStyle/>
          <a:p>
            <a:r>
              <a:rPr lang="es-GT" sz="2400" dirty="0"/>
              <a:t>Revisión de la decisión tomada en la determinación del interés superior del niño. </a:t>
            </a:r>
            <a:endParaRPr lang="es-ES" sz="2400" dirty="0"/>
          </a:p>
        </p:txBody>
      </p:sp>
      <p:sp>
        <p:nvSpPr>
          <p:cNvPr id="3" name="Marcador de contenido 2">
            <a:extLst>
              <a:ext uri="{FF2B5EF4-FFF2-40B4-BE49-F238E27FC236}">
                <a16:creationId xmlns:a16="http://schemas.microsoft.com/office/drawing/2014/main" id="{6D0F7DBC-7088-4C9D-BD73-2C21DA385746}"/>
              </a:ext>
            </a:extLst>
          </p:cNvPr>
          <p:cNvSpPr>
            <a:spLocks noGrp="1"/>
          </p:cNvSpPr>
          <p:nvPr>
            <p:ph idx="1"/>
          </p:nvPr>
        </p:nvSpPr>
        <p:spPr/>
        <p:txBody>
          <a:bodyPr>
            <a:normAutofit/>
          </a:bodyPr>
          <a:lstStyle/>
          <a:p>
            <a:r>
              <a:rPr lang="es-GT" sz="2000" dirty="0"/>
              <a:t>Cambio en las opiniones del niño o niña, de su padre o madre, o de la persona cuidadora.</a:t>
            </a:r>
          </a:p>
          <a:p>
            <a:r>
              <a:rPr lang="es-GT" sz="2000" dirty="0"/>
              <a:t>Cambio en los riesgos de protección que afectan al niño o niña, o cualquier nuevo incidente de protección que haya tenido lugar desde que se confirmó la decisión de determinación interés superior.</a:t>
            </a:r>
          </a:p>
          <a:p>
            <a:r>
              <a:rPr lang="es-GT" sz="2000" dirty="0"/>
              <a:t>Cambio en el acuerdo de acogimiento que difiere de la </a:t>
            </a:r>
            <a:r>
              <a:rPr lang="es-GT" sz="2000" dirty="0" err="1"/>
              <a:t>decision</a:t>
            </a:r>
            <a:r>
              <a:rPr lang="es-GT" sz="2000" dirty="0"/>
              <a:t> original (si la personas cuidadora indicada en la </a:t>
            </a:r>
            <a:r>
              <a:rPr lang="es-GT" sz="2000" dirty="0" err="1"/>
              <a:t>decision</a:t>
            </a:r>
            <a:r>
              <a:rPr lang="es-GT" sz="2000" dirty="0"/>
              <a:t> inicial ya no es la persona adulta responsable del niño o niña, o tiene la intención de renunciar a sus responsabilidades respecto del niño o niña).</a:t>
            </a:r>
          </a:p>
          <a:p>
            <a:r>
              <a:rPr lang="es-GT" sz="2000" dirty="0"/>
              <a:t>Si la localización familiar ha tenido éxito y la reunificación familiar puede considerarse como opción disponible. </a:t>
            </a:r>
            <a:endParaRPr lang="es-ES" sz="2000" dirty="0"/>
          </a:p>
        </p:txBody>
      </p:sp>
    </p:spTree>
    <p:extLst>
      <p:ext uri="{BB962C8B-B14F-4D97-AF65-F5344CB8AC3E}">
        <p14:creationId xmlns:p14="http://schemas.microsoft.com/office/powerpoint/2010/main" val="2001252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94C20F-2EF9-4E58-986A-7F4826A06BF4}"/>
              </a:ext>
            </a:extLst>
          </p:cNvPr>
          <p:cNvSpPr>
            <a:spLocks noGrp="1"/>
          </p:cNvSpPr>
          <p:nvPr>
            <p:ph type="title"/>
          </p:nvPr>
        </p:nvSpPr>
        <p:spPr/>
        <p:txBody>
          <a:bodyPr>
            <a:normAutofit/>
          </a:bodyPr>
          <a:lstStyle/>
          <a:p>
            <a:r>
              <a:rPr lang="es-GT" sz="2400" dirty="0"/>
              <a:t>Jurisprudencia de la Corte Interamericana. </a:t>
            </a:r>
            <a:endParaRPr lang="es-ES" sz="2400" dirty="0"/>
          </a:p>
        </p:txBody>
      </p:sp>
      <p:sp>
        <p:nvSpPr>
          <p:cNvPr id="3" name="Marcador de contenido 2">
            <a:extLst>
              <a:ext uri="{FF2B5EF4-FFF2-40B4-BE49-F238E27FC236}">
                <a16:creationId xmlns:a16="http://schemas.microsoft.com/office/drawing/2014/main" id="{21C1C31B-CC7E-46CB-96B6-D6FDDA0B021E}"/>
              </a:ext>
            </a:extLst>
          </p:cNvPr>
          <p:cNvSpPr>
            <a:spLocks noGrp="1"/>
          </p:cNvSpPr>
          <p:nvPr>
            <p:ph idx="1"/>
          </p:nvPr>
        </p:nvSpPr>
        <p:spPr>
          <a:xfrm>
            <a:off x="838200" y="1484243"/>
            <a:ext cx="10515600" cy="4692720"/>
          </a:xfrm>
        </p:spPr>
        <p:txBody>
          <a:bodyPr>
            <a:normAutofit/>
          </a:bodyPr>
          <a:lstStyle/>
          <a:p>
            <a:pPr marL="0" indent="0">
              <a:buNone/>
            </a:pPr>
            <a:r>
              <a:rPr lang="es-GT" sz="2000" dirty="0"/>
              <a:t>Corte IDH. Caso Ramírez Escobar y otros Vs. Guatemala. Fondo, Reparaciones y Costas. Sentencia de 9 de marzo de 2018. Serie C No. 351</a:t>
            </a:r>
          </a:p>
          <a:p>
            <a:pPr marL="0" indent="0">
              <a:buNone/>
            </a:pPr>
            <a:r>
              <a:rPr lang="es-GT" sz="2000" b="1" dirty="0"/>
              <a:t>Hechos</a:t>
            </a:r>
            <a:r>
              <a:rPr lang="es-GT" sz="2000" dirty="0"/>
              <a:t>. El caso versa sobre la alegada responsabilidad internacional de Guatemala por la declaratoria de abandono de los hermanos </a:t>
            </a:r>
            <a:r>
              <a:rPr lang="es-GT" sz="2000" dirty="0" err="1"/>
              <a:t>Osmín</a:t>
            </a:r>
            <a:r>
              <a:rPr lang="es-GT" sz="2000" dirty="0"/>
              <a:t> Ricardo Tobar Ramírez y J.R., su institucionalización y sus posteriores adopciones internacionales por dos familias distintas, mediante un procedimiento extrajudicial ante un notario público.</a:t>
            </a:r>
          </a:p>
          <a:p>
            <a:pPr marL="0" indent="0">
              <a:buNone/>
            </a:pPr>
            <a:endParaRPr lang="es-GT" sz="2000" dirty="0"/>
          </a:p>
          <a:p>
            <a:pPr marL="0" indent="0">
              <a:buNone/>
            </a:pPr>
            <a:r>
              <a:rPr lang="es-ES" sz="2000" dirty="0"/>
              <a:t>Fondo. –determinación del interés superior. –Vinculo familiar. –Separación excepcional. –Familia Biológica. –Familia extensa. –adopción internacional. –desinstitucionalización. </a:t>
            </a:r>
          </a:p>
          <a:p>
            <a:pPr marL="0" indent="0">
              <a:buNone/>
            </a:pPr>
            <a:endParaRPr lang="es-ES" sz="2000" dirty="0"/>
          </a:p>
          <a:p>
            <a:pPr marL="0" indent="0">
              <a:buNone/>
            </a:pPr>
            <a:r>
              <a:rPr lang="es-ES" sz="2000" dirty="0"/>
              <a:t>Reparaciones: </a:t>
            </a:r>
            <a:r>
              <a:rPr lang="es-GT" sz="2000" dirty="0"/>
              <a:t>adoptar todas las medidas necesarias y adecuadas para facilitar y contribuir a una restitución de los vínculos familiares; restitución a derecho a la identidad. </a:t>
            </a:r>
            <a:endParaRPr lang="es-ES" sz="2000" dirty="0"/>
          </a:p>
        </p:txBody>
      </p:sp>
    </p:spTree>
    <p:extLst>
      <p:ext uri="{BB962C8B-B14F-4D97-AF65-F5344CB8AC3E}">
        <p14:creationId xmlns:p14="http://schemas.microsoft.com/office/powerpoint/2010/main" val="1877693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FFD761-0659-47E2-BF59-2889CB51BE4E}"/>
              </a:ext>
            </a:extLst>
          </p:cNvPr>
          <p:cNvSpPr>
            <a:spLocks noGrp="1"/>
          </p:cNvSpPr>
          <p:nvPr>
            <p:ph type="title"/>
          </p:nvPr>
        </p:nvSpPr>
        <p:spPr>
          <a:xfrm>
            <a:off x="838200" y="365125"/>
            <a:ext cx="10515600" cy="721553"/>
          </a:xfrm>
        </p:spPr>
        <p:txBody>
          <a:bodyPr>
            <a:normAutofit/>
          </a:bodyPr>
          <a:lstStyle/>
          <a:p>
            <a:r>
              <a:rPr lang="es-GT" sz="2400" b="1" u="sng" dirty="0"/>
              <a:t>Debida diligencia y posición de garante. </a:t>
            </a:r>
          </a:p>
        </p:txBody>
      </p:sp>
      <p:sp>
        <p:nvSpPr>
          <p:cNvPr id="3" name="Marcador de contenido 2">
            <a:extLst>
              <a:ext uri="{FF2B5EF4-FFF2-40B4-BE49-F238E27FC236}">
                <a16:creationId xmlns:a16="http://schemas.microsoft.com/office/drawing/2014/main" id="{32C84686-3CF1-41F7-9EB3-636D3B964AE8}"/>
              </a:ext>
            </a:extLst>
          </p:cNvPr>
          <p:cNvSpPr>
            <a:spLocks noGrp="1"/>
          </p:cNvSpPr>
          <p:nvPr>
            <p:ph idx="1"/>
          </p:nvPr>
        </p:nvSpPr>
        <p:spPr>
          <a:xfrm>
            <a:off x="838200" y="1086678"/>
            <a:ext cx="10515600" cy="4642886"/>
          </a:xfrm>
        </p:spPr>
        <p:txBody>
          <a:bodyPr>
            <a:normAutofit/>
          </a:bodyPr>
          <a:lstStyle/>
          <a:p>
            <a:pPr marL="0" indent="0">
              <a:buNone/>
            </a:pPr>
            <a:r>
              <a:rPr lang="es-GT" sz="2000" dirty="0"/>
              <a:t>Debida: obligado y necesario.       Diligencia: interés, esmero, eficacia y rapidez. </a:t>
            </a:r>
          </a:p>
          <a:p>
            <a:pPr marL="0" indent="0">
              <a:buNone/>
            </a:pPr>
            <a:r>
              <a:rPr lang="es-GT" sz="2000" dirty="0"/>
              <a:t>-Garantizar tutela de los derechos humanos. </a:t>
            </a:r>
          </a:p>
          <a:p>
            <a:pPr marL="0" indent="0">
              <a:buNone/>
            </a:pPr>
            <a:endParaRPr lang="es-GT" sz="2000" dirty="0"/>
          </a:p>
          <a:p>
            <a:pPr marL="0" indent="0">
              <a:buNone/>
            </a:pPr>
            <a:r>
              <a:rPr lang="es-GT" sz="2000" u="sng" dirty="0"/>
              <a:t>Posición de garante: </a:t>
            </a:r>
          </a:p>
          <a:p>
            <a:pPr marL="0" indent="0">
              <a:buNone/>
            </a:pPr>
            <a:r>
              <a:rPr lang="es-GT" sz="2000" dirty="0"/>
              <a:t>Posición: relación.   Garante: seguridad, cuidado y protección. </a:t>
            </a:r>
          </a:p>
          <a:p>
            <a:pPr marL="0" indent="0">
              <a:buNone/>
            </a:pPr>
            <a:r>
              <a:rPr lang="es-GT" sz="2000" dirty="0"/>
              <a:t> “es la situación en la que se halla una persona, en virtud de la cual tiene el deber jurídico concreto de obrar para impedir que se produzca un resultado típico que es evitable.” </a:t>
            </a:r>
          </a:p>
          <a:p>
            <a:pPr marL="0" indent="0">
              <a:buNone/>
            </a:pPr>
            <a:r>
              <a:rPr lang="es-GT" sz="2000" dirty="0"/>
              <a:t>-Comisión u omisión. </a:t>
            </a:r>
          </a:p>
          <a:p>
            <a:pPr marL="0" indent="0">
              <a:buNone/>
            </a:pPr>
            <a:r>
              <a:rPr lang="es-GT" sz="2000" dirty="0"/>
              <a:t>-Vulnera derechos defrauda expectativas. </a:t>
            </a:r>
          </a:p>
          <a:p>
            <a:pPr marL="0" indent="0">
              <a:buNone/>
            </a:pPr>
            <a:r>
              <a:rPr lang="es-GT" sz="2000" dirty="0"/>
              <a:t>- existe posición de garante en todos aquellos eventos en los que, frente a cualquier bien jurídico, la persona tiene la obligación constitucional o legal de actuar, por mandato puede y debe hacerlo. </a:t>
            </a:r>
          </a:p>
        </p:txBody>
      </p:sp>
    </p:spTree>
    <p:extLst>
      <p:ext uri="{BB962C8B-B14F-4D97-AF65-F5344CB8AC3E}">
        <p14:creationId xmlns:p14="http://schemas.microsoft.com/office/powerpoint/2010/main" val="541452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6B7F38-10D7-4B18-9A60-B37818AC6195}"/>
              </a:ext>
            </a:extLst>
          </p:cNvPr>
          <p:cNvSpPr>
            <a:spLocks noGrp="1"/>
          </p:cNvSpPr>
          <p:nvPr>
            <p:ph type="title"/>
          </p:nvPr>
        </p:nvSpPr>
        <p:spPr/>
        <p:txBody>
          <a:bodyPr>
            <a:normAutofit/>
          </a:bodyPr>
          <a:lstStyle/>
          <a:p>
            <a:r>
              <a:rPr lang="es-GT" sz="2400" dirty="0"/>
              <a:t>Derecho Administrativo, hogares de abrigo y protección y CNA. </a:t>
            </a:r>
            <a:endParaRPr lang="es-ES" sz="2400" dirty="0"/>
          </a:p>
        </p:txBody>
      </p:sp>
      <p:sp>
        <p:nvSpPr>
          <p:cNvPr id="3" name="Marcador de contenido 2">
            <a:extLst>
              <a:ext uri="{FF2B5EF4-FFF2-40B4-BE49-F238E27FC236}">
                <a16:creationId xmlns:a16="http://schemas.microsoft.com/office/drawing/2014/main" id="{E38D321A-5B68-4364-AF9B-5F45FECF578E}"/>
              </a:ext>
            </a:extLst>
          </p:cNvPr>
          <p:cNvSpPr>
            <a:spLocks noGrp="1"/>
          </p:cNvSpPr>
          <p:nvPr>
            <p:ph idx="1"/>
          </p:nvPr>
        </p:nvSpPr>
        <p:spPr>
          <a:xfrm>
            <a:off x="838200" y="1248229"/>
            <a:ext cx="10515600" cy="4928734"/>
          </a:xfrm>
        </p:spPr>
        <p:txBody>
          <a:bodyPr>
            <a:normAutofit lnSpcReduction="10000"/>
          </a:bodyPr>
          <a:lstStyle/>
          <a:p>
            <a:pPr marL="0" indent="0">
              <a:buNone/>
            </a:pPr>
            <a:r>
              <a:rPr lang="es-GT" sz="2000" dirty="0"/>
              <a:t>Leviatán. Th Hobbes. </a:t>
            </a:r>
          </a:p>
          <a:p>
            <a:pPr marL="0" indent="0">
              <a:buNone/>
            </a:pPr>
            <a:r>
              <a:rPr lang="es-GT" sz="2000" dirty="0"/>
              <a:t>Constitución: brinda principios rectores. </a:t>
            </a:r>
          </a:p>
          <a:p>
            <a:pPr marL="0" indent="0">
              <a:buNone/>
            </a:pPr>
            <a:r>
              <a:rPr lang="es-GT" sz="2000" dirty="0"/>
              <a:t>Ley: desarrolla competencia. Crea los órganos administrativos. </a:t>
            </a:r>
          </a:p>
          <a:p>
            <a:pPr marL="0" indent="0">
              <a:buNone/>
            </a:pPr>
            <a:r>
              <a:rPr lang="es-GT" sz="2000" dirty="0"/>
              <a:t>Reglamento: establece los procedimientos.  </a:t>
            </a:r>
          </a:p>
          <a:p>
            <a:pPr marL="0" indent="0">
              <a:buNone/>
            </a:pPr>
            <a:r>
              <a:rPr lang="es-GT" sz="2000" dirty="0"/>
              <a:t>Lineamientos técnicos/estándares de calidad: regulan la aplicación técnica.</a:t>
            </a:r>
          </a:p>
          <a:p>
            <a:pPr marL="0" indent="0">
              <a:buNone/>
            </a:pPr>
            <a:r>
              <a:rPr lang="es-GT" sz="2000" b="1" dirty="0"/>
              <a:t>D. Administrativo</a:t>
            </a:r>
            <a:r>
              <a:rPr lang="es-GT" sz="2000" dirty="0"/>
              <a:t>: joven, autónomo, no codificado, cambiante y subordinado (supremacía constitucional)</a:t>
            </a:r>
          </a:p>
          <a:p>
            <a:pPr marL="0" indent="0">
              <a:buNone/>
            </a:pPr>
            <a:r>
              <a:rPr lang="es-GT" sz="2000" dirty="0"/>
              <a:t>Finalidad: implementar el derecho constitucional a través de doctrina, legislación, contexto y práctica. Hacer viable el bien común. </a:t>
            </a:r>
          </a:p>
          <a:p>
            <a:pPr marL="0" indent="0">
              <a:buNone/>
            </a:pPr>
            <a:r>
              <a:rPr lang="es-GT" sz="2000" dirty="0"/>
              <a:t> </a:t>
            </a:r>
          </a:p>
          <a:p>
            <a:pPr marL="457200" indent="-457200">
              <a:buAutoNum type="arabicPeriod"/>
            </a:pPr>
            <a:r>
              <a:rPr lang="es-ES" sz="2000" dirty="0">
                <a:sym typeface="Wingdings" panose="05000000000000000000" pitchFamily="2" charset="2"/>
              </a:rPr>
              <a:t>Regula administración publica. </a:t>
            </a:r>
          </a:p>
          <a:p>
            <a:pPr marL="457200" indent="-457200">
              <a:buAutoNum type="arabicPeriod"/>
            </a:pPr>
            <a:r>
              <a:rPr lang="es-ES" sz="2000" dirty="0">
                <a:sym typeface="Wingdings" panose="05000000000000000000" pitchFamily="2" charset="2"/>
              </a:rPr>
              <a:t>Regula la relación </a:t>
            </a:r>
            <a:r>
              <a:rPr lang="es-ES" sz="2000" dirty="0" err="1">
                <a:sym typeface="Wingdings" panose="05000000000000000000" pitchFamily="2" charset="2"/>
              </a:rPr>
              <a:t>interorganica</a:t>
            </a:r>
            <a:r>
              <a:rPr lang="es-ES" sz="2000" dirty="0">
                <a:sym typeface="Wingdings" panose="05000000000000000000" pitchFamily="2" charset="2"/>
              </a:rPr>
              <a:t> entre entidades. </a:t>
            </a:r>
          </a:p>
          <a:p>
            <a:pPr marL="457200" indent="-457200">
              <a:buAutoNum type="arabicPeriod"/>
            </a:pPr>
            <a:r>
              <a:rPr lang="es-ES" sz="2000" dirty="0">
                <a:sym typeface="Wingdings" panose="05000000000000000000" pitchFamily="2" charset="2"/>
              </a:rPr>
              <a:t>Regula relación entre ciudadano y el Estado. </a:t>
            </a:r>
          </a:p>
          <a:p>
            <a:pPr marL="457200" indent="-457200">
              <a:buAutoNum type="arabicPeriod"/>
            </a:pPr>
            <a:r>
              <a:rPr lang="es-ES" sz="2000" dirty="0">
                <a:sym typeface="Wingdings" panose="05000000000000000000" pitchFamily="2" charset="2"/>
              </a:rPr>
              <a:t>Mecanismos de control. </a:t>
            </a:r>
            <a:endParaRPr lang="es-GT" sz="2000" dirty="0"/>
          </a:p>
        </p:txBody>
      </p:sp>
    </p:spTree>
    <p:extLst>
      <p:ext uri="{BB962C8B-B14F-4D97-AF65-F5344CB8AC3E}">
        <p14:creationId xmlns:p14="http://schemas.microsoft.com/office/powerpoint/2010/main" val="3154136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1B0060-F090-48CC-B20B-E06E4FD43BF0}"/>
              </a:ext>
            </a:extLst>
          </p:cNvPr>
          <p:cNvSpPr>
            <a:spLocks noGrp="1"/>
          </p:cNvSpPr>
          <p:nvPr>
            <p:ph type="title"/>
          </p:nvPr>
        </p:nvSpPr>
        <p:spPr>
          <a:xfrm>
            <a:off x="838200" y="365126"/>
            <a:ext cx="10515600" cy="602284"/>
          </a:xfrm>
        </p:spPr>
        <p:txBody>
          <a:bodyPr>
            <a:normAutofit/>
          </a:bodyPr>
          <a:lstStyle/>
          <a:p>
            <a:r>
              <a:rPr lang="es-GT" sz="2400" dirty="0"/>
              <a:t>Constitución: familia y niñez. </a:t>
            </a:r>
            <a:endParaRPr lang="es-ES" sz="2400" dirty="0"/>
          </a:p>
        </p:txBody>
      </p:sp>
      <p:sp>
        <p:nvSpPr>
          <p:cNvPr id="3" name="Marcador de contenido 2">
            <a:extLst>
              <a:ext uri="{FF2B5EF4-FFF2-40B4-BE49-F238E27FC236}">
                <a16:creationId xmlns:a16="http://schemas.microsoft.com/office/drawing/2014/main" id="{67042262-A65E-417C-8B4A-0DA6ED65B934}"/>
              </a:ext>
            </a:extLst>
          </p:cNvPr>
          <p:cNvSpPr>
            <a:spLocks noGrp="1"/>
          </p:cNvSpPr>
          <p:nvPr>
            <p:ph idx="1"/>
          </p:nvPr>
        </p:nvSpPr>
        <p:spPr>
          <a:xfrm>
            <a:off x="742122" y="1166191"/>
            <a:ext cx="10611678" cy="5010772"/>
          </a:xfrm>
        </p:spPr>
        <p:txBody>
          <a:bodyPr>
            <a:normAutofit/>
          </a:bodyPr>
          <a:lstStyle/>
          <a:p>
            <a:pPr marL="0" indent="0">
              <a:buNone/>
            </a:pPr>
            <a:r>
              <a:rPr lang="es-GT" sz="2000" dirty="0"/>
              <a:t>Preámbulo: …reconociendo a la familia como génesis primario y fundamental de los valores espirituales y morales de la sociedad…y al Estado como responsable de la promoción del bien común. </a:t>
            </a:r>
          </a:p>
          <a:p>
            <a:pPr marL="0" indent="0">
              <a:buNone/>
            </a:pPr>
            <a:endParaRPr lang="es-GT" sz="2000" dirty="0"/>
          </a:p>
          <a:p>
            <a:pPr marL="0" indent="0">
              <a:buNone/>
            </a:pPr>
            <a:r>
              <a:rPr lang="es-GT" sz="2000" dirty="0"/>
              <a:t>Artículo 51: Protección a menores y ancianos: “El Estado protegerá la salud física, mental y moral de los menores de edad…Les garantizará su derecho a la alimentación, salud, educación, y seguridad y previsión  social.”</a:t>
            </a:r>
          </a:p>
          <a:p>
            <a:pPr marL="0" indent="0">
              <a:buNone/>
            </a:pPr>
            <a:endParaRPr lang="es-GT" sz="2000" dirty="0"/>
          </a:p>
          <a:p>
            <a:pPr marL="0" indent="0">
              <a:buNone/>
            </a:pPr>
            <a:r>
              <a:rPr lang="es-GT" sz="2000" dirty="0"/>
              <a:t>Artículo 54: Adopción… “se declara de interés nacional la protección de los niños huérfanos y de los niños abandonados.”</a:t>
            </a:r>
          </a:p>
          <a:p>
            <a:pPr marL="0" lvl="0" indent="0">
              <a:lnSpc>
                <a:spcPct val="100000"/>
              </a:lnSpc>
              <a:spcBef>
                <a:spcPts val="0"/>
              </a:spcBef>
              <a:buNone/>
            </a:pPr>
            <a:endParaRPr lang="es-GT" sz="1800" kern="0" dirty="0">
              <a:solidFill>
                <a:sysClr val="windowText" lastClr="000000"/>
              </a:solidFill>
              <a:latin typeface="Helvetica Neue"/>
              <a:sym typeface="Helvetica Neue"/>
            </a:endParaRPr>
          </a:p>
          <a:p>
            <a:pPr marL="0" lvl="0" indent="0">
              <a:lnSpc>
                <a:spcPct val="100000"/>
              </a:lnSpc>
              <a:spcBef>
                <a:spcPts val="0"/>
              </a:spcBef>
              <a:buNone/>
            </a:pPr>
            <a:r>
              <a:rPr lang="es-GT" sz="1800" kern="0" dirty="0">
                <a:solidFill>
                  <a:sysClr val="windowText" lastClr="000000"/>
                </a:solidFill>
                <a:latin typeface="Helvetica Neue"/>
                <a:sym typeface="Helvetica Neue"/>
              </a:rPr>
              <a:t>Convención de los derechos del niño. 1989. Guatemala 1990. </a:t>
            </a:r>
          </a:p>
          <a:p>
            <a:pPr marL="0" lvl="0" indent="0">
              <a:lnSpc>
                <a:spcPct val="100000"/>
              </a:lnSpc>
              <a:spcBef>
                <a:spcPts val="0"/>
              </a:spcBef>
              <a:buNone/>
            </a:pPr>
            <a:endParaRPr lang="es-GT" sz="1800" kern="0" dirty="0">
              <a:solidFill>
                <a:sysClr val="windowText" lastClr="000000"/>
              </a:solidFill>
              <a:latin typeface="Helvetica Neue"/>
              <a:sym typeface="Helvetica Neue"/>
            </a:endParaRPr>
          </a:p>
          <a:p>
            <a:pPr marL="0" lvl="0" indent="0">
              <a:lnSpc>
                <a:spcPct val="100000"/>
              </a:lnSpc>
              <a:spcBef>
                <a:spcPts val="0"/>
              </a:spcBef>
              <a:buNone/>
            </a:pPr>
            <a:r>
              <a:rPr lang="es-GT" sz="1800" kern="0" dirty="0">
                <a:solidFill>
                  <a:sysClr val="windowText" lastClr="000000"/>
                </a:solidFill>
                <a:latin typeface="Helvetica Neue"/>
                <a:sym typeface="Helvetica Neue"/>
              </a:rPr>
              <a:t>-Ley de Protección Integral de Niñez y Adolescencia. 2003</a:t>
            </a:r>
          </a:p>
          <a:p>
            <a:pPr marL="0" lvl="0" indent="0">
              <a:lnSpc>
                <a:spcPct val="100000"/>
              </a:lnSpc>
              <a:spcBef>
                <a:spcPts val="0"/>
              </a:spcBef>
              <a:buNone/>
            </a:pPr>
            <a:endParaRPr lang="es-GT" sz="1800" kern="0" dirty="0">
              <a:solidFill>
                <a:sysClr val="windowText" lastClr="000000"/>
              </a:solidFill>
              <a:latin typeface="Helvetica Neue"/>
              <a:sym typeface="Helvetica Neue"/>
            </a:endParaRPr>
          </a:p>
          <a:p>
            <a:pPr marL="0" indent="0">
              <a:buNone/>
            </a:pPr>
            <a:endParaRPr lang="es-ES" sz="2000" dirty="0"/>
          </a:p>
        </p:txBody>
      </p:sp>
    </p:spTree>
    <p:extLst>
      <p:ext uri="{BB962C8B-B14F-4D97-AF65-F5344CB8AC3E}">
        <p14:creationId xmlns:p14="http://schemas.microsoft.com/office/powerpoint/2010/main" val="256979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1A5EA7-17D5-4001-A24D-868605BBE2A7}"/>
              </a:ext>
            </a:extLst>
          </p:cNvPr>
          <p:cNvSpPr>
            <a:spLocks noGrp="1"/>
          </p:cNvSpPr>
          <p:nvPr>
            <p:ph type="title"/>
          </p:nvPr>
        </p:nvSpPr>
        <p:spPr>
          <a:xfrm>
            <a:off x="838200" y="365125"/>
            <a:ext cx="10515600" cy="681797"/>
          </a:xfrm>
        </p:spPr>
        <p:txBody>
          <a:bodyPr>
            <a:normAutofit/>
          </a:bodyPr>
          <a:lstStyle/>
          <a:p>
            <a:r>
              <a:rPr lang="es-GT" sz="2400" dirty="0"/>
              <a:t>Contexto de creación de la Ley de Adopciones. </a:t>
            </a:r>
            <a:endParaRPr lang="es-ES" sz="2400" dirty="0"/>
          </a:p>
        </p:txBody>
      </p:sp>
      <p:sp>
        <p:nvSpPr>
          <p:cNvPr id="3" name="Marcador de contenido 2">
            <a:extLst>
              <a:ext uri="{FF2B5EF4-FFF2-40B4-BE49-F238E27FC236}">
                <a16:creationId xmlns:a16="http://schemas.microsoft.com/office/drawing/2014/main" id="{D48D4BF4-CCF7-43C6-A671-8D8DF45EF1E3}"/>
              </a:ext>
            </a:extLst>
          </p:cNvPr>
          <p:cNvSpPr>
            <a:spLocks noGrp="1"/>
          </p:cNvSpPr>
          <p:nvPr>
            <p:ph idx="1"/>
          </p:nvPr>
        </p:nvSpPr>
        <p:spPr>
          <a:xfrm>
            <a:off x="838200" y="1046922"/>
            <a:ext cx="10515600" cy="5130041"/>
          </a:xfrm>
        </p:spPr>
        <p:txBody>
          <a:bodyPr>
            <a:normAutofit lnSpcReduction="10000"/>
          </a:bodyPr>
          <a:lstStyle/>
          <a:p>
            <a:pPr marL="0" indent="0">
              <a:buNone/>
            </a:pPr>
            <a:r>
              <a:rPr lang="es-GT" sz="2000" dirty="0"/>
              <a:t>-Convención de la Haya sobre la protección de menores y la cooperación en materia de adopciones. 1993. </a:t>
            </a:r>
          </a:p>
          <a:p>
            <a:pPr marL="0" indent="0">
              <a:buNone/>
            </a:pPr>
            <a:r>
              <a:rPr lang="es-GT" sz="2000" dirty="0"/>
              <a:t>-En 2002, Guatemala se adhirió al Convenio que debía entrar en vigor en el 2003 sin embargo se dieron impugnaciones. CC admite inconstitucionalidad. Siendo reconocida la adhesión de Guatemala hasta el 2007 tras reconocimiento de la CC.  </a:t>
            </a:r>
          </a:p>
          <a:p>
            <a:pPr marL="0" indent="0">
              <a:buNone/>
            </a:pPr>
            <a:r>
              <a:rPr lang="es-GT" sz="2000" dirty="0"/>
              <a:t>-8 iniciativas de ley 1992-2005.</a:t>
            </a:r>
          </a:p>
          <a:p>
            <a:pPr marL="0" indent="0">
              <a:buNone/>
            </a:pPr>
            <a:r>
              <a:rPr lang="es-GT" sz="2000" dirty="0"/>
              <a:t>-Informe CICIG 1 de diciembre de 2010. </a:t>
            </a:r>
          </a:p>
          <a:p>
            <a:pPr marL="0" indent="0">
              <a:buNone/>
            </a:pPr>
            <a:r>
              <a:rPr lang="es-GT" sz="2000" dirty="0"/>
              <a:t>“La tramitación notarial de las adopciones nacionales e internacionales estuvo rodeada de cuestionamientos, malas prácticas e irregularidades en los procesos.”</a:t>
            </a:r>
          </a:p>
          <a:p>
            <a:pPr marL="0" indent="0">
              <a:buNone/>
            </a:pPr>
            <a:r>
              <a:rPr lang="es-GT" sz="2000" dirty="0"/>
              <a:t>“Dichas irregularidades constituyeron delitos tipificados en el Código Penal de Guatemala. Sin embargo, la falta de investigaciones por casos de trata de personas con la finalidad de adopciones ilegales, así como la falta de observancia del interés superior del niño, propiciaron que la situación se mantuviera impune durante muchos años.”</a:t>
            </a:r>
          </a:p>
          <a:p>
            <a:pPr marL="0" lvl="0" indent="0">
              <a:lnSpc>
                <a:spcPct val="100000"/>
              </a:lnSpc>
              <a:spcBef>
                <a:spcPts val="0"/>
              </a:spcBef>
              <a:buNone/>
              <a:defRPr/>
            </a:pPr>
            <a:r>
              <a:rPr lang="es-ES" sz="2000" dirty="0"/>
              <a:t>Casa cunas-hogares parte de la estructura de trata ilegal. </a:t>
            </a:r>
          </a:p>
          <a:p>
            <a:pPr marL="0" lvl="0" indent="0">
              <a:lnSpc>
                <a:spcPct val="100000"/>
              </a:lnSpc>
              <a:spcBef>
                <a:spcPts val="0"/>
              </a:spcBef>
              <a:buNone/>
              <a:defRPr/>
            </a:pPr>
            <a:endParaRPr lang="es-ES" sz="2000" kern="0" dirty="0">
              <a:solidFill>
                <a:sysClr val="windowText" lastClr="000000"/>
              </a:solidFill>
              <a:latin typeface="Helvetica Neue"/>
              <a:sym typeface="Helvetica Neue"/>
            </a:endParaRPr>
          </a:p>
          <a:p>
            <a:pPr marL="0" lvl="0" indent="0">
              <a:lnSpc>
                <a:spcPct val="100000"/>
              </a:lnSpc>
              <a:spcBef>
                <a:spcPts val="0"/>
              </a:spcBef>
              <a:buNone/>
              <a:defRPr/>
            </a:pPr>
            <a:r>
              <a:rPr lang="es-GT" sz="1800" kern="0" dirty="0">
                <a:solidFill>
                  <a:sysClr val="windowText" lastClr="000000"/>
                </a:solidFill>
                <a:latin typeface="Helvetica Neue"/>
                <a:sym typeface="Helvetica Neue"/>
              </a:rPr>
              <a:t>2006 delito de trata de personas. Creación de Unidad de Trata de personas. </a:t>
            </a:r>
          </a:p>
          <a:p>
            <a:pPr marL="0" lvl="0" indent="0">
              <a:lnSpc>
                <a:spcPct val="100000"/>
              </a:lnSpc>
              <a:spcBef>
                <a:spcPts val="0"/>
              </a:spcBef>
              <a:buNone/>
              <a:defRPr/>
            </a:pPr>
            <a:endParaRPr lang="es-ES" sz="1800" kern="0" dirty="0">
              <a:solidFill>
                <a:sysClr val="windowText" lastClr="000000"/>
              </a:solidFill>
              <a:latin typeface="Helvetica Neue"/>
              <a:sym typeface="Helvetica Neue"/>
            </a:endParaRPr>
          </a:p>
          <a:p>
            <a:pPr marL="0" indent="0">
              <a:buNone/>
            </a:pPr>
            <a:endParaRPr lang="es-ES" sz="2000" dirty="0"/>
          </a:p>
        </p:txBody>
      </p:sp>
    </p:spTree>
    <p:extLst>
      <p:ext uri="{BB962C8B-B14F-4D97-AF65-F5344CB8AC3E}">
        <p14:creationId xmlns:p14="http://schemas.microsoft.com/office/powerpoint/2010/main" val="2585142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1C75E8-1588-40B9-AB92-D448F9FFF8B6}"/>
              </a:ext>
            </a:extLst>
          </p:cNvPr>
          <p:cNvSpPr>
            <a:spLocks noGrp="1"/>
          </p:cNvSpPr>
          <p:nvPr>
            <p:ph type="title"/>
          </p:nvPr>
        </p:nvSpPr>
        <p:spPr>
          <a:xfrm>
            <a:off x="838200" y="365125"/>
            <a:ext cx="10515600" cy="721553"/>
          </a:xfrm>
        </p:spPr>
        <p:txBody>
          <a:bodyPr>
            <a:normAutofit/>
          </a:bodyPr>
          <a:lstStyle/>
          <a:p>
            <a:r>
              <a:rPr lang="es-GT" sz="2400" dirty="0"/>
              <a:t>Consejo Nacional de Adopciones: </a:t>
            </a:r>
            <a:endParaRPr lang="es-ES" sz="2400" dirty="0"/>
          </a:p>
        </p:txBody>
      </p:sp>
      <p:sp>
        <p:nvSpPr>
          <p:cNvPr id="3" name="Marcador de contenido 2">
            <a:extLst>
              <a:ext uri="{FF2B5EF4-FFF2-40B4-BE49-F238E27FC236}">
                <a16:creationId xmlns:a16="http://schemas.microsoft.com/office/drawing/2014/main" id="{9676B8FB-5C46-4BDC-8ABF-D4D14AC10991}"/>
              </a:ext>
            </a:extLst>
          </p:cNvPr>
          <p:cNvSpPr>
            <a:spLocks noGrp="1"/>
          </p:cNvSpPr>
          <p:nvPr>
            <p:ph idx="1"/>
          </p:nvPr>
        </p:nvSpPr>
        <p:spPr>
          <a:xfrm>
            <a:off x="838200" y="1245704"/>
            <a:ext cx="10515600" cy="4931259"/>
          </a:xfrm>
        </p:spPr>
        <p:txBody>
          <a:bodyPr>
            <a:normAutofit/>
          </a:bodyPr>
          <a:lstStyle/>
          <a:p>
            <a:pPr marL="0" indent="0">
              <a:buNone/>
            </a:pPr>
            <a:r>
              <a:rPr lang="es-GT" sz="2000" dirty="0"/>
              <a:t>-</a:t>
            </a:r>
            <a:r>
              <a:rPr lang="es-ES" sz="2000" dirty="0"/>
              <a:t>Órgano administrativo de derecho público del Estado de Guatemala, Autoridad Central ante el Convenio de la Haya, que es autónomo y forma parte del sistema de protección de la niñez y adolescencia guatemalteca. </a:t>
            </a:r>
          </a:p>
          <a:p>
            <a:pPr marL="0" indent="0">
              <a:buNone/>
            </a:pPr>
            <a:r>
              <a:rPr lang="es-ES" sz="2000" dirty="0"/>
              <a:t>Visión</a:t>
            </a:r>
          </a:p>
          <a:p>
            <a:pPr marL="0" indent="0">
              <a:buNone/>
            </a:pPr>
            <a:r>
              <a:rPr lang="es-GT" sz="2000" dirty="0"/>
              <a:t>“Ser una institución fortalecida en su estructura orgánica, caracterizada por una gestión más eficiente, oportuna, y desconcentrada, preservando la transparencia y el compromiso en los procesos de restitución de los derechos de la niñez y adolescencia a vivir en un ambiente familiar permanente, procurando la disminución de la institucionalización y garantizando la atención integral a la niñez institucionalizada.”</a:t>
            </a:r>
          </a:p>
          <a:p>
            <a:pPr marL="0" indent="0">
              <a:buNone/>
            </a:pPr>
            <a:r>
              <a:rPr lang="es-GT" sz="2000" dirty="0"/>
              <a:t>Misión</a:t>
            </a:r>
          </a:p>
          <a:p>
            <a:pPr marL="0" indent="0">
              <a:buNone/>
            </a:pPr>
            <a:r>
              <a:rPr lang="es-GT" sz="2000" dirty="0"/>
              <a:t>“Somos la Autoridad Central en materia de adopciones en la República de Guatemala, responsable de </a:t>
            </a:r>
            <a:r>
              <a:rPr lang="es-GT" sz="2000" b="1" i="1" u="sng" dirty="0"/>
              <a:t>reestablecer los derechos de la niñez </a:t>
            </a:r>
            <a:r>
              <a:rPr lang="es-GT" sz="2000" dirty="0"/>
              <a:t>y adolescencia a desarrollarse integralmente en un ambiente permanente a través de la </a:t>
            </a:r>
            <a:r>
              <a:rPr lang="es-GT" sz="2000" b="1" i="1" u="sng" dirty="0"/>
              <a:t>preservación en su familia biológica </a:t>
            </a:r>
            <a:r>
              <a:rPr lang="es-GT" sz="2000" dirty="0"/>
              <a:t>o la integración en una familia adoptiva, así como de garantizar su abrigo y protección mientras se restituyen sus derechos.”</a:t>
            </a:r>
          </a:p>
        </p:txBody>
      </p:sp>
    </p:spTree>
    <p:extLst>
      <p:ext uri="{BB962C8B-B14F-4D97-AF65-F5344CB8AC3E}">
        <p14:creationId xmlns:p14="http://schemas.microsoft.com/office/powerpoint/2010/main" val="1087705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A330BB-2F2D-4A73-9A76-A90C599E615C}"/>
              </a:ext>
            </a:extLst>
          </p:cNvPr>
          <p:cNvSpPr>
            <a:spLocks noGrp="1"/>
          </p:cNvSpPr>
          <p:nvPr>
            <p:ph type="title"/>
          </p:nvPr>
        </p:nvSpPr>
        <p:spPr/>
        <p:txBody>
          <a:bodyPr>
            <a:normAutofit/>
          </a:bodyPr>
          <a:lstStyle/>
          <a:p>
            <a:r>
              <a:rPr lang="es-GT" sz="2400" dirty="0"/>
              <a:t>Generalidades del Derecho Administrativo. </a:t>
            </a:r>
            <a:endParaRPr lang="es-ES" sz="2400" dirty="0"/>
          </a:p>
        </p:txBody>
      </p:sp>
      <p:sp>
        <p:nvSpPr>
          <p:cNvPr id="3" name="Marcador de contenido 2">
            <a:extLst>
              <a:ext uri="{FF2B5EF4-FFF2-40B4-BE49-F238E27FC236}">
                <a16:creationId xmlns:a16="http://schemas.microsoft.com/office/drawing/2014/main" id="{3DF114FF-EEF4-4D94-9534-AF48BC72A651}"/>
              </a:ext>
            </a:extLst>
          </p:cNvPr>
          <p:cNvSpPr>
            <a:spLocks noGrp="1"/>
          </p:cNvSpPr>
          <p:nvPr>
            <p:ph idx="1"/>
          </p:nvPr>
        </p:nvSpPr>
        <p:spPr>
          <a:xfrm>
            <a:off x="838200" y="1436914"/>
            <a:ext cx="10515600" cy="4740049"/>
          </a:xfrm>
        </p:spPr>
        <p:txBody>
          <a:bodyPr>
            <a:normAutofit/>
          </a:bodyPr>
          <a:lstStyle/>
          <a:p>
            <a:pPr marL="0" indent="0">
              <a:buNone/>
            </a:pPr>
            <a:endParaRPr lang="es-ES" sz="2000" dirty="0"/>
          </a:p>
        </p:txBody>
      </p:sp>
      <p:sp>
        <p:nvSpPr>
          <p:cNvPr id="4" name="Rectángulo: esquinas redondeadas 3">
            <a:extLst>
              <a:ext uri="{FF2B5EF4-FFF2-40B4-BE49-F238E27FC236}">
                <a16:creationId xmlns:a16="http://schemas.microsoft.com/office/drawing/2014/main" id="{4A85C31C-D1B0-4BB9-B7F7-2D2154CC086C}"/>
              </a:ext>
            </a:extLst>
          </p:cNvPr>
          <p:cNvSpPr/>
          <p:nvPr/>
        </p:nvSpPr>
        <p:spPr>
          <a:xfrm>
            <a:off x="4107543" y="1697946"/>
            <a:ext cx="3352800" cy="58805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GT" dirty="0"/>
              <a:t>Administración Público </a:t>
            </a:r>
          </a:p>
          <a:p>
            <a:pPr algn="ctr"/>
            <a:r>
              <a:rPr lang="es-GT" dirty="0"/>
              <a:t>(Finalidad bien Común)</a:t>
            </a:r>
            <a:endParaRPr lang="es-ES" dirty="0"/>
          </a:p>
        </p:txBody>
      </p:sp>
      <p:sp>
        <p:nvSpPr>
          <p:cNvPr id="5" name="Rectángulo: esquinas redondeadas 4">
            <a:extLst>
              <a:ext uri="{FF2B5EF4-FFF2-40B4-BE49-F238E27FC236}">
                <a16:creationId xmlns:a16="http://schemas.microsoft.com/office/drawing/2014/main" id="{17C3E04D-24C1-4B30-84C9-85976116106A}"/>
              </a:ext>
            </a:extLst>
          </p:cNvPr>
          <p:cNvSpPr/>
          <p:nvPr/>
        </p:nvSpPr>
        <p:spPr>
          <a:xfrm>
            <a:off x="4107543" y="2840945"/>
            <a:ext cx="3352800" cy="58805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GT" dirty="0"/>
              <a:t>Órgano Administrativo</a:t>
            </a:r>
          </a:p>
        </p:txBody>
      </p:sp>
      <p:sp>
        <p:nvSpPr>
          <p:cNvPr id="6" name="Rectángulo: esquinas redondeadas 5">
            <a:extLst>
              <a:ext uri="{FF2B5EF4-FFF2-40B4-BE49-F238E27FC236}">
                <a16:creationId xmlns:a16="http://schemas.microsoft.com/office/drawing/2014/main" id="{2C5E2AAB-6A93-4176-9B89-E10DD7D734B0}"/>
              </a:ext>
            </a:extLst>
          </p:cNvPr>
          <p:cNvSpPr/>
          <p:nvPr/>
        </p:nvSpPr>
        <p:spPr>
          <a:xfrm>
            <a:off x="4107543" y="4003108"/>
            <a:ext cx="3352800" cy="58805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GT" dirty="0"/>
              <a:t>Actividad Administrativa</a:t>
            </a:r>
            <a:endParaRPr lang="es-ES" dirty="0"/>
          </a:p>
        </p:txBody>
      </p:sp>
      <p:sp>
        <p:nvSpPr>
          <p:cNvPr id="8" name="Rectángulo: esquinas redondeadas 7">
            <a:extLst>
              <a:ext uri="{FF2B5EF4-FFF2-40B4-BE49-F238E27FC236}">
                <a16:creationId xmlns:a16="http://schemas.microsoft.com/office/drawing/2014/main" id="{09ACFBC8-E83D-4B28-BFED-134896E42E37}"/>
              </a:ext>
            </a:extLst>
          </p:cNvPr>
          <p:cNvSpPr/>
          <p:nvPr/>
        </p:nvSpPr>
        <p:spPr>
          <a:xfrm>
            <a:off x="4107543" y="5127058"/>
            <a:ext cx="3352800" cy="58805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GT" dirty="0"/>
              <a:t>Servicio Público o social</a:t>
            </a:r>
            <a:endParaRPr lang="es-ES" dirty="0"/>
          </a:p>
        </p:txBody>
      </p:sp>
      <p:sp>
        <p:nvSpPr>
          <p:cNvPr id="9" name="Flecha: a la derecha 8">
            <a:extLst>
              <a:ext uri="{FF2B5EF4-FFF2-40B4-BE49-F238E27FC236}">
                <a16:creationId xmlns:a16="http://schemas.microsoft.com/office/drawing/2014/main" id="{0E56A00D-5322-4271-976C-DFD630DB8E40}"/>
              </a:ext>
            </a:extLst>
          </p:cNvPr>
          <p:cNvSpPr/>
          <p:nvPr/>
        </p:nvSpPr>
        <p:spPr>
          <a:xfrm rot="5400000">
            <a:off x="5671427" y="2404096"/>
            <a:ext cx="225031" cy="435542"/>
          </a:xfrm>
          <a:prstGeom prst="rightArrow">
            <a:avLst>
              <a:gd name="adj1" fmla="val 50000"/>
              <a:gd name="adj2" fmla="val 466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Flecha: a la derecha 10">
            <a:extLst>
              <a:ext uri="{FF2B5EF4-FFF2-40B4-BE49-F238E27FC236}">
                <a16:creationId xmlns:a16="http://schemas.microsoft.com/office/drawing/2014/main" id="{5B43C3AB-F41E-448B-B421-46090AD62F0B}"/>
              </a:ext>
            </a:extLst>
          </p:cNvPr>
          <p:cNvSpPr/>
          <p:nvPr/>
        </p:nvSpPr>
        <p:spPr>
          <a:xfrm rot="5400000">
            <a:off x="5671427" y="3544799"/>
            <a:ext cx="225031" cy="435542"/>
          </a:xfrm>
          <a:prstGeom prst="rightArrow">
            <a:avLst>
              <a:gd name="adj1" fmla="val 50000"/>
              <a:gd name="adj2" fmla="val 466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Flecha: a la derecha 11">
            <a:extLst>
              <a:ext uri="{FF2B5EF4-FFF2-40B4-BE49-F238E27FC236}">
                <a16:creationId xmlns:a16="http://schemas.microsoft.com/office/drawing/2014/main" id="{AD6F2800-1FF3-47A3-8F5C-EFECB8793852}"/>
              </a:ext>
            </a:extLst>
          </p:cNvPr>
          <p:cNvSpPr/>
          <p:nvPr/>
        </p:nvSpPr>
        <p:spPr>
          <a:xfrm rot="5400000">
            <a:off x="5693255" y="4668748"/>
            <a:ext cx="225031" cy="435542"/>
          </a:xfrm>
          <a:prstGeom prst="rightArrow">
            <a:avLst>
              <a:gd name="adj1" fmla="val 50000"/>
              <a:gd name="adj2" fmla="val 466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Corchetes 12">
            <a:extLst>
              <a:ext uri="{FF2B5EF4-FFF2-40B4-BE49-F238E27FC236}">
                <a16:creationId xmlns:a16="http://schemas.microsoft.com/office/drawing/2014/main" id="{2F88976F-3AC3-4943-9B15-E0EDAF450142}"/>
              </a:ext>
            </a:extLst>
          </p:cNvPr>
          <p:cNvSpPr/>
          <p:nvPr/>
        </p:nvSpPr>
        <p:spPr>
          <a:xfrm>
            <a:off x="3280229" y="1697946"/>
            <a:ext cx="5210628" cy="401716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4" name="Rectángulo: esquinas diagonales redondeadas 13">
            <a:extLst>
              <a:ext uri="{FF2B5EF4-FFF2-40B4-BE49-F238E27FC236}">
                <a16:creationId xmlns:a16="http://schemas.microsoft.com/office/drawing/2014/main" id="{AA1DEC5E-A800-48F6-821A-04FC6007A26A}"/>
              </a:ext>
            </a:extLst>
          </p:cNvPr>
          <p:cNvSpPr/>
          <p:nvPr/>
        </p:nvSpPr>
        <p:spPr>
          <a:xfrm>
            <a:off x="1168373" y="2220426"/>
            <a:ext cx="1763542" cy="3084285"/>
          </a:xfrm>
          <a:prstGeom prst="round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GT" dirty="0"/>
              <a:t>Reglas Técnicas </a:t>
            </a:r>
            <a:br>
              <a:rPr lang="es-GT" dirty="0"/>
            </a:br>
            <a:r>
              <a:rPr lang="es-GT" dirty="0"/>
              <a:t>Principio de </a:t>
            </a:r>
            <a:r>
              <a:rPr lang="es-GT" dirty="0" err="1"/>
              <a:t>Juricidad</a:t>
            </a:r>
            <a:r>
              <a:rPr lang="es-GT" dirty="0"/>
              <a:t> y de Legalidad</a:t>
            </a:r>
            <a:endParaRPr lang="es-ES" dirty="0"/>
          </a:p>
        </p:txBody>
      </p:sp>
      <p:sp>
        <p:nvSpPr>
          <p:cNvPr id="15" name="Rectángulo: esquinas diagonales redondeadas 14">
            <a:extLst>
              <a:ext uri="{FF2B5EF4-FFF2-40B4-BE49-F238E27FC236}">
                <a16:creationId xmlns:a16="http://schemas.microsoft.com/office/drawing/2014/main" id="{21381B0F-3392-49BC-9401-2E98F676FDF7}"/>
              </a:ext>
            </a:extLst>
          </p:cNvPr>
          <p:cNvSpPr/>
          <p:nvPr/>
        </p:nvSpPr>
        <p:spPr>
          <a:xfrm>
            <a:off x="9182100" y="2220427"/>
            <a:ext cx="1841527" cy="3084285"/>
          </a:xfrm>
          <a:prstGeom prst="round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GT" dirty="0"/>
              <a:t>Medios o clases de control</a:t>
            </a:r>
            <a:endParaRPr lang="es-ES" dirty="0"/>
          </a:p>
        </p:txBody>
      </p:sp>
    </p:spTree>
    <p:extLst>
      <p:ext uri="{BB962C8B-B14F-4D97-AF65-F5344CB8AC3E}">
        <p14:creationId xmlns:p14="http://schemas.microsoft.com/office/powerpoint/2010/main" val="1024985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787338-781A-4FB2-B3F9-7F2D78CA7217}"/>
              </a:ext>
            </a:extLst>
          </p:cNvPr>
          <p:cNvSpPr>
            <a:spLocks noGrp="1"/>
          </p:cNvSpPr>
          <p:nvPr>
            <p:ph type="title"/>
          </p:nvPr>
        </p:nvSpPr>
        <p:spPr>
          <a:xfrm>
            <a:off x="838200" y="365125"/>
            <a:ext cx="10515600" cy="650875"/>
          </a:xfrm>
        </p:spPr>
        <p:txBody>
          <a:bodyPr>
            <a:normAutofit/>
          </a:bodyPr>
          <a:lstStyle/>
          <a:p>
            <a:r>
              <a:rPr lang="es-GT" sz="2400" dirty="0"/>
              <a:t>Generalidades. </a:t>
            </a:r>
            <a:endParaRPr lang="es-ES" sz="2400" dirty="0"/>
          </a:p>
        </p:txBody>
      </p:sp>
      <p:sp>
        <p:nvSpPr>
          <p:cNvPr id="3" name="Marcador de contenido 2">
            <a:extLst>
              <a:ext uri="{FF2B5EF4-FFF2-40B4-BE49-F238E27FC236}">
                <a16:creationId xmlns:a16="http://schemas.microsoft.com/office/drawing/2014/main" id="{625935F4-3C4E-4C41-BC4D-DA104A86D305}"/>
              </a:ext>
            </a:extLst>
          </p:cNvPr>
          <p:cNvSpPr>
            <a:spLocks noGrp="1"/>
          </p:cNvSpPr>
          <p:nvPr>
            <p:ph idx="1"/>
          </p:nvPr>
        </p:nvSpPr>
        <p:spPr>
          <a:xfrm>
            <a:off x="838200" y="1364343"/>
            <a:ext cx="10515600" cy="4812620"/>
          </a:xfrm>
        </p:spPr>
        <p:txBody>
          <a:bodyPr>
            <a:normAutofit/>
          </a:bodyPr>
          <a:lstStyle/>
          <a:p>
            <a:pPr marL="0" indent="0">
              <a:buNone/>
            </a:pPr>
            <a:r>
              <a:rPr lang="es-GT" sz="2000" dirty="0"/>
              <a:t>-¿cómo se forma la administración pública?</a:t>
            </a:r>
            <a:r>
              <a:rPr lang="es-GT" sz="2000" dirty="0">
                <a:sym typeface="Wingdings" panose="05000000000000000000" pitchFamily="2" charset="2"/>
              </a:rPr>
              <a:t>ente </a:t>
            </a:r>
            <a:r>
              <a:rPr lang="es-GT" sz="2000" dirty="0" err="1">
                <a:sym typeface="Wingdings" panose="05000000000000000000" pitchFamily="2" charset="2"/>
              </a:rPr>
              <a:t>abstractoservidores</a:t>
            </a:r>
            <a:r>
              <a:rPr lang="es-GT" sz="2000" dirty="0">
                <a:sym typeface="Wingdings" panose="05000000000000000000" pitchFamily="2" charset="2"/>
              </a:rPr>
              <a:t> públicos.</a:t>
            </a:r>
          </a:p>
          <a:p>
            <a:pPr marL="0" indent="0">
              <a:buNone/>
            </a:pPr>
            <a:r>
              <a:rPr lang="es-GT" sz="2000" dirty="0">
                <a:sym typeface="Wingdings" panose="05000000000000000000" pitchFamily="2" charset="2"/>
              </a:rPr>
              <a:t>-¿cómo se materializa la actividad? El acto </a:t>
            </a:r>
            <a:r>
              <a:rPr lang="es-GT" sz="2000" dirty="0" err="1">
                <a:sym typeface="Wingdings" panose="05000000000000000000" pitchFamily="2" charset="2"/>
              </a:rPr>
              <a:t>administrativomanifestación</a:t>
            </a:r>
            <a:r>
              <a:rPr lang="es-GT" sz="2000" dirty="0">
                <a:sym typeface="Wingdings" panose="05000000000000000000" pitchFamily="2" charset="2"/>
              </a:rPr>
              <a:t> de voluntad del órgano administrativo. </a:t>
            </a:r>
          </a:p>
          <a:p>
            <a:pPr marL="0" indent="0">
              <a:buNone/>
            </a:pPr>
            <a:r>
              <a:rPr lang="es-GT" sz="2000" dirty="0">
                <a:sym typeface="Wingdings" panose="05000000000000000000" pitchFamily="2" charset="2"/>
              </a:rPr>
              <a:t>-Hogares Privados: dos dimensiones 1. Ante el Ministerio de Gobernación y 2. Ante CNA. </a:t>
            </a:r>
          </a:p>
          <a:p>
            <a:pPr marL="0" indent="0">
              <a:buNone/>
            </a:pPr>
            <a:endParaRPr lang="es-GT" sz="2000" dirty="0">
              <a:sym typeface="Wingdings" panose="05000000000000000000" pitchFamily="2" charset="2"/>
            </a:endParaRPr>
          </a:p>
          <a:p>
            <a:pPr marL="0" indent="0">
              <a:buNone/>
            </a:pPr>
            <a:r>
              <a:rPr lang="es-GT" sz="2000" dirty="0">
                <a:sym typeface="Wingdings" panose="05000000000000000000" pitchFamily="2" charset="2"/>
              </a:rPr>
              <a:t>Procedimiento: </a:t>
            </a:r>
          </a:p>
          <a:p>
            <a:pPr marL="0" indent="0">
              <a:buNone/>
            </a:pPr>
            <a:r>
              <a:rPr lang="es-GT" sz="2000" dirty="0">
                <a:sym typeface="Wingdings" panose="05000000000000000000" pitchFamily="2" charset="2"/>
              </a:rPr>
              <a:t>Derecho de petición actos intermedios (manifestaciones de voluntad)acto definitivo formal.  </a:t>
            </a:r>
          </a:p>
          <a:p>
            <a:pPr marL="0" indent="0">
              <a:buNone/>
            </a:pPr>
            <a:endParaRPr lang="es-GT" sz="2000" dirty="0">
              <a:sym typeface="Wingdings" panose="05000000000000000000" pitchFamily="2" charset="2"/>
            </a:endParaRPr>
          </a:p>
          <a:p>
            <a:pPr marL="0" indent="0">
              <a:buNone/>
            </a:pPr>
            <a:r>
              <a:rPr lang="es-GT" sz="2000" dirty="0">
                <a:sym typeface="Wingdings" panose="05000000000000000000" pitchFamily="2" charset="2"/>
              </a:rPr>
              <a:t>Derecho de petición=interés legítimo. </a:t>
            </a:r>
            <a:endParaRPr lang="es-ES" sz="2000" dirty="0"/>
          </a:p>
        </p:txBody>
      </p:sp>
    </p:spTree>
    <p:extLst>
      <p:ext uri="{BB962C8B-B14F-4D97-AF65-F5344CB8AC3E}">
        <p14:creationId xmlns:p14="http://schemas.microsoft.com/office/powerpoint/2010/main" val="1770731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E75665-14B8-4CA2-A75C-398902573539}"/>
              </a:ext>
            </a:extLst>
          </p:cNvPr>
          <p:cNvSpPr>
            <a:spLocks noGrp="1"/>
          </p:cNvSpPr>
          <p:nvPr>
            <p:ph type="title"/>
          </p:nvPr>
        </p:nvSpPr>
        <p:spPr/>
        <p:txBody>
          <a:bodyPr>
            <a:normAutofit/>
          </a:bodyPr>
          <a:lstStyle/>
          <a:p>
            <a:r>
              <a:rPr lang="es-GT" sz="2400" dirty="0"/>
              <a:t>Legalidad y Juridicidad. </a:t>
            </a:r>
            <a:endParaRPr lang="es-ES" sz="2400" dirty="0"/>
          </a:p>
        </p:txBody>
      </p:sp>
      <p:sp>
        <p:nvSpPr>
          <p:cNvPr id="3" name="Marcador de contenido 2">
            <a:extLst>
              <a:ext uri="{FF2B5EF4-FFF2-40B4-BE49-F238E27FC236}">
                <a16:creationId xmlns:a16="http://schemas.microsoft.com/office/drawing/2014/main" id="{320D0839-1FC4-4D14-B902-5864D4C9BB85}"/>
              </a:ext>
            </a:extLst>
          </p:cNvPr>
          <p:cNvSpPr>
            <a:spLocks noGrp="1"/>
          </p:cNvSpPr>
          <p:nvPr>
            <p:ph idx="1"/>
          </p:nvPr>
        </p:nvSpPr>
        <p:spPr>
          <a:xfrm>
            <a:off x="838200" y="1335314"/>
            <a:ext cx="10515600" cy="4841649"/>
          </a:xfrm>
        </p:spPr>
        <p:txBody>
          <a:bodyPr>
            <a:normAutofit/>
          </a:bodyPr>
          <a:lstStyle/>
          <a:p>
            <a:pPr marL="0" indent="0">
              <a:buNone/>
            </a:pPr>
            <a:r>
              <a:rPr lang="es-GT" sz="2000" dirty="0"/>
              <a:t>-Legalidad: Imperio del Estado. Sujeción a las normas. </a:t>
            </a:r>
            <a:r>
              <a:rPr lang="es-GT" sz="2000" dirty="0" err="1"/>
              <a:t>Ejercicio</a:t>
            </a:r>
            <a:r>
              <a:rPr lang="es-GT" sz="2000" dirty="0" err="1">
                <a:sym typeface="Wingdings" panose="05000000000000000000" pitchFamily="2" charset="2"/>
              </a:rPr>
              <a:t>Poder</a:t>
            </a:r>
            <a:r>
              <a:rPr lang="es-GT" sz="2000" dirty="0">
                <a:sym typeface="Wingdings" panose="05000000000000000000" pitchFamily="2" charset="2"/>
              </a:rPr>
              <a:t> </a:t>
            </a:r>
            <a:r>
              <a:rPr lang="es-GT" sz="2000" dirty="0" err="1">
                <a:sym typeface="Wingdings" panose="05000000000000000000" pitchFamily="2" charset="2"/>
              </a:rPr>
              <a:t>politico</a:t>
            </a:r>
            <a:r>
              <a:rPr lang="es-GT" sz="2000" dirty="0">
                <a:sym typeface="Wingdings" panose="05000000000000000000" pitchFamily="2" charset="2"/>
              </a:rPr>
              <a:t> a través del Poder Publico. Vinculantes. Potestad sancionadora. </a:t>
            </a:r>
            <a:endParaRPr lang="es-GT" sz="2000" dirty="0"/>
          </a:p>
          <a:p>
            <a:pPr marL="0" indent="0">
              <a:buNone/>
            </a:pPr>
            <a:r>
              <a:rPr lang="es-GT" sz="2000" dirty="0"/>
              <a:t>-Principio de Juridicidad: toda decisión debe estar fundamentada en el principio de legalidad. </a:t>
            </a:r>
          </a:p>
          <a:p>
            <a:pPr marL="0" indent="0">
              <a:buNone/>
            </a:pPr>
            <a:endParaRPr lang="es-ES" sz="2000" dirty="0"/>
          </a:p>
        </p:txBody>
      </p:sp>
      <p:graphicFrame>
        <p:nvGraphicFramePr>
          <p:cNvPr id="4" name="Tabla 4">
            <a:extLst>
              <a:ext uri="{FF2B5EF4-FFF2-40B4-BE49-F238E27FC236}">
                <a16:creationId xmlns:a16="http://schemas.microsoft.com/office/drawing/2014/main" id="{2211167D-0C9A-4006-87D5-1B0F3E253420}"/>
              </a:ext>
            </a:extLst>
          </p:cNvPr>
          <p:cNvGraphicFramePr>
            <a:graphicFrameLocks noGrp="1"/>
          </p:cNvGraphicFramePr>
          <p:nvPr>
            <p:extLst>
              <p:ext uri="{D42A27DB-BD31-4B8C-83A1-F6EECF244321}">
                <p14:modId xmlns:p14="http://schemas.microsoft.com/office/powerpoint/2010/main" val="3806379565"/>
              </p:ext>
            </p:extLst>
          </p:nvPr>
        </p:nvGraphicFramePr>
        <p:xfrm>
          <a:off x="1349828" y="3251201"/>
          <a:ext cx="8127999" cy="27432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834282035"/>
                    </a:ext>
                  </a:extLst>
                </a:gridCol>
                <a:gridCol w="2709333">
                  <a:extLst>
                    <a:ext uri="{9D8B030D-6E8A-4147-A177-3AD203B41FA5}">
                      <a16:colId xmlns:a16="http://schemas.microsoft.com/office/drawing/2014/main" val="4159086301"/>
                    </a:ext>
                  </a:extLst>
                </a:gridCol>
                <a:gridCol w="2709333">
                  <a:extLst>
                    <a:ext uri="{9D8B030D-6E8A-4147-A177-3AD203B41FA5}">
                      <a16:colId xmlns:a16="http://schemas.microsoft.com/office/drawing/2014/main" val="980878466"/>
                    </a:ext>
                  </a:extLst>
                </a:gridCol>
              </a:tblGrid>
              <a:tr h="274388">
                <a:tc gridSpan="2">
                  <a:txBody>
                    <a:bodyPr/>
                    <a:lstStyle/>
                    <a:p>
                      <a:pPr algn="ctr"/>
                      <a:r>
                        <a:rPr lang="es-GT" dirty="0"/>
                        <a:t>Ordenamiento Legal</a:t>
                      </a:r>
                      <a:endParaRPr lang="es-ES" dirty="0"/>
                    </a:p>
                  </a:txBody>
                  <a:tcPr/>
                </a:tc>
                <a:tc hMerge="1">
                  <a:txBody>
                    <a:bodyPr/>
                    <a:lstStyle/>
                    <a:p>
                      <a:endParaRPr lang="es-ES" dirty="0"/>
                    </a:p>
                  </a:txBody>
                  <a:tcPr/>
                </a:tc>
                <a:tc>
                  <a:txBody>
                    <a:bodyPr/>
                    <a:lstStyle/>
                    <a:p>
                      <a:r>
                        <a:rPr lang="es-GT" dirty="0"/>
                        <a:t>Tratados Internacionales / Constitucionales</a:t>
                      </a:r>
                      <a:endParaRPr lang="es-ES" dirty="0"/>
                    </a:p>
                  </a:txBody>
                  <a:tcPr/>
                </a:tc>
                <a:extLst>
                  <a:ext uri="{0D108BD9-81ED-4DB2-BD59-A6C34878D82A}">
                    <a16:rowId xmlns:a16="http://schemas.microsoft.com/office/drawing/2014/main" val="4257397659"/>
                  </a:ext>
                </a:extLst>
              </a:tr>
              <a:tr h="370840">
                <a:tc>
                  <a:txBody>
                    <a:bodyPr/>
                    <a:lstStyle/>
                    <a:p>
                      <a:r>
                        <a:rPr lang="es-GT" dirty="0"/>
                        <a:t>Si no encuentra</a:t>
                      </a:r>
                      <a:endParaRPr lang="es-ES" dirty="0"/>
                    </a:p>
                  </a:txBody>
                  <a:tcPr/>
                </a:tc>
                <a:tc>
                  <a:txBody>
                    <a:bodyPr/>
                    <a:lstStyle/>
                    <a:p>
                      <a:r>
                        <a:rPr lang="es-GT" dirty="0"/>
                        <a:t>-Principios generales del derecho</a:t>
                      </a:r>
                    </a:p>
                    <a:p>
                      <a:r>
                        <a:rPr lang="es-GT" dirty="0"/>
                        <a:t>- Principios propios del Derecho Administrativo</a:t>
                      </a:r>
                      <a:endParaRPr lang="es-ES" dirty="0"/>
                    </a:p>
                  </a:txBody>
                  <a:tcPr/>
                </a:tc>
                <a:tc>
                  <a:txBody>
                    <a:bodyPr/>
                    <a:lstStyle/>
                    <a:p>
                      <a:endParaRPr lang="es-ES" dirty="0"/>
                    </a:p>
                  </a:txBody>
                  <a:tcPr/>
                </a:tc>
                <a:extLst>
                  <a:ext uri="{0D108BD9-81ED-4DB2-BD59-A6C34878D82A}">
                    <a16:rowId xmlns:a16="http://schemas.microsoft.com/office/drawing/2014/main" val="3029611690"/>
                  </a:ext>
                </a:extLst>
              </a:tr>
              <a:tr h="370840">
                <a:tc>
                  <a:txBody>
                    <a:bodyPr/>
                    <a:lstStyle/>
                    <a:p>
                      <a:r>
                        <a:rPr lang="es-GT" dirty="0"/>
                        <a:t>Si no se resuelve</a:t>
                      </a:r>
                      <a:endParaRPr lang="es-ES" dirty="0"/>
                    </a:p>
                  </a:txBody>
                  <a:tcPr/>
                </a:tc>
                <a:tc>
                  <a:txBody>
                    <a:bodyPr/>
                    <a:lstStyle/>
                    <a:p>
                      <a:r>
                        <a:rPr lang="es-GT" dirty="0"/>
                        <a:t>Instituciones doctrinarias propias del Derecho Administrativo</a:t>
                      </a:r>
                      <a:endParaRPr lang="es-ES" dirty="0"/>
                    </a:p>
                  </a:txBody>
                  <a:tcPr/>
                </a:tc>
                <a:tc>
                  <a:txBody>
                    <a:bodyPr/>
                    <a:lstStyle/>
                    <a:p>
                      <a:endParaRPr lang="es-ES" dirty="0"/>
                    </a:p>
                  </a:txBody>
                  <a:tcPr/>
                </a:tc>
                <a:extLst>
                  <a:ext uri="{0D108BD9-81ED-4DB2-BD59-A6C34878D82A}">
                    <a16:rowId xmlns:a16="http://schemas.microsoft.com/office/drawing/2014/main" val="1214282737"/>
                  </a:ext>
                </a:extLst>
              </a:tr>
            </a:tbl>
          </a:graphicData>
        </a:graphic>
      </p:graphicFrame>
    </p:spTree>
    <p:extLst>
      <p:ext uri="{BB962C8B-B14F-4D97-AF65-F5344CB8AC3E}">
        <p14:creationId xmlns:p14="http://schemas.microsoft.com/office/powerpoint/2010/main" val="3237929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5C4054-914F-4FF3-A44E-6496CAE7B5EC}"/>
              </a:ext>
            </a:extLst>
          </p:cNvPr>
          <p:cNvSpPr>
            <a:spLocks noGrp="1"/>
          </p:cNvSpPr>
          <p:nvPr>
            <p:ph type="title"/>
          </p:nvPr>
        </p:nvSpPr>
        <p:spPr/>
        <p:txBody>
          <a:bodyPr>
            <a:normAutofit/>
          </a:bodyPr>
          <a:lstStyle/>
          <a:p>
            <a:r>
              <a:rPr lang="es-GT" sz="2400" dirty="0"/>
              <a:t>Servicios públicos o sociales. </a:t>
            </a:r>
            <a:endParaRPr lang="es-ES" sz="2400" dirty="0"/>
          </a:p>
        </p:txBody>
      </p:sp>
      <p:graphicFrame>
        <p:nvGraphicFramePr>
          <p:cNvPr id="4" name="Tabla 4">
            <a:extLst>
              <a:ext uri="{FF2B5EF4-FFF2-40B4-BE49-F238E27FC236}">
                <a16:creationId xmlns:a16="http://schemas.microsoft.com/office/drawing/2014/main" id="{8E011950-3B37-420D-923E-E5621F92D199}"/>
              </a:ext>
            </a:extLst>
          </p:cNvPr>
          <p:cNvGraphicFramePr>
            <a:graphicFrameLocks noGrp="1"/>
          </p:cNvGraphicFramePr>
          <p:nvPr>
            <p:ph idx="1"/>
            <p:extLst>
              <p:ext uri="{D42A27DB-BD31-4B8C-83A1-F6EECF244321}">
                <p14:modId xmlns:p14="http://schemas.microsoft.com/office/powerpoint/2010/main" val="1300043698"/>
              </p:ext>
            </p:extLst>
          </p:nvPr>
        </p:nvGraphicFramePr>
        <p:xfrm>
          <a:off x="838200" y="1825625"/>
          <a:ext cx="10308771" cy="3297918"/>
        </p:xfrm>
        <a:graphic>
          <a:graphicData uri="http://schemas.openxmlformats.org/drawingml/2006/table">
            <a:tbl>
              <a:tblPr firstRow="1" bandRow="1">
                <a:tableStyleId>{5C22544A-7EE6-4342-B048-85BDC9FD1C3A}</a:tableStyleId>
              </a:tblPr>
              <a:tblGrid>
                <a:gridCol w="3005837">
                  <a:extLst>
                    <a:ext uri="{9D8B030D-6E8A-4147-A177-3AD203B41FA5}">
                      <a16:colId xmlns:a16="http://schemas.microsoft.com/office/drawing/2014/main" val="2055870269"/>
                    </a:ext>
                  </a:extLst>
                </a:gridCol>
                <a:gridCol w="3866677">
                  <a:extLst>
                    <a:ext uri="{9D8B030D-6E8A-4147-A177-3AD203B41FA5}">
                      <a16:colId xmlns:a16="http://schemas.microsoft.com/office/drawing/2014/main" val="864670359"/>
                    </a:ext>
                  </a:extLst>
                </a:gridCol>
                <a:gridCol w="3436257">
                  <a:extLst>
                    <a:ext uri="{9D8B030D-6E8A-4147-A177-3AD203B41FA5}">
                      <a16:colId xmlns:a16="http://schemas.microsoft.com/office/drawing/2014/main" val="3880164494"/>
                    </a:ext>
                  </a:extLst>
                </a:gridCol>
              </a:tblGrid>
              <a:tr h="1099306">
                <a:tc rowSpan="3">
                  <a:txBody>
                    <a:bodyPr/>
                    <a:lstStyle/>
                    <a:p>
                      <a:pPr algn="ctr"/>
                      <a:r>
                        <a:rPr lang="es-GT" dirty="0"/>
                        <a:t>Clasificación de Servicios Públicos. Actividades que presta el Órgano Administrativo</a:t>
                      </a:r>
                      <a:endParaRPr lang="es-ES" dirty="0"/>
                    </a:p>
                  </a:txBody>
                  <a:tcPr anchor="ctr"/>
                </a:tc>
                <a:tc>
                  <a:txBody>
                    <a:bodyPr/>
                    <a:lstStyle/>
                    <a:p>
                      <a:r>
                        <a:rPr lang="es-GT" b="0" dirty="0">
                          <a:solidFill>
                            <a:schemeClr val="tx1"/>
                          </a:solidFill>
                        </a:rPr>
                        <a:t>Por su continuidad</a:t>
                      </a:r>
                      <a:endParaRPr lang="es-ES" b="0" dirty="0">
                        <a:solidFill>
                          <a:schemeClr val="tx1"/>
                        </a:solidFill>
                      </a:endParaRPr>
                    </a:p>
                  </a:txBody>
                  <a:tcPr anchor="ctr">
                    <a:solidFill>
                      <a:schemeClr val="accent1">
                        <a:lumMod val="60000"/>
                        <a:lumOff val="40000"/>
                      </a:schemeClr>
                    </a:solidFill>
                  </a:tcPr>
                </a:tc>
                <a:tc>
                  <a:txBody>
                    <a:bodyPr/>
                    <a:lstStyle/>
                    <a:p>
                      <a:r>
                        <a:rPr lang="es-GT" b="0" dirty="0">
                          <a:solidFill>
                            <a:schemeClr val="tx1"/>
                          </a:solidFill>
                        </a:rPr>
                        <a:t>-Directos</a:t>
                      </a:r>
                      <a:br>
                        <a:rPr lang="es-GT" b="0" dirty="0">
                          <a:solidFill>
                            <a:schemeClr val="tx1"/>
                          </a:solidFill>
                        </a:rPr>
                      </a:br>
                      <a:r>
                        <a:rPr lang="es-GT" b="0" dirty="0">
                          <a:solidFill>
                            <a:schemeClr val="tx1"/>
                          </a:solidFill>
                        </a:rPr>
                        <a:t>-Indirectos</a:t>
                      </a:r>
                      <a:endParaRPr lang="es-ES" b="0" dirty="0">
                        <a:solidFill>
                          <a:schemeClr val="tx1"/>
                        </a:solidFill>
                      </a:endParaRPr>
                    </a:p>
                  </a:txBody>
                  <a:tcPr anchor="ctr">
                    <a:solidFill>
                      <a:schemeClr val="accent1">
                        <a:lumMod val="60000"/>
                        <a:lumOff val="40000"/>
                      </a:schemeClr>
                    </a:solidFill>
                  </a:tcPr>
                </a:tc>
                <a:extLst>
                  <a:ext uri="{0D108BD9-81ED-4DB2-BD59-A6C34878D82A}">
                    <a16:rowId xmlns:a16="http://schemas.microsoft.com/office/drawing/2014/main" val="793078420"/>
                  </a:ext>
                </a:extLst>
              </a:tr>
              <a:tr h="1099306">
                <a:tc vMerge="1">
                  <a:txBody>
                    <a:bodyPr/>
                    <a:lstStyle/>
                    <a:p>
                      <a:endParaRPr lang="es-ES" dirty="0"/>
                    </a:p>
                  </a:txBody>
                  <a:tcPr/>
                </a:tc>
                <a:tc>
                  <a:txBody>
                    <a:bodyPr/>
                    <a:lstStyle/>
                    <a:p>
                      <a:r>
                        <a:rPr lang="es-GT" dirty="0"/>
                        <a:t>Por su importancia</a:t>
                      </a:r>
                      <a:endParaRPr lang="es-ES" dirty="0"/>
                    </a:p>
                  </a:txBody>
                  <a:tcPr anchor="ctr">
                    <a:solidFill>
                      <a:schemeClr val="accent1">
                        <a:lumMod val="60000"/>
                        <a:lumOff val="40000"/>
                      </a:schemeClr>
                    </a:solidFill>
                  </a:tcPr>
                </a:tc>
                <a:tc>
                  <a:txBody>
                    <a:bodyPr/>
                    <a:lstStyle/>
                    <a:p>
                      <a:r>
                        <a:rPr lang="es-GT" dirty="0"/>
                        <a:t>-No esencial</a:t>
                      </a:r>
                    </a:p>
                    <a:p>
                      <a:r>
                        <a:rPr lang="es-GT" dirty="0"/>
                        <a:t>-Esenciales</a:t>
                      </a:r>
                    </a:p>
                  </a:txBody>
                  <a:tcPr anchor="ctr">
                    <a:solidFill>
                      <a:schemeClr val="accent1">
                        <a:lumMod val="60000"/>
                        <a:lumOff val="40000"/>
                      </a:schemeClr>
                    </a:solidFill>
                  </a:tcPr>
                </a:tc>
                <a:extLst>
                  <a:ext uri="{0D108BD9-81ED-4DB2-BD59-A6C34878D82A}">
                    <a16:rowId xmlns:a16="http://schemas.microsoft.com/office/drawing/2014/main" val="3860990275"/>
                  </a:ext>
                </a:extLst>
              </a:tr>
              <a:tr h="1099306">
                <a:tc vMerge="1">
                  <a:txBody>
                    <a:bodyPr/>
                    <a:lstStyle/>
                    <a:p>
                      <a:endParaRPr lang="es-ES" dirty="0"/>
                    </a:p>
                  </a:txBody>
                  <a:tcPr/>
                </a:tc>
                <a:tc>
                  <a:txBody>
                    <a:bodyPr/>
                    <a:lstStyle/>
                    <a:p>
                      <a:r>
                        <a:rPr lang="es-GT" dirty="0"/>
                        <a:t>Por el ente que preste</a:t>
                      </a:r>
                      <a:endParaRPr lang="es-ES" dirty="0"/>
                    </a:p>
                  </a:txBody>
                  <a:tcPr anchor="ctr">
                    <a:solidFill>
                      <a:schemeClr val="accent1">
                        <a:lumMod val="60000"/>
                        <a:lumOff val="40000"/>
                      </a:schemeClr>
                    </a:solidFill>
                  </a:tcPr>
                </a:tc>
                <a:tc>
                  <a:txBody>
                    <a:bodyPr/>
                    <a:lstStyle/>
                    <a:p>
                      <a:r>
                        <a:rPr lang="es-GT" dirty="0"/>
                        <a:t>-Estatal</a:t>
                      </a:r>
                    </a:p>
                    <a:p>
                      <a:r>
                        <a:rPr lang="es-GT" dirty="0"/>
                        <a:t>-Privado</a:t>
                      </a:r>
                      <a:endParaRPr lang="es-ES" dirty="0"/>
                    </a:p>
                  </a:txBody>
                  <a:tcPr anchor="ctr">
                    <a:solidFill>
                      <a:schemeClr val="accent1">
                        <a:lumMod val="60000"/>
                        <a:lumOff val="40000"/>
                      </a:schemeClr>
                    </a:solidFill>
                  </a:tcPr>
                </a:tc>
                <a:extLst>
                  <a:ext uri="{0D108BD9-81ED-4DB2-BD59-A6C34878D82A}">
                    <a16:rowId xmlns:a16="http://schemas.microsoft.com/office/drawing/2014/main" val="3996071182"/>
                  </a:ext>
                </a:extLst>
              </a:tr>
            </a:tbl>
          </a:graphicData>
        </a:graphic>
      </p:graphicFrame>
    </p:spTree>
    <p:extLst>
      <p:ext uri="{BB962C8B-B14F-4D97-AF65-F5344CB8AC3E}">
        <p14:creationId xmlns:p14="http://schemas.microsoft.com/office/powerpoint/2010/main" val="1297502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88E977-39D9-4705-B19D-7256F795B0AD}"/>
              </a:ext>
            </a:extLst>
          </p:cNvPr>
          <p:cNvSpPr>
            <a:spLocks noGrp="1"/>
          </p:cNvSpPr>
          <p:nvPr>
            <p:ph type="title"/>
          </p:nvPr>
        </p:nvSpPr>
        <p:spPr/>
        <p:txBody>
          <a:bodyPr>
            <a:normAutofit/>
          </a:bodyPr>
          <a:lstStyle/>
          <a:p>
            <a:r>
              <a:rPr lang="es-GT" sz="2400" dirty="0"/>
              <a:t>Medios o clases de control. </a:t>
            </a:r>
            <a:endParaRPr lang="es-ES" sz="2400" dirty="0"/>
          </a:p>
        </p:txBody>
      </p:sp>
      <p:sp>
        <p:nvSpPr>
          <p:cNvPr id="3" name="Marcador de contenido 2">
            <a:extLst>
              <a:ext uri="{FF2B5EF4-FFF2-40B4-BE49-F238E27FC236}">
                <a16:creationId xmlns:a16="http://schemas.microsoft.com/office/drawing/2014/main" id="{0208F36B-B611-488E-8FE0-0AF4995657DD}"/>
              </a:ext>
            </a:extLst>
          </p:cNvPr>
          <p:cNvSpPr>
            <a:spLocks noGrp="1"/>
          </p:cNvSpPr>
          <p:nvPr>
            <p:ph idx="1"/>
          </p:nvPr>
        </p:nvSpPr>
        <p:spPr>
          <a:xfrm>
            <a:off x="838200" y="1509486"/>
            <a:ext cx="10515600" cy="4667477"/>
          </a:xfrm>
        </p:spPr>
        <p:txBody>
          <a:bodyPr>
            <a:normAutofit/>
          </a:bodyPr>
          <a:lstStyle/>
          <a:p>
            <a:pPr marL="0" indent="0">
              <a:buNone/>
            </a:pPr>
            <a:r>
              <a:rPr lang="es-GT" sz="2000" dirty="0"/>
              <a:t>-Interno. Reglamentos interno de trabajo. </a:t>
            </a:r>
          </a:p>
          <a:p>
            <a:pPr marL="0" indent="0">
              <a:buNone/>
            </a:pPr>
            <a:r>
              <a:rPr lang="es-GT" sz="2000" dirty="0"/>
              <a:t>-Directo. Ley de Servicio Civil y  </a:t>
            </a:r>
          </a:p>
          <a:p>
            <a:pPr marL="0" indent="0">
              <a:buNone/>
            </a:pPr>
            <a:r>
              <a:rPr lang="es-GT" sz="2000" dirty="0"/>
              <a:t>-Judicial</a:t>
            </a:r>
          </a:p>
          <a:p>
            <a:pPr marL="0" indent="0">
              <a:buNone/>
            </a:pPr>
            <a:r>
              <a:rPr lang="es-GT" sz="2000" dirty="0"/>
              <a:t>-Constitucional</a:t>
            </a:r>
          </a:p>
          <a:p>
            <a:pPr marL="0" indent="0">
              <a:buNone/>
            </a:pPr>
            <a:r>
              <a:rPr lang="es-GT" sz="2000" dirty="0"/>
              <a:t>-Parlamentario</a:t>
            </a:r>
          </a:p>
          <a:p>
            <a:pPr marL="0" indent="0">
              <a:buNone/>
            </a:pPr>
            <a:r>
              <a:rPr lang="es-GT" sz="2000" dirty="0"/>
              <a:t>-Derechos Humanos</a:t>
            </a:r>
          </a:p>
          <a:p>
            <a:pPr marL="0" indent="0">
              <a:buNone/>
            </a:pPr>
            <a:r>
              <a:rPr lang="es-GT" sz="2000" dirty="0"/>
              <a:t>-Sociedad Civil</a:t>
            </a:r>
          </a:p>
          <a:p>
            <a:pPr marL="0" indent="0">
              <a:buNone/>
            </a:pPr>
            <a:r>
              <a:rPr lang="es-GT" sz="2000" dirty="0"/>
              <a:t>-Entidades de Derecho Internacional. </a:t>
            </a:r>
          </a:p>
          <a:p>
            <a:pPr marL="0" indent="0">
              <a:buNone/>
            </a:pPr>
            <a:endParaRPr lang="es-GT" sz="2000" dirty="0"/>
          </a:p>
          <a:p>
            <a:pPr marL="0" indent="0">
              <a:buNone/>
            </a:pPr>
            <a:r>
              <a:rPr lang="es-GT" sz="2000" dirty="0"/>
              <a:t>¿Consejo Nacional de Adopciones?</a:t>
            </a:r>
          </a:p>
        </p:txBody>
      </p:sp>
    </p:spTree>
    <p:extLst>
      <p:ext uri="{BB962C8B-B14F-4D97-AF65-F5344CB8AC3E}">
        <p14:creationId xmlns:p14="http://schemas.microsoft.com/office/powerpoint/2010/main" val="1340370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824876-A7EE-4A1F-862A-A9497BFC82B2}"/>
              </a:ext>
            </a:extLst>
          </p:cNvPr>
          <p:cNvSpPr>
            <a:spLocks noGrp="1"/>
          </p:cNvSpPr>
          <p:nvPr>
            <p:ph type="title"/>
          </p:nvPr>
        </p:nvSpPr>
        <p:spPr>
          <a:xfrm>
            <a:off x="838200" y="365126"/>
            <a:ext cx="10515600" cy="708932"/>
          </a:xfrm>
        </p:spPr>
        <p:txBody>
          <a:bodyPr>
            <a:normAutofit/>
          </a:bodyPr>
          <a:lstStyle/>
          <a:p>
            <a:r>
              <a:rPr lang="es-GT" sz="2400" dirty="0"/>
              <a:t>Principios del derecho administrativo de importancia. </a:t>
            </a:r>
            <a:endParaRPr lang="es-ES" sz="2400" dirty="0"/>
          </a:p>
        </p:txBody>
      </p:sp>
      <p:sp>
        <p:nvSpPr>
          <p:cNvPr id="3" name="Marcador de contenido 2">
            <a:extLst>
              <a:ext uri="{FF2B5EF4-FFF2-40B4-BE49-F238E27FC236}">
                <a16:creationId xmlns:a16="http://schemas.microsoft.com/office/drawing/2014/main" id="{D94B4F87-42F9-48E9-943C-984C4E8AF291}"/>
              </a:ext>
            </a:extLst>
          </p:cNvPr>
          <p:cNvSpPr>
            <a:spLocks noGrp="1"/>
          </p:cNvSpPr>
          <p:nvPr>
            <p:ph idx="1"/>
          </p:nvPr>
        </p:nvSpPr>
        <p:spPr>
          <a:xfrm>
            <a:off x="838200" y="1248229"/>
            <a:ext cx="10515600" cy="4928734"/>
          </a:xfrm>
        </p:spPr>
        <p:txBody>
          <a:bodyPr>
            <a:normAutofit fontScale="92500" lnSpcReduction="20000"/>
          </a:bodyPr>
          <a:lstStyle/>
          <a:p>
            <a:pPr marL="0" lvl="0" indent="0" algn="just">
              <a:lnSpc>
                <a:spcPct val="107000"/>
              </a:lnSpc>
              <a:spcAft>
                <a:spcPts val="800"/>
              </a:spcAft>
              <a:buNone/>
            </a:pPr>
            <a:r>
              <a:rPr lang="es-GT" sz="2000" dirty="0">
                <a:latin typeface="Calibri" panose="020F0502020204030204" pitchFamily="34" charset="0"/>
                <a:ea typeface="Calibri" panose="020F0502020204030204" pitchFamily="34" charset="0"/>
                <a:cs typeface="Times New Roman" panose="02020603050405020304" pitchFamily="18" charset="0"/>
              </a:rPr>
              <a:t>-SEGURIDAD JURÍDICA: certeza, estabilidad y razonabilidad en actos administrativos. Se opone a modificaciones arbitrarias o bruscas. Protege transparencia y previsibilidad (cómo se comporta).</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s-ES" sz="2000" dirty="0"/>
              <a:t>-</a:t>
            </a:r>
            <a:r>
              <a:rPr lang="es-GT" sz="2000" dirty="0">
                <a:latin typeface="Calibri" panose="020F0502020204030204" pitchFamily="34" charset="0"/>
                <a:cs typeface="Times New Roman" panose="02020603050405020304" pitchFamily="18" charset="0"/>
              </a:rPr>
              <a:t>COHERENCIA</a:t>
            </a:r>
            <a:r>
              <a:rPr lang="es-GT" sz="2000" dirty="0">
                <a:latin typeface="Calibri" panose="020F0502020204030204" pitchFamily="34" charset="0"/>
                <a:ea typeface="Calibri" panose="020F0502020204030204" pitchFamily="34" charset="0"/>
                <a:cs typeface="Times New Roman" panose="02020603050405020304" pitchFamily="18" charset="0"/>
              </a:rPr>
              <a:t>: resolver igualmente en situaciones análogas. Uniformidad. El primer acto dijo que si, igual se responderá en otra. </a:t>
            </a:r>
          </a:p>
          <a:p>
            <a:pPr marL="0" lvl="0" indent="0" algn="just">
              <a:lnSpc>
                <a:spcPct val="107000"/>
              </a:lnSpc>
              <a:spcAft>
                <a:spcPts val="800"/>
              </a:spcAft>
              <a:buNone/>
            </a:pPr>
            <a:r>
              <a:rPr lang="es-GT" sz="2000" dirty="0">
                <a:latin typeface="Calibri" panose="020F0502020204030204" pitchFamily="34" charset="0"/>
                <a:ea typeface="Calibri" panose="020F0502020204030204" pitchFamily="34" charset="0"/>
                <a:cs typeface="Times New Roman" panose="02020603050405020304" pitchFamily="18" charset="0"/>
              </a:rPr>
              <a:t>-CONFIANZA LEGÍTIMA: estabilidad “saber a qué atenerse”. Saber que todo está apegado a derechos.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s-GT" sz="2000" dirty="0">
                <a:latin typeface="Calibri" panose="020F0502020204030204" pitchFamily="34" charset="0"/>
                <a:ea typeface="Calibri" panose="020F0502020204030204" pitchFamily="34" charset="0"/>
                <a:cs typeface="Times New Roman" panose="02020603050405020304" pitchFamily="18" charset="0"/>
              </a:rPr>
              <a:t>-PRINCIPIO DE OFICIALIDAD: se propician las actuaciones. El tema de que la administración pública dirige el procedimiento. </a:t>
            </a:r>
          </a:p>
          <a:p>
            <a:pPr marL="0" lvl="0" indent="0" algn="just">
              <a:lnSpc>
                <a:spcPct val="107000"/>
              </a:lnSpc>
              <a:buNone/>
            </a:pPr>
            <a:r>
              <a:rPr lang="es-GT" sz="2000" dirty="0">
                <a:latin typeface="Calibri" panose="020F0502020204030204" pitchFamily="34" charset="0"/>
                <a:ea typeface="Calibri" panose="020F0502020204030204" pitchFamily="34" charset="0"/>
                <a:cs typeface="Times New Roman" panose="02020603050405020304" pitchFamily="18" charset="0"/>
              </a:rPr>
              <a:t>-EFICACIA Y EFICENCIA: Rapidez y sencillez con que se dan las cosas y la eficiencia en tiempo determinado con excelencia y aprovechando los recursos que se tiene como estado.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s-GT" sz="2000" dirty="0">
                <a:latin typeface="Calibri" panose="020F0502020204030204" pitchFamily="34" charset="0"/>
                <a:ea typeface="Calibri" panose="020F0502020204030204" pitchFamily="34" charset="0"/>
                <a:cs typeface="Times New Roman" panose="02020603050405020304" pitchFamily="18" charset="0"/>
              </a:rPr>
              <a:t>-DEBIDO PROCESO: cumplir fases y etapas de acuerdo con la ley.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s-GT" sz="2000" dirty="0">
                <a:latin typeface="Calibri" panose="020F0502020204030204" pitchFamily="34" charset="0"/>
                <a:ea typeface="Calibri" panose="020F0502020204030204" pitchFamily="34" charset="0"/>
                <a:cs typeface="Times New Roman" panose="02020603050405020304" pitchFamily="18" charset="0"/>
              </a:rPr>
              <a:t>-PRESUNCIÓN DE BUENA FE: la actuación administrativa no es subjetiva e indica que en el peticionario actúa en interés legitimo. . </a:t>
            </a:r>
          </a:p>
          <a:p>
            <a:pPr marL="0" lvl="0" indent="0" algn="just">
              <a:lnSpc>
                <a:spcPct val="107000"/>
              </a:lnSpc>
              <a:buNone/>
            </a:pPr>
            <a:r>
              <a:rPr lang="es-GT" sz="2000" dirty="0">
                <a:latin typeface="Calibri" panose="020F0502020204030204" pitchFamily="34" charset="0"/>
                <a:ea typeface="Calibri" panose="020F0502020204030204" pitchFamily="34" charset="0"/>
                <a:cs typeface="Times New Roman" panose="02020603050405020304" pitchFamily="18" charset="0"/>
              </a:rPr>
              <a:t>-PUBLICIDAD: transparencia, administración pública no es opaca. Objetivos y abiertos.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ES" sz="2000" dirty="0"/>
          </a:p>
        </p:txBody>
      </p:sp>
    </p:spTree>
    <p:extLst>
      <p:ext uri="{BB962C8B-B14F-4D97-AF65-F5344CB8AC3E}">
        <p14:creationId xmlns:p14="http://schemas.microsoft.com/office/powerpoint/2010/main" val="3672211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245F04-5578-413E-B033-432B6D85CF7D}"/>
              </a:ext>
            </a:extLst>
          </p:cNvPr>
          <p:cNvSpPr>
            <a:spLocks noGrp="1"/>
          </p:cNvSpPr>
          <p:nvPr>
            <p:ph type="title"/>
          </p:nvPr>
        </p:nvSpPr>
        <p:spPr>
          <a:xfrm>
            <a:off x="838200" y="365126"/>
            <a:ext cx="10515600" cy="496266"/>
          </a:xfrm>
        </p:spPr>
        <p:txBody>
          <a:bodyPr>
            <a:normAutofit/>
          </a:bodyPr>
          <a:lstStyle/>
          <a:p>
            <a:r>
              <a:rPr lang="es-GT" sz="2400" dirty="0"/>
              <a:t>Posición de garante: </a:t>
            </a:r>
          </a:p>
        </p:txBody>
      </p:sp>
      <p:sp>
        <p:nvSpPr>
          <p:cNvPr id="3" name="Marcador de contenido 2">
            <a:extLst>
              <a:ext uri="{FF2B5EF4-FFF2-40B4-BE49-F238E27FC236}">
                <a16:creationId xmlns:a16="http://schemas.microsoft.com/office/drawing/2014/main" id="{C5E7A543-24D1-421D-9769-F0E0EB1B4BAF}"/>
              </a:ext>
            </a:extLst>
          </p:cNvPr>
          <p:cNvSpPr>
            <a:spLocks noGrp="1"/>
          </p:cNvSpPr>
          <p:nvPr>
            <p:ph idx="1"/>
          </p:nvPr>
        </p:nvSpPr>
        <p:spPr>
          <a:xfrm>
            <a:off x="838200" y="1152939"/>
            <a:ext cx="10515600" cy="5024024"/>
          </a:xfrm>
        </p:spPr>
        <p:txBody>
          <a:bodyPr>
            <a:normAutofit/>
          </a:bodyPr>
          <a:lstStyle/>
          <a:p>
            <a:pPr marL="514350" indent="-514350">
              <a:buAutoNum type="romanUcPeriod"/>
            </a:pPr>
            <a:r>
              <a:rPr lang="es-GT" sz="2000" dirty="0"/>
              <a:t>El sujeto obligado siempre tiene la posición de garante.</a:t>
            </a:r>
          </a:p>
          <a:p>
            <a:pPr marL="514350" indent="-514350">
              <a:buAutoNum type="romanUcPeriod"/>
            </a:pPr>
            <a:r>
              <a:rPr lang="es-GT" sz="2000" dirty="0"/>
              <a:t>Se obliga al garante a evitar la producción de un resultado.</a:t>
            </a:r>
          </a:p>
          <a:p>
            <a:pPr marL="514350" indent="-514350">
              <a:buAutoNum type="romanUcPeriod"/>
            </a:pPr>
            <a:r>
              <a:rPr lang="es-GT" sz="2000" dirty="0"/>
              <a:t>Hay responsabilidad a la infracción al deber de actuar.</a:t>
            </a:r>
          </a:p>
          <a:p>
            <a:pPr marL="514350" indent="-514350">
              <a:buAutoNum type="romanUcPeriod"/>
            </a:pPr>
            <a:r>
              <a:rPr lang="es-GT" sz="2000" dirty="0"/>
              <a:t>Se produce un resultado que el sujeto activo tenía la capacidad de evitar. </a:t>
            </a:r>
          </a:p>
          <a:p>
            <a:pPr marL="0" indent="0">
              <a:buNone/>
            </a:pPr>
            <a:endParaRPr lang="es-GT" sz="2000" dirty="0"/>
          </a:p>
          <a:p>
            <a:pPr marL="0" indent="0">
              <a:buNone/>
            </a:pPr>
            <a:r>
              <a:rPr lang="es-GT" sz="2000" dirty="0"/>
              <a:t>En virtud de determinados deberes cuyo cumplimiento ha asumido o le incumben por razón de su cargo o profesión.</a:t>
            </a:r>
          </a:p>
          <a:p>
            <a:pPr marL="0" indent="0">
              <a:buNone/>
            </a:pPr>
            <a:endParaRPr lang="es-GT" sz="2000" dirty="0"/>
          </a:p>
          <a:p>
            <a:pPr marL="0" indent="0">
              <a:buNone/>
            </a:pPr>
            <a:r>
              <a:rPr lang="es-GT" sz="2000" dirty="0"/>
              <a:t>Solo aquellas personas que tienen una especial vinculación con el bien jurídico protegido pueden ser consideradas garantes de su integridad, aunque no exista precepto legal, contrato o actuar precedente concreto que fundamente ese deber. </a:t>
            </a:r>
          </a:p>
          <a:p>
            <a:pPr marL="0" indent="0">
              <a:buNone/>
            </a:pPr>
            <a:endParaRPr lang="es-GT" sz="2000" dirty="0"/>
          </a:p>
          <a:p>
            <a:pPr marL="0" indent="0">
              <a:buNone/>
            </a:pPr>
            <a:endParaRPr lang="es-GT" sz="2000" dirty="0"/>
          </a:p>
          <a:p>
            <a:pPr marL="514350" indent="-514350">
              <a:buAutoNum type="romanUcPeriod"/>
            </a:pPr>
            <a:endParaRPr lang="es-GT" sz="2000" dirty="0"/>
          </a:p>
        </p:txBody>
      </p:sp>
    </p:spTree>
    <p:extLst>
      <p:ext uri="{BB962C8B-B14F-4D97-AF65-F5344CB8AC3E}">
        <p14:creationId xmlns:p14="http://schemas.microsoft.com/office/powerpoint/2010/main" val="3606663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C3555B-8B48-4B82-8770-259EB1BFD55B}"/>
              </a:ext>
            </a:extLst>
          </p:cNvPr>
          <p:cNvSpPr>
            <a:spLocks noGrp="1"/>
          </p:cNvSpPr>
          <p:nvPr>
            <p:ph type="title"/>
          </p:nvPr>
        </p:nvSpPr>
        <p:spPr/>
        <p:txBody>
          <a:bodyPr>
            <a:normAutofit/>
          </a:bodyPr>
          <a:lstStyle/>
          <a:p>
            <a:r>
              <a:rPr lang="es-GT" sz="2400" dirty="0"/>
              <a:t>Características del Expediente Administrativo. </a:t>
            </a:r>
            <a:endParaRPr lang="es-ES" sz="2400" dirty="0"/>
          </a:p>
        </p:txBody>
      </p:sp>
      <p:sp>
        <p:nvSpPr>
          <p:cNvPr id="3" name="Marcador de contenido 2">
            <a:extLst>
              <a:ext uri="{FF2B5EF4-FFF2-40B4-BE49-F238E27FC236}">
                <a16:creationId xmlns:a16="http://schemas.microsoft.com/office/drawing/2014/main" id="{005DBA3C-9902-47F1-9948-1640A8D87739}"/>
              </a:ext>
            </a:extLst>
          </p:cNvPr>
          <p:cNvSpPr>
            <a:spLocks noGrp="1"/>
          </p:cNvSpPr>
          <p:nvPr>
            <p:ph idx="1"/>
          </p:nvPr>
        </p:nvSpPr>
        <p:spPr>
          <a:xfrm>
            <a:off x="838200" y="1480457"/>
            <a:ext cx="10515600" cy="4696506"/>
          </a:xfrm>
        </p:spPr>
        <p:txBody>
          <a:bodyPr>
            <a:normAutofit/>
          </a:bodyPr>
          <a:lstStyle/>
          <a:p>
            <a:pPr marL="342900" lvl="0" indent="-342900" algn="just">
              <a:lnSpc>
                <a:spcPct val="107000"/>
              </a:lnSpc>
              <a:buFont typeface="+mj-lt"/>
              <a:buAutoNum type="arabicPeriod"/>
            </a:pPr>
            <a:r>
              <a:rPr lang="es-GT" sz="2000" dirty="0">
                <a:latin typeface="Calibri" panose="020F0502020204030204" pitchFamily="34" charset="0"/>
                <a:ea typeface="Calibri" panose="020F0502020204030204" pitchFamily="34" charset="0"/>
                <a:cs typeface="Times New Roman" panose="02020603050405020304" pitchFamily="18" charset="0"/>
              </a:rPr>
              <a:t>MODO, TIEMPO Y MANERA. Hilo conductor, lógico y razonable. Cronológico.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s-GT" sz="2000" dirty="0">
                <a:latin typeface="Calibri" panose="020F0502020204030204" pitchFamily="34" charset="0"/>
                <a:ea typeface="Calibri" panose="020F0502020204030204" pitchFamily="34" charset="0"/>
                <a:cs typeface="Times New Roman" panose="02020603050405020304" pitchFamily="18" charset="0"/>
              </a:rPr>
              <a:t>UNIDAD: independientemente de quien intervenga, el expediente es uno solo. Facilitación de decisiones, para alcanzar justicia y equidad a través del trabajo. Se trabaja de una manera razonable.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s-GT" sz="2000" dirty="0">
                <a:latin typeface="Calibri" panose="020F0502020204030204" pitchFamily="34" charset="0"/>
                <a:ea typeface="Calibri" panose="020F0502020204030204" pitchFamily="34" charset="0"/>
                <a:cs typeface="Times New Roman" panose="02020603050405020304" pitchFamily="18" charset="0"/>
              </a:rPr>
              <a:t>TOMA DE DESICIONES. El expediente documenta las actuaciones intermedias de los ciudadanos.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s-GT" sz="2000" dirty="0">
                <a:latin typeface="Calibri" panose="020F0502020204030204" pitchFamily="34" charset="0"/>
                <a:ea typeface="Calibri" panose="020F0502020204030204" pitchFamily="34" charset="0"/>
                <a:cs typeface="Times New Roman" panose="02020603050405020304" pitchFamily="18" charset="0"/>
              </a:rPr>
              <a:t>CUERPO MATERIAL: estructura documental consta en actos y actuaciones. De la administración y administrado.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s-GT" sz="2000" dirty="0">
                <a:latin typeface="Calibri" panose="020F0502020204030204" pitchFamily="34" charset="0"/>
                <a:ea typeface="Calibri" panose="020F0502020204030204" pitchFamily="34" charset="0"/>
                <a:cs typeface="Times New Roman" panose="02020603050405020304" pitchFamily="18" charset="0"/>
              </a:rPr>
              <a:t>VOLUNTAD ADMINISTRATIVA: reflejo documental, legado en el que trasciende nuestro trabajo. Refleja la persona que soy a través del trabajo realizado.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endParaRPr lang="es-ES" sz="2000" dirty="0"/>
          </a:p>
        </p:txBody>
      </p:sp>
    </p:spTree>
    <p:extLst>
      <p:ext uri="{BB962C8B-B14F-4D97-AF65-F5344CB8AC3E}">
        <p14:creationId xmlns:p14="http://schemas.microsoft.com/office/powerpoint/2010/main" val="1022031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9A602D-A55A-4A4E-9F07-791481D74F01}"/>
              </a:ext>
            </a:extLst>
          </p:cNvPr>
          <p:cNvSpPr>
            <a:spLocks noGrp="1"/>
          </p:cNvSpPr>
          <p:nvPr>
            <p:ph type="title"/>
          </p:nvPr>
        </p:nvSpPr>
        <p:spPr>
          <a:xfrm>
            <a:off x="838200" y="365125"/>
            <a:ext cx="10515600" cy="854075"/>
          </a:xfrm>
        </p:spPr>
        <p:txBody>
          <a:bodyPr>
            <a:normAutofit/>
          </a:bodyPr>
          <a:lstStyle/>
          <a:p>
            <a:r>
              <a:rPr lang="es-MX" sz="2400" dirty="0"/>
              <a:t>Seguimiento desinstitucionalización. </a:t>
            </a:r>
            <a:endParaRPr lang="es-GT" sz="2400" dirty="0"/>
          </a:p>
        </p:txBody>
      </p:sp>
      <p:sp>
        <p:nvSpPr>
          <p:cNvPr id="3" name="Marcador de contenido 2">
            <a:extLst>
              <a:ext uri="{FF2B5EF4-FFF2-40B4-BE49-F238E27FC236}">
                <a16:creationId xmlns:a16="http://schemas.microsoft.com/office/drawing/2014/main" id="{AD8211BB-E756-4C7C-BEB3-61E00390F312}"/>
              </a:ext>
            </a:extLst>
          </p:cNvPr>
          <p:cNvSpPr>
            <a:spLocks noGrp="1"/>
          </p:cNvSpPr>
          <p:nvPr>
            <p:ph idx="1"/>
          </p:nvPr>
        </p:nvSpPr>
        <p:spPr>
          <a:xfrm>
            <a:off x="838200" y="1404730"/>
            <a:ext cx="10515600" cy="4772233"/>
          </a:xfrm>
        </p:spPr>
        <p:txBody>
          <a:bodyPr>
            <a:normAutofit/>
          </a:bodyPr>
          <a:lstStyle/>
          <a:p>
            <a:r>
              <a:rPr lang="es-MX" sz="2400" dirty="0"/>
              <a:t>Aquellas </a:t>
            </a:r>
            <a:r>
              <a:rPr lang="es-MX" sz="2400" u="sng" dirty="0"/>
              <a:t>estrategias</a:t>
            </a:r>
            <a:r>
              <a:rPr lang="es-MX" sz="2400" dirty="0"/>
              <a:t> adoptadas para la </a:t>
            </a:r>
            <a:r>
              <a:rPr lang="es-MX" sz="2400" u="sng" dirty="0"/>
              <a:t>restitución</a:t>
            </a:r>
            <a:r>
              <a:rPr lang="es-MX" sz="2400" dirty="0"/>
              <a:t> del derecho a la familia y la vida en comunidad de la niñez y adolescencia por medio de un </a:t>
            </a:r>
            <a:r>
              <a:rPr lang="es-MX" sz="2400" u="sng" dirty="0"/>
              <a:t>proceso de transición </a:t>
            </a:r>
            <a:r>
              <a:rPr lang="es-MX" sz="2400" dirty="0"/>
              <a:t>que requiere una preparación previa mientras dura el proceso y posterior a </a:t>
            </a:r>
            <a:r>
              <a:rPr lang="es-MX" sz="2400" u="sng" dirty="0"/>
              <a:t>la reintegración con enfoque sistémico </a:t>
            </a:r>
            <a:r>
              <a:rPr lang="es-MX" sz="2400" dirty="0"/>
              <a:t>que permita la </a:t>
            </a:r>
            <a:r>
              <a:rPr lang="es-MX" sz="2400" u="sng" dirty="0"/>
              <a:t>intervención</a:t>
            </a:r>
            <a:r>
              <a:rPr lang="es-MX" sz="2400" dirty="0"/>
              <a:t> a nivel individual, familiar y comunitario procurando en todo momento el </a:t>
            </a:r>
            <a:r>
              <a:rPr lang="es-MX" sz="2400" u="sng" dirty="0"/>
              <a:t>desarrollo integral </a:t>
            </a:r>
            <a:r>
              <a:rPr lang="es-MX" sz="2400" dirty="0"/>
              <a:t>del niño, niña o adolescente. </a:t>
            </a:r>
            <a:endParaRPr lang="es-GT" sz="2400" dirty="0"/>
          </a:p>
        </p:txBody>
      </p:sp>
    </p:spTree>
    <p:extLst>
      <p:ext uri="{BB962C8B-B14F-4D97-AF65-F5344CB8AC3E}">
        <p14:creationId xmlns:p14="http://schemas.microsoft.com/office/powerpoint/2010/main" val="2873638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85E636-A272-4776-9EB3-55E012BBA75F}"/>
              </a:ext>
            </a:extLst>
          </p:cNvPr>
          <p:cNvSpPr>
            <a:spLocks noGrp="1"/>
          </p:cNvSpPr>
          <p:nvPr>
            <p:ph type="title"/>
          </p:nvPr>
        </p:nvSpPr>
        <p:spPr/>
        <p:txBody>
          <a:bodyPr>
            <a:normAutofit/>
          </a:bodyPr>
          <a:lstStyle/>
          <a:p>
            <a:r>
              <a:rPr lang="es-MX" sz="2400" dirty="0"/>
              <a:t>Ordenamiento de derecho internacional. </a:t>
            </a:r>
            <a:endParaRPr lang="es-GT" sz="2400" dirty="0"/>
          </a:p>
        </p:txBody>
      </p:sp>
      <p:sp>
        <p:nvSpPr>
          <p:cNvPr id="3" name="Marcador de contenido 2">
            <a:extLst>
              <a:ext uri="{FF2B5EF4-FFF2-40B4-BE49-F238E27FC236}">
                <a16:creationId xmlns:a16="http://schemas.microsoft.com/office/drawing/2014/main" id="{844177CA-19DB-46B2-8FCF-D262BC7FC8B2}"/>
              </a:ext>
            </a:extLst>
          </p:cNvPr>
          <p:cNvSpPr>
            <a:spLocks noGrp="1"/>
          </p:cNvSpPr>
          <p:nvPr>
            <p:ph idx="1"/>
          </p:nvPr>
        </p:nvSpPr>
        <p:spPr/>
        <p:txBody>
          <a:bodyPr/>
          <a:lstStyle/>
          <a:p>
            <a:endParaRPr lang="es-GT" sz="2400" dirty="0"/>
          </a:p>
          <a:p>
            <a:r>
              <a:rPr lang="es-GT" sz="2400" dirty="0"/>
              <a:t>Sentencia Hermanos Ramírez Escobar Vs Guatemala. </a:t>
            </a:r>
            <a:endParaRPr lang="es-MX" sz="2400" dirty="0"/>
          </a:p>
          <a:p>
            <a:r>
              <a:rPr lang="es-MX" sz="2400" dirty="0"/>
              <a:t>La tragedia del Hogar Seguro Virgen de la Asunción y el principio de no repetición. Medidas cautelares. </a:t>
            </a:r>
          </a:p>
          <a:p>
            <a:r>
              <a:rPr lang="es-MX" sz="2400" dirty="0"/>
              <a:t>La Comisión Interamericana en su Informe sobre la Situación de Derechos Humanos en Guatemala. </a:t>
            </a:r>
          </a:p>
          <a:p>
            <a:r>
              <a:rPr lang="es-MX" sz="2400" dirty="0"/>
              <a:t>El Comité de Derechos del Niño de la ONU en vista de las condiciones de centros.</a:t>
            </a:r>
          </a:p>
          <a:p>
            <a:r>
              <a:rPr lang="es-MX" sz="2400" dirty="0"/>
              <a:t> Se realizó un Censo Nacional sobre Hogares de Protección.</a:t>
            </a:r>
          </a:p>
          <a:p>
            <a:r>
              <a:rPr lang="es-MX" sz="2400" dirty="0"/>
              <a:t> Plan Nacional para la Desinstitucionalización, elaborado por la mesa de</a:t>
            </a:r>
          </a:p>
          <a:p>
            <a:pPr marL="0" indent="0">
              <a:buNone/>
            </a:pPr>
            <a:r>
              <a:rPr lang="es-MX" sz="2400" dirty="0"/>
              <a:t>alto nivel.</a:t>
            </a:r>
          </a:p>
          <a:p>
            <a:endParaRPr lang="es-MX" dirty="0"/>
          </a:p>
          <a:p>
            <a:endParaRPr lang="es-MX" dirty="0"/>
          </a:p>
          <a:p>
            <a:pPr marL="0" indent="0">
              <a:buNone/>
            </a:pPr>
            <a:endParaRPr lang="es-MX" dirty="0"/>
          </a:p>
          <a:p>
            <a:endParaRPr lang="es-MX" dirty="0"/>
          </a:p>
          <a:p>
            <a:endParaRPr lang="es-GT" dirty="0"/>
          </a:p>
          <a:p>
            <a:endParaRPr lang="es-GT" dirty="0"/>
          </a:p>
        </p:txBody>
      </p:sp>
    </p:spTree>
    <p:extLst>
      <p:ext uri="{BB962C8B-B14F-4D97-AF65-F5344CB8AC3E}">
        <p14:creationId xmlns:p14="http://schemas.microsoft.com/office/powerpoint/2010/main" val="10323585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3C63DA-AEB4-453E-947D-AAB6943DB1BE}"/>
              </a:ext>
            </a:extLst>
          </p:cNvPr>
          <p:cNvSpPr>
            <a:spLocks noGrp="1"/>
          </p:cNvSpPr>
          <p:nvPr>
            <p:ph type="title"/>
          </p:nvPr>
        </p:nvSpPr>
        <p:spPr/>
        <p:txBody>
          <a:bodyPr>
            <a:normAutofit/>
          </a:bodyPr>
          <a:lstStyle/>
          <a:p>
            <a:r>
              <a:rPr lang="es-MX" sz="2800" dirty="0"/>
              <a:t>Plan Piloto</a:t>
            </a:r>
            <a:endParaRPr lang="es-GT" sz="2800" dirty="0"/>
          </a:p>
        </p:txBody>
      </p:sp>
      <p:sp>
        <p:nvSpPr>
          <p:cNvPr id="3" name="Marcador de contenido 2">
            <a:extLst>
              <a:ext uri="{FF2B5EF4-FFF2-40B4-BE49-F238E27FC236}">
                <a16:creationId xmlns:a16="http://schemas.microsoft.com/office/drawing/2014/main" id="{258E6427-ACD9-4525-9DC7-124281FCA8C3}"/>
              </a:ext>
            </a:extLst>
          </p:cNvPr>
          <p:cNvSpPr>
            <a:spLocks noGrp="1"/>
          </p:cNvSpPr>
          <p:nvPr>
            <p:ph idx="1"/>
          </p:nvPr>
        </p:nvSpPr>
        <p:spPr/>
        <p:txBody>
          <a:bodyPr>
            <a:normAutofit/>
          </a:bodyPr>
          <a:lstStyle/>
          <a:p>
            <a:endParaRPr lang="es-MX" dirty="0"/>
          </a:p>
          <a:p>
            <a:r>
              <a:rPr lang="es-MX" sz="2400" dirty="0"/>
              <a:t>La propuesta del Modelo de Desinstitucionalización, se construye a partir de los esfuerzos del Consejo Nacional de Adopciones (CNA), Fundación Sobrevivientes y UNICEF. </a:t>
            </a:r>
          </a:p>
          <a:p>
            <a:r>
              <a:rPr lang="es-MX" sz="2400" dirty="0"/>
              <a:t>Necesidad. </a:t>
            </a:r>
          </a:p>
          <a:p>
            <a:r>
              <a:rPr lang="es-MX" sz="2400" dirty="0"/>
              <a:t>En Nicaragua en el año 2017 se presenta el esfuerzo del país en el tema de Desinstitucionalización (DI), en el cual participan instituciones públicas y organizaciones de sociedad civil de Guatemala. </a:t>
            </a:r>
          </a:p>
          <a:p>
            <a:r>
              <a:rPr lang="es-GT" sz="2400" dirty="0"/>
              <a:t>la Mesa Técnica Departamental de DI en Chimaltenango</a:t>
            </a:r>
          </a:p>
        </p:txBody>
      </p:sp>
    </p:spTree>
    <p:extLst>
      <p:ext uri="{BB962C8B-B14F-4D97-AF65-F5344CB8AC3E}">
        <p14:creationId xmlns:p14="http://schemas.microsoft.com/office/powerpoint/2010/main" val="2933871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D0331F-3886-47CC-A90C-D8ED1C19CAE7}"/>
              </a:ext>
            </a:extLst>
          </p:cNvPr>
          <p:cNvSpPr>
            <a:spLocks noGrp="1"/>
          </p:cNvSpPr>
          <p:nvPr>
            <p:ph type="title"/>
          </p:nvPr>
        </p:nvSpPr>
        <p:spPr>
          <a:xfrm>
            <a:off x="838200" y="365126"/>
            <a:ext cx="10515600" cy="893832"/>
          </a:xfrm>
        </p:spPr>
        <p:txBody>
          <a:bodyPr>
            <a:normAutofit/>
          </a:bodyPr>
          <a:lstStyle/>
          <a:p>
            <a:r>
              <a:rPr lang="es-MX" sz="2400" dirty="0"/>
              <a:t>Plan Piloto</a:t>
            </a:r>
            <a:endParaRPr lang="es-GT" sz="2400" dirty="0"/>
          </a:p>
        </p:txBody>
      </p:sp>
      <p:sp>
        <p:nvSpPr>
          <p:cNvPr id="3" name="Marcador de contenido 2">
            <a:extLst>
              <a:ext uri="{FF2B5EF4-FFF2-40B4-BE49-F238E27FC236}">
                <a16:creationId xmlns:a16="http://schemas.microsoft.com/office/drawing/2014/main" id="{D040409D-FD01-4CA3-990F-C162A61E2C4F}"/>
              </a:ext>
            </a:extLst>
          </p:cNvPr>
          <p:cNvSpPr>
            <a:spLocks noGrp="1"/>
          </p:cNvSpPr>
          <p:nvPr>
            <p:ph idx="1"/>
          </p:nvPr>
        </p:nvSpPr>
        <p:spPr>
          <a:xfrm>
            <a:off x="662609" y="1258958"/>
            <a:ext cx="10691191" cy="4918005"/>
          </a:xfrm>
        </p:spPr>
        <p:txBody>
          <a:bodyPr>
            <a:normAutofit/>
          </a:bodyPr>
          <a:lstStyle/>
          <a:p>
            <a:r>
              <a:rPr lang="es-MX" sz="2400" dirty="0"/>
              <a:t>Se realiza en tres hogares de abrigo y protección de Chimaltenango. </a:t>
            </a:r>
          </a:p>
          <a:p>
            <a:r>
              <a:rPr lang="es-MX" sz="2400" dirty="0"/>
              <a:t>Actores clave en el proceso de protección, CNA, PGN, OJ, SBS con asesoría de los expertos en el tema de DI por parte de UNICEF y Fundación Sobrevivientes.</a:t>
            </a:r>
          </a:p>
          <a:p>
            <a:r>
              <a:rPr lang="es-MX" sz="2400" dirty="0"/>
              <a:t>Preocupación: reunificaciones sin previa preparación.</a:t>
            </a:r>
          </a:p>
          <a:p>
            <a:r>
              <a:rPr lang="es-MX" sz="2400" dirty="0"/>
              <a:t>En julio 2018 se plantea una metodología para la ejecución en un plan piloto </a:t>
            </a:r>
          </a:p>
          <a:p>
            <a:endParaRPr lang="es-GT" sz="2400" dirty="0"/>
          </a:p>
        </p:txBody>
      </p:sp>
      <p:pic>
        <p:nvPicPr>
          <p:cNvPr id="6" name="Imagen 5">
            <a:extLst>
              <a:ext uri="{FF2B5EF4-FFF2-40B4-BE49-F238E27FC236}">
                <a16:creationId xmlns:a16="http://schemas.microsoft.com/office/drawing/2014/main" id="{3558E964-7CB8-49B0-A668-5BE311548446}"/>
              </a:ext>
            </a:extLst>
          </p:cNvPr>
          <p:cNvPicPr>
            <a:picLocks noChangeAspect="1"/>
          </p:cNvPicPr>
          <p:nvPr/>
        </p:nvPicPr>
        <p:blipFill>
          <a:blip r:embed="rId2"/>
          <a:stretch>
            <a:fillRect/>
          </a:stretch>
        </p:blipFill>
        <p:spPr>
          <a:xfrm>
            <a:off x="1073426" y="3573117"/>
            <a:ext cx="8892209" cy="2362200"/>
          </a:xfrm>
          <a:prstGeom prst="rect">
            <a:avLst/>
          </a:prstGeom>
        </p:spPr>
      </p:pic>
    </p:spTree>
    <p:extLst>
      <p:ext uri="{BB962C8B-B14F-4D97-AF65-F5344CB8AC3E}">
        <p14:creationId xmlns:p14="http://schemas.microsoft.com/office/powerpoint/2010/main" val="15805795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98756F-0A80-409E-81BD-6D347E6679E9}"/>
              </a:ext>
            </a:extLst>
          </p:cNvPr>
          <p:cNvSpPr>
            <a:spLocks noGrp="1"/>
          </p:cNvSpPr>
          <p:nvPr>
            <p:ph type="title"/>
          </p:nvPr>
        </p:nvSpPr>
        <p:spPr>
          <a:xfrm>
            <a:off x="838200" y="365125"/>
            <a:ext cx="10515600" cy="695049"/>
          </a:xfrm>
        </p:spPr>
        <p:txBody>
          <a:bodyPr>
            <a:normAutofit/>
          </a:bodyPr>
          <a:lstStyle/>
          <a:p>
            <a:r>
              <a:rPr lang="es-MX" sz="2400" dirty="0"/>
              <a:t>Ejes de trabajo</a:t>
            </a:r>
            <a:endParaRPr lang="es-GT" sz="2400" dirty="0"/>
          </a:p>
        </p:txBody>
      </p:sp>
      <p:sp>
        <p:nvSpPr>
          <p:cNvPr id="3" name="Marcador de contenido 2">
            <a:extLst>
              <a:ext uri="{FF2B5EF4-FFF2-40B4-BE49-F238E27FC236}">
                <a16:creationId xmlns:a16="http://schemas.microsoft.com/office/drawing/2014/main" id="{C4500F5B-CEFA-4EB1-8CC2-05BBB7F538D6}"/>
              </a:ext>
            </a:extLst>
          </p:cNvPr>
          <p:cNvSpPr>
            <a:spLocks noGrp="1"/>
          </p:cNvSpPr>
          <p:nvPr>
            <p:ph idx="1"/>
          </p:nvPr>
        </p:nvSpPr>
        <p:spPr>
          <a:xfrm>
            <a:off x="838200" y="1232452"/>
            <a:ext cx="10515600" cy="4944511"/>
          </a:xfrm>
        </p:spPr>
        <p:txBody>
          <a:bodyPr>
            <a:normAutofit lnSpcReduction="10000"/>
          </a:bodyPr>
          <a:lstStyle/>
          <a:p>
            <a:endParaRPr lang="es-MX" dirty="0"/>
          </a:p>
          <a:p>
            <a:r>
              <a:rPr lang="es-MX" sz="2400" dirty="0"/>
              <a:t>1.	Formación - socialización a equipos multidisciplinarios de Hogares e Instituciones (CNA, SBS, OJ, PGN)</a:t>
            </a:r>
          </a:p>
          <a:p>
            <a:r>
              <a:rPr lang="es-MX" sz="2400" dirty="0"/>
              <a:t>a.	Se diseñó un plan de capacitación dirigido a equipos multidisciplinarios y administrativos de tres hogares de abrigo y protección privados</a:t>
            </a:r>
          </a:p>
          <a:p>
            <a:r>
              <a:rPr lang="es-MX" sz="2400" dirty="0"/>
              <a:t>b.	Se planteó un plan de capacitación-socialización de la propuesta del Modelo DI con enfoque eco sistémico, dirigido a equipos multidisciplinarios de SBS, PGN, OJ y CNA en el departamento de Chimaltenango. Estructurado de acuerdo a los siguientes módulos:</a:t>
            </a:r>
          </a:p>
          <a:p>
            <a:endParaRPr lang="es-MX" sz="2400" dirty="0"/>
          </a:p>
          <a:p>
            <a:pPr marL="0" indent="0">
              <a:buNone/>
            </a:pPr>
            <a:r>
              <a:rPr lang="es-MX" sz="2400" dirty="0"/>
              <a:t>●	Modelo DI con enfoque eco sistémico</a:t>
            </a:r>
          </a:p>
          <a:p>
            <a:pPr marL="0" indent="0">
              <a:buNone/>
            </a:pPr>
            <a:r>
              <a:rPr lang="es-MX" sz="2400" dirty="0"/>
              <a:t>●	Atención integral de los NNA</a:t>
            </a:r>
          </a:p>
          <a:p>
            <a:pPr marL="0" indent="0">
              <a:buNone/>
            </a:pPr>
            <a:r>
              <a:rPr lang="es-MX" sz="2400" dirty="0"/>
              <a:t>●	Evaluación psicosocial del NNA y su familia</a:t>
            </a:r>
          </a:p>
          <a:p>
            <a:endParaRPr lang="es-MX" sz="2400" dirty="0"/>
          </a:p>
          <a:p>
            <a:endParaRPr lang="es-MX" sz="2400" dirty="0"/>
          </a:p>
          <a:p>
            <a:endParaRPr lang="es-GT" dirty="0"/>
          </a:p>
        </p:txBody>
      </p:sp>
    </p:spTree>
    <p:extLst>
      <p:ext uri="{BB962C8B-B14F-4D97-AF65-F5344CB8AC3E}">
        <p14:creationId xmlns:p14="http://schemas.microsoft.com/office/powerpoint/2010/main" val="7156339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CABBAB-0A8F-4184-A4E2-171087C35954}"/>
              </a:ext>
            </a:extLst>
          </p:cNvPr>
          <p:cNvSpPr>
            <a:spLocks noGrp="1"/>
          </p:cNvSpPr>
          <p:nvPr>
            <p:ph type="title"/>
          </p:nvPr>
        </p:nvSpPr>
        <p:spPr>
          <a:xfrm>
            <a:off x="838200" y="365126"/>
            <a:ext cx="10515600" cy="933588"/>
          </a:xfrm>
        </p:spPr>
        <p:txBody>
          <a:bodyPr>
            <a:normAutofit/>
          </a:bodyPr>
          <a:lstStyle/>
          <a:p>
            <a:r>
              <a:rPr lang="es-MX" sz="2400" dirty="0"/>
              <a:t>Ejes de trabajo</a:t>
            </a:r>
            <a:endParaRPr lang="es-GT" sz="2400" dirty="0"/>
          </a:p>
        </p:txBody>
      </p:sp>
      <p:sp>
        <p:nvSpPr>
          <p:cNvPr id="3" name="Marcador de contenido 2">
            <a:extLst>
              <a:ext uri="{FF2B5EF4-FFF2-40B4-BE49-F238E27FC236}">
                <a16:creationId xmlns:a16="http://schemas.microsoft.com/office/drawing/2014/main" id="{878F6F2B-7B17-4076-A16B-598F45E04B93}"/>
              </a:ext>
            </a:extLst>
          </p:cNvPr>
          <p:cNvSpPr>
            <a:spLocks noGrp="1"/>
          </p:cNvSpPr>
          <p:nvPr>
            <p:ph idx="1"/>
          </p:nvPr>
        </p:nvSpPr>
        <p:spPr/>
        <p:txBody>
          <a:bodyPr>
            <a:normAutofit fontScale="85000" lnSpcReduction="20000"/>
          </a:bodyPr>
          <a:lstStyle/>
          <a:p>
            <a:pPr marL="0" indent="0">
              <a:buNone/>
            </a:pPr>
            <a:r>
              <a:rPr lang="es-MX" dirty="0"/>
              <a:t>2.	Transformación de servicios</a:t>
            </a:r>
          </a:p>
          <a:p>
            <a:endParaRPr lang="es-MX" dirty="0"/>
          </a:p>
          <a:p>
            <a:r>
              <a:rPr lang="es-MX" dirty="0"/>
              <a:t>a.	Se han tenido acercamiento con directores y directoras de los tres hogares que conforman el plan piloto. Para el seguimiento del proceso de transformación de servicios.</a:t>
            </a:r>
          </a:p>
          <a:p>
            <a:r>
              <a:rPr lang="es-MX" dirty="0"/>
              <a:t>b.	Se ha obtenido información para el diagnóstico de transformación de servicios de los municipios a los que pertenecen los hogares, a través de una entrevista con los encargados de las Oficinas Municipales de Protección de la </a:t>
            </a:r>
            <a:r>
              <a:rPr lang="es-MX" dirty="0" err="1"/>
              <a:t>Ñinez</a:t>
            </a:r>
            <a:r>
              <a:rPr lang="es-MX" dirty="0"/>
              <a:t> y Adolescencia. </a:t>
            </a:r>
          </a:p>
          <a:p>
            <a:r>
              <a:rPr lang="es-MX" dirty="0"/>
              <a:t>c.	Reunión con dirección del hogares, para recopilación de información para diagnóstico. </a:t>
            </a:r>
          </a:p>
          <a:p>
            <a:r>
              <a:rPr lang="es-MX" dirty="0"/>
              <a:t>d.	Reunión de solicitud de información para diagnóstico de las comunidades de los tres hogares con consultores de los Sistemas Municipales de Protección</a:t>
            </a:r>
          </a:p>
          <a:p>
            <a:endParaRPr lang="es-GT" dirty="0"/>
          </a:p>
        </p:txBody>
      </p:sp>
    </p:spTree>
    <p:extLst>
      <p:ext uri="{BB962C8B-B14F-4D97-AF65-F5344CB8AC3E}">
        <p14:creationId xmlns:p14="http://schemas.microsoft.com/office/powerpoint/2010/main" val="17502500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1890D5-D511-4B34-8563-246C801872D8}"/>
              </a:ext>
            </a:extLst>
          </p:cNvPr>
          <p:cNvSpPr>
            <a:spLocks noGrp="1"/>
          </p:cNvSpPr>
          <p:nvPr>
            <p:ph type="title"/>
          </p:nvPr>
        </p:nvSpPr>
        <p:spPr/>
        <p:txBody>
          <a:bodyPr>
            <a:normAutofit/>
          </a:bodyPr>
          <a:lstStyle/>
          <a:p>
            <a:r>
              <a:rPr lang="es-MX" sz="2400" dirty="0"/>
              <a:t>Ejes de trabajo</a:t>
            </a:r>
            <a:endParaRPr lang="es-GT" sz="2400" dirty="0"/>
          </a:p>
        </p:txBody>
      </p:sp>
      <p:sp>
        <p:nvSpPr>
          <p:cNvPr id="3" name="Marcador de contenido 2">
            <a:extLst>
              <a:ext uri="{FF2B5EF4-FFF2-40B4-BE49-F238E27FC236}">
                <a16:creationId xmlns:a16="http://schemas.microsoft.com/office/drawing/2014/main" id="{B91E7872-9936-4173-BE1F-7206A1E92872}"/>
              </a:ext>
            </a:extLst>
          </p:cNvPr>
          <p:cNvSpPr>
            <a:spLocks noGrp="1"/>
          </p:cNvSpPr>
          <p:nvPr>
            <p:ph idx="1"/>
          </p:nvPr>
        </p:nvSpPr>
        <p:spPr/>
        <p:txBody>
          <a:bodyPr>
            <a:normAutofit/>
          </a:bodyPr>
          <a:lstStyle/>
          <a:p>
            <a:pPr marL="0" indent="0">
              <a:buNone/>
            </a:pPr>
            <a:r>
              <a:rPr lang="es-MX" sz="2600" dirty="0"/>
              <a:t>3.	Seguimiento a casos</a:t>
            </a:r>
          </a:p>
          <a:p>
            <a:endParaRPr lang="es-MX" sz="2600" dirty="0"/>
          </a:p>
          <a:p>
            <a:r>
              <a:rPr lang="es-MX" sz="2600" dirty="0"/>
              <a:t>a.	Se diseñaron instrumentos psicosociales para atención integral del NNA y su familia, seguimiento de casos individual y matriz grupal, los cuales fueron validados por los equipos multidisciplinarios de los hogares de protección y los integrantes de la Mesa Técnica de Chimaltenango. </a:t>
            </a:r>
          </a:p>
          <a:p>
            <a:r>
              <a:rPr lang="es-MX" sz="2600" dirty="0"/>
              <a:t>b.	Se ha capacitado y acompañado a equipos psicosociales en la implementación de instrumentos de atención integral del NNA y su familia.</a:t>
            </a:r>
          </a:p>
          <a:p>
            <a:r>
              <a:rPr lang="es-MX" sz="2600" dirty="0"/>
              <a:t>c.	Acompañamiento técnico en implementación del Modelo de DI</a:t>
            </a:r>
          </a:p>
          <a:p>
            <a:endParaRPr lang="es-GT" dirty="0"/>
          </a:p>
        </p:txBody>
      </p:sp>
    </p:spTree>
    <p:extLst>
      <p:ext uri="{BB962C8B-B14F-4D97-AF65-F5344CB8AC3E}">
        <p14:creationId xmlns:p14="http://schemas.microsoft.com/office/powerpoint/2010/main" val="1558639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492E22-3C8B-48DD-A629-C442C32C0287}"/>
              </a:ext>
            </a:extLst>
          </p:cNvPr>
          <p:cNvSpPr>
            <a:spLocks noGrp="1"/>
          </p:cNvSpPr>
          <p:nvPr>
            <p:ph type="title"/>
          </p:nvPr>
        </p:nvSpPr>
        <p:spPr>
          <a:xfrm>
            <a:off x="838200" y="365126"/>
            <a:ext cx="10515600" cy="1092614"/>
          </a:xfrm>
        </p:spPr>
        <p:txBody>
          <a:bodyPr>
            <a:normAutofit/>
          </a:bodyPr>
          <a:lstStyle/>
          <a:p>
            <a:r>
              <a:rPr lang="es-MX" sz="2400" dirty="0"/>
              <a:t>Ejes de trabajo</a:t>
            </a:r>
            <a:endParaRPr lang="es-GT" sz="2400" dirty="0"/>
          </a:p>
        </p:txBody>
      </p:sp>
      <p:sp>
        <p:nvSpPr>
          <p:cNvPr id="3" name="Marcador de contenido 2">
            <a:extLst>
              <a:ext uri="{FF2B5EF4-FFF2-40B4-BE49-F238E27FC236}">
                <a16:creationId xmlns:a16="http://schemas.microsoft.com/office/drawing/2014/main" id="{099AC0B8-4514-4B56-B114-141C55320ECA}"/>
              </a:ext>
            </a:extLst>
          </p:cNvPr>
          <p:cNvSpPr>
            <a:spLocks noGrp="1"/>
          </p:cNvSpPr>
          <p:nvPr>
            <p:ph idx="1"/>
          </p:nvPr>
        </p:nvSpPr>
        <p:spPr/>
        <p:txBody>
          <a:bodyPr>
            <a:normAutofit fontScale="92500" lnSpcReduction="20000"/>
          </a:bodyPr>
          <a:lstStyle/>
          <a:p>
            <a:pPr marL="0" indent="0">
              <a:buNone/>
            </a:pPr>
            <a:r>
              <a:rPr lang="es-MX" dirty="0"/>
              <a:t>4.	Asesoría a equipos técnicos de hogares en atención de casos</a:t>
            </a:r>
          </a:p>
          <a:p>
            <a:endParaRPr lang="es-MX" dirty="0"/>
          </a:p>
          <a:p>
            <a:endParaRPr lang="es-MX" dirty="0"/>
          </a:p>
          <a:p>
            <a:r>
              <a:rPr lang="es-MX" dirty="0"/>
              <a:t>a.	Se ha orientado a equipos psicosociales en abordaje de casos NNA (estrategias para investigación social, fortalecimiento de identidad, vinculación y desvinculación)</a:t>
            </a:r>
          </a:p>
          <a:p>
            <a:r>
              <a:rPr lang="es-MX" dirty="0"/>
              <a:t>b.	Seguimiento a casos en proceso de DI, brindando estrategias de gestión de casos a equipos psicosociales e implementación de Juntas Técnicas de equipos multidisciplinarios de los tres hogares.</a:t>
            </a:r>
          </a:p>
          <a:p>
            <a:r>
              <a:rPr lang="es-MX" dirty="0"/>
              <a:t>c.	Orientación en abordaje de casos familiar y comunitario (estrategias de abordaje y familiar y comunitario, creación de redes de apoyo familiar, comunitario e institucionales</a:t>
            </a:r>
          </a:p>
          <a:p>
            <a:endParaRPr lang="es-MX" dirty="0"/>
          </a:p>
          <a:p>
            <a:endParaRPr lang="es-GT" dirty="0"/>
          </a:p>
        </p:txBody>
      </p:sp>
    </p:spTree>
    <p:extLst>
      <p:ext uri="{BB962C8B-B14F-4D97-AF65-F5344CB8AC3E}">
        <p14:creationId xmlns:p14="http://schemas.microsoft.com/office/powerpoint/2010/main" val="13473999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94FA4-4CCA-44F2-AC7E-07898D19B3CC}"/>
              </a:ext>
            </a:extLst>
          </p:cNvPr>
          <p:cNvSpPr>
            <a:spLocks noGrp="1"/>
          </p:cNvSpPr>
          <p:nvPr>
            <p:ph type="title"/>
          </p:nvPr>
        </p:nvSpPr>
        <p:spPr>
          <a:xfrm>
            <a:off x="838200" y="365125"/>
            <a:ext cx="10515600" cy="708301"/>
          </a:xfrm>
        </p:spPr>
        <p:txBody>
          <a:bodyPr>
            <a:normAutofit/>
          </a:bodyPr>
          <a:lstStyle/>
          <a:p>
            <a:r>
              <a:rPr lang="es-MX" sz="2000" dirty="0"/>
              <a:t>Ejes de trabajo</a:t>
            </a:r>
            <a:endParaRPr lang="es-GT" sz="2000" dirty="0"/>
          </a:p>
        </p:txBody>
      </p:sp>
      <p:sp>
        <p:nvSpPr>
          <p:cNvPr id="3" name="Marcador de contenido 2">
            <a:extLst>
              <a:ext uri="{FF2B5EF4-FFF2-40B4-BE49-F238E27FC236}">
                <a16:creationId xmlns:a16="http://schemas.microsoft.com/office/drawing/2014/main" id="{FD597696-65EF-4F1B-B7E0-D812A578C8EB}"/>
              </a:ext>
            </a:extLst>
          </p:cNvPr>
          <p:cNvSpPr>
            <a:spLocks noGrp="1"/>
          </p:cNvSpPr>
          <p:nvPr>
            <p:ph idx="1"/>
          </p:nvPr>
        </p:nvSpPr>
        <p:spPr/>
        <p:txBody>
          <a:bodyPr/>
          <a:lstStyle/>
          <a:p>
            <a:pPr marL="0" indent="0">
              <a:buNone/>
            </a:pPr>
            <a:r>
              <a:rPr lang="es-MX" dirty="0"/>
              <a:t>5.	Red de garantes</a:t>
            </a:r>
          </a:p>
          <a:p>
            <a:endParaRPr lang="es-MX" dirty="0"/>
          </a:p>
          <a:p>
            <a:r>
              <a:rPr lang="es-MX" dirty="0"/>
              <a:t>a.	Sensibilización del modelo y presentación de la estrategia. </a:t>
            </a:r>
          </a:p>
          <a:p>
            <a:r>
              <a:rPr lang="es-MX" dirty="0"/>
              <a:t>b.	Fortalecimiento de la Mesa técnica departamental. </a:t>
            </a:r>
          </a:p>
          <a:p>
            <a:r>
              <a:rPr lang="es-MX" dirty="0"/>
              <a:t>c.	Aprobación de instrumentos de abordaje psicosocial. </a:t>
            </a:r>
          </a:p>
          <a:p>
            <a:r>
              <a:rPr lang="es-MX" dirty="0"/>
              <a:t>d.	Planteamiento de estrategia y seguimiento del mapeo de instituciones, programas y servicios del departamento de Chimaltenango. </a:t>
            </a:r>
          </a:p>
          <a:p>
            <a:endParaRPr lang="es-GT" dirty="0"/>
          </a:p>
        </p:txBody>
      </p:sp>
    </p:spTree>
    <p:extLst>
      <p:ext uri="{BB962C8B-B14F-4D97-AF65-F5344CB8AC3E}">
        <p14:creationId xmlns:p14="http://schemas.microsoft.com/office/powerpoint/2010/main" val="360329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8FFFD4-4671-4054-86C4-C78F33CE1E56}"/>
              </a:ext>
            </a:extLst>
          </p:cNvPr>
          <p:cNvSpPr>
            <a:spLocks noGrp="1"/>
          </p:cNvSpPr>
          <p:nvPr>
            <p:ph type="title"/>
          </p:nvPr>
        </p:nvSpPr>
        <p:spPr>
          <a:xfrm>
            <a:off x="838200" y="365126"/>
            <a:ext cx="10515600" cy="946840"/>
          </a:xfrm>
        </p:spPr>
        <p:txBody>
          <a:bodyPr>
            <a:normAutofit/>
          </a:bodyPr>
          <a:lstStyle/>
          <a:p>
            <a:r>
              <a:rPr lang="es-GT" sz="2400" dirty="0"/>
              <a:t>Constitución y Derecho Internacional.  </a:t>
            </a:r>
            <a:endParaRPr lang="es-ES" sz="2400" dirty="0"/>
          </a:p>
        </p:txBody>
      </p:sp>
      <p:sp>
        <p:nvSpPr>
          <p:cNvPr id="3" name="Marcador de contenido 2">
            <a:extLst>
              <a:ext uri="{FF2B5EF4-FFF2-40B4-BE49-F238E27FC236}">
                <a16:creationId xmlns:a16="http://schemas.microsoft.com/office/drawing/2014/main" id="{F0464EA2-EF13-4502-B4AE-785F4E798217}"/>
              </a:ext>
            </a:extLst>
          </p:cNvPr>
          <p:cNvSpPr>
            <a:spLocks noGrp="1"/>
          </p:cNvSpPr>
          <p:nvPr>
            <p:ph idx="1"/>
          </p:nvPr>
        </p:nvSpPr>
        <p:spPr>
          <a:xfrm>
            <a:off x="838200" y="1311966"/>
            <a:ext cx="10515600" cy="4864997"/>
          </a:xfrm>
        </p:spPr>
        <p:txBody>
          <a:bodyPr>
            <a:normAutofit/>
          </a:bodyPr>
          <a:lstStyle/>
          <a:p>
            <a:pPr marL="0" indent="0">
              <a:buNone/>
            </a:pPr>
            <a:r>
              <a:rPr lang="es-GT" sz="2000" dirty="0"/>
              <a:t>¿Qué es la Constitución?  Constituir o fundar. </a:t>
            </a:r>
          </a:p>
          <a:p>
            <a:pPr marL="0" indent="0">
              <a:buNone/>
            </a:pPr>
            <a:r>
              <a:rPr lang="es-GT" sz="2000" dirty="0"/>
              <a:t>-Sentido propio: complejo de normas jurídicas fundamentales trazan ordenamiento.</a:t>
            </a:r>
          </a:p>
          <a:p>
            <a:pPr marL="0" indent="0">
              <a:buNone/>
            </a:pPr>
            <a:r>
              <a:rPr lang="es-GT" sz="2000" dirty="0"/>
              <a:t>-Sentido formal: normas superiores distintas a las ordinarias. </a:t>
            </a:r>
          </a:p>
          <a:p>
            <a:pPr marL="0" indent="0">
              <a:buNone/>
            </a:pPr>
            <a:r>
              <a:rPr lang="es-GT" sz="2000" dirty="0"/>
              <a:t>-Sentido material: complejo de instituciones jurídicas positivamente validas y operantes, realizan bien común. </a:t>
            </a:r>
          </a:p>
          <a:p>
            <a:pPr marL="0" indent="0">
              <a:buNone/>
            </a:pPr>
            <a:endParaRPr lang="es-GT" sz="2000" dirty="0"/>
          </a:p>
          <a:p>
            <a:pPr marL="0" indent="0">
              <a:buNone/>
            </a:pPr>
            <a:r>
              <a:rPr lang="es-GT" sz="2000" dirty="0"/>
              <a:t>Preeminencia del Derecho Internacional</a:t>
            </a:r>
          </a:p>
          <a:p>
            <a:pPr marL="0" indent="0">
              <a:buNone/>
            </a:pPr>
            <a:r>
              <a:rPr lang="es-GT" sz="2000" dirty="0"/>
              <a:t>La norma del artículo 46 de nuestra Constitución, establece el principio general de que en materia de derechos humanos, los tratados y convenciones aceptados y ratificados por Guatemala tienen preeminencia sobre el Derecho Interno.</a:t>
            </a:r>
          </a:p>
          <a:p>
            <a:pPr marL="0" indent="0">
              <a:buNone/>
            </a:pPr>
            <a:r>
              <a:rPr lang="es-GT" sz="2000" dirty="0"/>
              <a:t>“El articulo 46 jerarquiza tales derechos humanos con rango superior a la legislación ordinaria o derivada pero no puede reconocérsele ninguna superioridad sobre la Constitución.” Gaceta No 18 expediente 280-90 Pagina 99 sentencia: 19-10-90. </a:t>
            </a:r>
            <a:endParaRPr lang="es-ES" sz="2000" dirty="0"/>
          </a:p>
        </p:txBody>
      </p:sp>
    </p:spTree>
    <p:extLst>
      <p:ext uri="{BB962C8B-B14F-4D97-AF65-F5344CB8AC3E}">
        <p14:creationId xmlns:p14="http://schemas.microsoft.com/office/powerpoint/2010/main" val="807465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95C5F3-D664-485F-BB27-69AB41E3B317}"/>
              </a:ext>
            </a:extLst>
          </p:cNvPr>
          <p:cNvSpPr>
            <a:spLocks noGrp="1"/>
          </p:cNvSpPr>
          <p:nvPr>
            <p:ph type="title"/>
          </p:nvPr>
        </p:nvSpPr>
        <p:spPr>
          <a:xfrm>
            <a:off x="838200" y="365126"/>
            <a:ext cx="10515600" cy="801066"/>
          </a:xfrm>
        </p:spPr>
        <p:txBody>
          <a:bodyPr>
            <a:normAutofit/>
          </a:bodyPr>
          <a:lstStyle/>
          <a:p>
            <a:r>
              <a:rPr lang="es-MX" sz="2400" dirty="0"/>
              <a:t>Logros</a:t>
            </a:r>
            <a:endParaRPr lang="es-GT" sz="2400" dirty="0"/>
          </a:p>
        </p:txBody>
      </p:sp>
      <p:sp>
        <p:nvSpPr>
          <p:cNvPr id="3" name="Marcador de contenido 2">
            <a:extLst>
              <a:ext uri="{FF2B5EF4-FFF2-40B4-BE49-F238E27FC236}">
                <a16:creationId xmlns:a16="http://schemas.microsoft.com/office/drawing/2014/main" id="{A43F4FE1-BE1E-48A2-9A35-770331B9684D}"/>
              </a:ext>
            </a:extLst>
          </p:cNvPr>
          <p:cNvSpPr>
            <a:spLocks noGrp="1"/>
          </p:cNvSpPr>
          <p:nvPr>
            <p:ph idx="1"/>
          </p:nvPr>
        </p:nvSpPr>
        <p:spPr/>
        <p:txBody>
          <a:bodyPr>
            <a:normAutofit fontScale="70000" lnSpcReduction="20000"/>
          </a:bodyPr>
          <a:lstStyle/>
          <a:p>
            <a:pPr marL="0" indent="0">
              <a:buNone/>
            </a:pPr>
            <a:endParaRPr lang="es-MX" dirty="0"/>
          </a:p>
          <a:p>
            <a:r>
              <a:rPr lang="es-MX" dirty="0"/>
              <a:t>En el año 2019. Implementación de la mesa técnica departamental a través de un acuerdo entre instituciones en la mesa de alto nivel en materia de protección a la niñez y adolescencia.</a:t>
            </a:r>
          </a:p>
          <a:p>
            <a:r>
              <a:rPr lang="es-MX" dirty="0"/>
              <a:t>Sensibilización del modelo y presentación de la estrategia de implementación de la Propuesta de modelo de desinstitucionalización a los actores involucrados en los procesos de DI.</a:t>
            </a:r>
          </a:p>
          <a:p>
            <a:endParaRPr lang="es-MX" dirty="0"/>
          </a:p>
          <a:p>
            <a:r>
              <a:rPr lang="es-MX" dirty="0"/>
              <a:t>Fortalecimiento de acciones de la Mesa técnica departamental en materia de DI y dentro del modelo.</a:t>
            </a:r>
          </a:p>
          <a:p>
            <a:endParaRPr lang="es-MX" dirty="0"/>
          </a:p>
          <a:p>
            <a:r>
              <a:rPr lang="es-MX" dirty="0"/>
              <a:t>Aprobación de instrumentos y guía de abordaje psicosocial de Desinstitucionalización.</a:t>
            </a:r>
          </a:p>
          <a:p>
            <a:endParaRPr lang="es-MX" dirty="0"/>
          </a:p>
          <a:p>
            <a:r>
              <a:rPr lang="es-MX" dirty="0"/>
              <a:t>Planteamiento inicial de estrategia y seguimiento del mapeo de instituciones, programas y servicios del departamento de Chimaltenango. </a:t>
            </a:r>
          </a:p>
          <a:p>
            <a:endParaRPr lang="es-GT" dirty="0"/>
          </a:p>
        </p:txBody>
      </p:sp>
    </p:spTree>
    <p:extLst>
      <p:ext uri="{BB962C8B-B14F-4D97-AF65-F5344CB8AC3E}">
        <p14:creationId xmlns:p14="http://schemas.microsoft.com/office/powerpoint/2010/main" val="22734221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E3BFF1-6CE7-47D8-A1AD-74057B9AF881}"/>
              </a:ext>
            </a:extLst>
          </p:cNvPr>
          <p:cNvSpPr>
            <a:spLocks noGrp="1"/>
          </p:cNvSpPr>
          <p:nvPr>
            <p:ph type="title"/>
          </p:nvPr>
        </p:nvSpPr>
        <p:spPr/>
        <p:txBody>
          <a:bodyPr>
            <a:normAutofit/>
          </a:bodyPr>
          <a:lstStyle/>
          <a:p>
            <a:r>
              <a:rPr lang="es-MX" sz="2400" dirty="0"/>
              <a:t>Logros</a:t>
            </a:r>
            <a:endParaRPr lang="es-GT" sz="2400" dirty="0"/>
          </a:p>
        </p:txBody>
      </p:sp>
      <p:graphicFrame>
        <p:nvGraphicFramePr>
          <p:cNvPr id="6" name="Marcador de contenido 5">
            <a:extLst>
              <a:ext uri="{FF2B5EF4-FFF2-40B4-BE49-F238E27FC236}">
                <a16:creationId xmlns:a16="http://schemas.microsoft.com/office/drawing/2014/main" id="{6419C431-664C-46C8-B3CA-1AAE8B21C82B}"/>
              </a:ext>
            </a:extLst>
          </p:cNvPr>
          <p:cNvGraphicFramePr>
            <a:graphicFrameLocks noGrp="1"/>
          </p:cNvGraphicFramePr>
          <p:nvPr>
            <p:ph idx="1"/>
            <p:extLst>
              <p:ext uri="{D42A27DB-BD31-4B8C-83A1-F6EECF244321}">
                <p14:modId xmlns:p14="http://schemas.microsoft.com/office/powerpoint/2010/main" val="2709961566"/>
              </p:ext>
            </p:extLst>
          </p:nvPr>
        </p:nvGraphicFramePr>
        <p:xfrm>
          <a:off x="838200" y="1974574"/>
          <a:ext cx="10515600" cy="3538330"/>
        </p:xfrm>
        <a:graphic>
          <a:graphicData uri="http://schemas.openxmlformats.org/drawingml/2006/table">
            <a:tbl>
              <a:tblPr firstRow="1" firstCol="1" bandRow="1"/>
              <a:tblGrid>
                <a:gridCol w="1752600">
                  <a:extLst>
                    <a:ext uri="{9D8B030D-6E8A-4147-A177-3AD203B41FA5}">
                      <a16:colId xmlns:a16="http://schemas.microsoft.com/office/drawing/2014/main" val="4288710439"/>
                    </a:ext>
                  </a:extLst>
                </a:gridCol>
                <a:gridCol w="1752600">
                  <a:extLst>
                    <a:ext uri="{9D8B030D-6E8A-4147-A177-3AD203B41FA5}">
                      <a16:colId xmlns:a16="http://schemas.microsoft.com/office/drawing/2014/main" val="3128306036"/>
                    </a:ext>
                  </a:extLst>
                </a:gridCol>
                <a:gridCol w="1752600">
                  <a:extLst>
                    <a:ext uri="{9D8B030D-6E8A-4147-A177-3AD203B41FA5}">
                      <a16:colId xmlns:a16="http://schemas.microsoft.com/office/drawing/2014/main" val="3495267394"/>
                    </a:ext>
                  </a:extLst>
                </a:gridCol>
                <a:gridCol w="1752600">
                  <a:extLst>
                    <a:ext uri="{9D8B030D-6E8A-4147-A177-3AD203B41FA5}">
                      <a16:colId xmlns:a16="http://schemas.microsoft.com/office/drawing/2014/main" val="2441263851"/>
                    </a:ext>
                  </a:extLst>
                </a:gridCol>
                <a:gridCol w="1752600">
                  <a:extLst>
                    <a:ext uri="{9D8B030D-6E8A-4147-A177-3AD203B41FA5}">
                      <a16:colId xmlns:a16="http://schemas.microsoft.com/office/drawing/2014/main" val="2596893625"/>
                    </a:ext>
                  </a:extLst>
                </a:gridCol>
                <a:gridCol w="1752600">
                  <a:extLst>
                    <a:ext uri="{9D8B030D-6E8A-4147-A177-3AD203B41FA5}">
                      <a16:colId xmlns:a16="http://schemas.microsoft.com/office/drawing/2014/main" val="2656700134"/>
                    </a:ext>
                  </a:extLst>
                </a:gridCol>
              </a:tblGrid>
              <a:tr h="707666">
                <a:tc>
                  <a:txBody>
                    <a:bodyPr/>
                    <a:lstStyle/>
                    <a:p>
                      <a:pPr algn="just">
                        <a:lnSpc>
                          <a:spcPct val="115000"/>
                        </a:lnSpc>
                        <a:spcAft>
                          <a:spcPts val="800"/>
                        </a:spcAft>
                      </a:pPr>
                      <a:r>
                        <a:rPr lang="es-GT" sz="1600" b="1" dirty="0">
                          <a:effectLst/>
                          <a:latin typeface="Arial" panose="020B0604020202020204" pitchFamily="34" charset="0"/>
                          <a:ea typeface="Calibri" panose="020F0502020204030204" pitchFamily="34" charset="0"/>
                          <a:cs typeface="Times New Roman" panose="02020603050405020304" pitchFamily="18" charset="0"/>
                        </a:rPr>
                        <a:t>NNA</a:t>
                      </a:r>
                      <a:endParaRPr lang="es-G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solidFill>
                      <a:srgbClr val="1155CC"/>
                    </a:solidFill>
                  </a:tcPr>
                </a:tc>
                <a:tc>
                  <a:txBody>
                    <a:bodyPr/>
                    <a:lstStyle/>
                    <a:p>
                      <a:pPr>
                        <a:lnSpc>
                          <a:spcPct val="107000"/>
                        </a:lnSpc>
                      </a:pPr>
                      <a:endParaRPr lang="es-GT" sz="1600">
                        <a:effectLst/>
                        <a:latin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nSpc>
                          <a:spcPct val="107000"/>
                        </a:lnSpc>
                      </a:pPr>
                      <a:endParaRPr lang="es-GT" sz="1600">
                        <a:effectLst/>
                        <a:latin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nSpc>
                          <a:spcPct val="107000"/>
                        </a:lnSpc>
                      </a:pPr>
                      <a:endParaRPr lang="es-GT" sz="1600" dirty="0">
                        <a:effectLst/>
                        <a:latin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nSpc>
                          <a:spcPct val="107000"/>
                        </a:lnSpc>
                      </a:pPr>
                      <a:endParaRPr lang="es-GT" sz="1600">
                        <a:effectLst/>
                        <a:latin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nSpc>
                          <a:spcPct val="107000"/>
                        </a:lnSpc>
                      </a:pPr>
                      <a:endParaRPr lang="es-GT" sz="1600">
                        <a:effectLst/>
                        <a:latin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extLst>
                  <a:ext uri="{0D108BD9-81ED-4DB2-BD59-A6C34878D82A}">
                    <a16:rowId xmlns:a16="http://schemas.microsoft.com/office/drawing/2014/main" val="1747937424"/>
                  </a:ext>
                </a:extLst>
              </a:tr>
              <a:tr h="707666">
                <a:tc>
                  <a:txBody>
                    <a:bodyPr/>
                    <a:lstStyle/>
                    <a:p>
                      <a:pPr>
                        <a:lnSpc>
                          <a:spcPct val="107000"/>
                        </a:lnSpc>
                      </a:pPr>
                      <a:endParaRPr lang="es-GT" sz="1600" dirty="0">
                        <a:effectLst/>
                        <a:latin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solidFill>
                      <a:srgbClr val="C9DAF8"/>
                    </a:solidFill>
                  </a:tcPr>
                </a:tc>
                <a:tc>
                  <a:txBody>
                    <a:bodyPr/>
                    <a:lstStyle/>
                    <a:p>
                      <a:pPr algn="just">
                        <a:lnSpc>
                          <a:spcPct val="115000"/>
                        </a:lnSpc>
                        <a:spcAft>
                          <a:spcPts val="800"/>
                        </a:spcAft>
                      </a:pPr>
                      <a:r>
                        <a:rPr lang="es-GT"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Reintegrados</a:t>
                      </a:r>
                      <a:endParaRPr lang="es-G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solidFill>
                      <a:srgbClr val="C9DAF8"/>
                    </a:solidFill>
                  </a:tcPr>
                </a:tc>
                <a:tc>
                  <a:txBody>
                    <a:bodyPr/>
                    <a:lstStyle/>
                    <a:p>
                      <a:pPr algn="just">
                        <a:lnSpc>
                          <a:spcPct val="115000"/>
                        </a:lnSpc>
                        <a:spcAft>
                          <a:spcPts val="800"/>
                        </a:spcAft>
                      </a:pPr>
                      <a:r>
                        <a:rPr lang="es-GT"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Traslados</a:t>
                      </a:r>
                      <a:endParaRPr lang="es-G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solidFill>
                      <a:srgbClr val="C9DAF8"/>
                    </a:solidFill>
                  </a:tcPr>
                </a:tc>
                <a:tc>
                  <a:txBody>
                    <a:bodyPr/>
                    <a:lstStyle/>
                    <a:p>
                      <a:pPr algn="just">
                        <a:lnSpc>
                          <a:spcPct val="115000"/>
                        </a:lnSpc>
                        <a:spcAft>
                          <a:spcPts val="800"/>
                        </a:spcAft>
                      </a:pPr>
                      <a:r>
                        <a:rPr lang="es-GT" sz="16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Actualmente</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solidFill>
                      <a:srgbClr val="C9DAF8"/>
                    </a:solidFill>
                  </a:tcPr>
                </a:tc>
                <a:tc>
                  <a:txBody>
                    <a:bodyPr/>
                    <a:lstStyle/>
                    <a:p>
                      <a:pPr algn="just">
                        <a:lnSpc>
                          <a:spcPct val="115000"/>
                        </a:lnSpc>
                        <a:spcAft>
                          <a:spcPts val="800"/>
                        </a:spcAft>
                      </a:pPr>
                      <a:r>
                        <a:rPr lang="es-GT" sz="16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Total NNA</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solidFill>
                      <a:srgbClr val="C9DAF8"/>
                    </a:solidFill>
                  </a:tcPr>
                </a:tc>
                <a:tc>
                  <a:txBody>
                    <a:bodyPr/>
                    <a:lstStyle/>
                    <a:p>
                      <a:pPr algn="just">
                        <a:lnSpc>
                          <a:spcPct val="115000"/>
                        </a:lnSpc>
                        <a:spcAft>
                          <a:spcPts val="800"/>
                        </a:spcAft>
                      </a:pPr>
                      <a:r>
                        <a:rPr lang="es-GT" sz="16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NNA</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solidFill>
                      <a:srgbClr val="C9DAF8"/>
                    </a:solidFill>
                  </a:tcPr>
                </a:tc>
                <a:extLst>
                  <a:ext uri="{0D108BD9-81ED-4DB2-BD59-A6C34878D82A}">
                    <a16:rowId xmlns:a16="http://schemas.microsoft.com/office/drawing/2014/main" val="3180029349"/>
                  </a:ext>
                </a:extLst>
              </a:tr>
              <a:tr h="707666">
                <a:tc>
                  <a:txBody>
                    <a:bodyPr/>
                    <a:lstStyle/>
                    <a:p>
                      <a:pPr algn="just">
                        <a:lnSpc>
                          <a:spcPct val="115000"/>
                        </a:lnSpc>
                        <a:spcAft>
                          <a:spcPts val="800"/>
                        </a:spcAft>
                      </a:pPr>
                      <a:r>
                        <a:rPr lang="es-GT" sz="16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Hogar 1</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solidFill>
                      <a:srgbClr val="C9DAF8"/>
                    </a:solidFill>
                  </a:tcPr>
                </a:tc>
                <a:tc>
                  <a:txBody>
                    <a:bodyPr/>
                    <a:lstStyle/>
                    <a:p>
                      <a:pPr algn="just">
                        <a:lnSpc>
                          <a:spcPct val="115000"/>
                        </a:lnSpc>
                        <a:spcAft>
                          <a:spcPts val="800"/>
                        </a:spcAft>
                      </a:pPr>
                      <a:r>
                        <a:rPr lang="es-GT" sz="1600">
                          <a:effectLst/>
                          <a:latin typeface="Arial" panose="020B0604020202020204" pitchFamily="34" charset="0"/>
                          <a:ea typeface="Calibri" panose="020F0502020204030204" pitchFamily="34" charset="0"/>
                          <a:cs typeface="Times New Roman" panose="02020603050405020304" pitchFamily="18" charset="0"/>
                        </a:rPr>
                        <a:t>66</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dirty="0">
                          <a:effectLst/>
                          <a:latin typeface="Arial" panose="020B0604020202020204" pitchFamily="34" charset="0"/>
                          <a:ea typeface="Calibri" panose="020F0502020204030204" pitchFamily="34" charset="0"/>
                          <a:cs typeface="Times New Roman" panose="02020603050405020304" pitchFamily="18" charset="0"/>
                        </a:rPr>
                        <a:t>7</a:t>
                      </a:r>
                      <a:endParaRPr lang="es-G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dirty="0">
                          <a:effectLst/>
                          <a:latin typeface="Arial" panose="020B0604020202020204" pitchFamily="34" charset="0"/>
                          <a:ea typeface="Calibri" panose="020F0502020204030204" pitchFamily="34" charset="0"/>
                          <a:cs typeface="Times New Roman" panose="02020603050405020304" pitchFamily="18" charset="0"/>
                        </a:rPr>
                        <a:t>0</a:t>
                      </a:r>
                      <a:endParaRPr lang="es-G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dirty="0">
                          <a:effectLst/>
                          <a:latin typeface="Arial" panose="020B0604020202020204" pitchFamily="34" charset="0"/>
                          <a:ea typeface="Calibri" panose="020F0502020204030204" pitchFamily="34" charset="0"/>
                          <a:cs typeface="Times New Roman" panose="02020603050405020304" pitchFamily="18" charset="0"/>
                        </a:rPr>
                        <a:t>73</a:t>
                      </a:r>
                      <a:endParaRPr lang="es-G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a:effectLst/>
                          <a:latin typeface="Arial" panose="020B0604020202020204" pitchFamily="34" charset="0"/>
                          <a:ea typeface="Calibri" panose="020F0502020204030204" pitchFamily="34" charset="0"/>
                          <a:cs typeface="Times New Roman" panose="02020603050405020304" pitchFamily="18" charset="0"/>
                        </a:rPr>
                        <a:t>0%</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extLst>
                  <a:ext uri="{0D108BD9-81ED-4DB2-BD59-A6C34878D82A}">
                    <a16:rowId xmlns:a16="http://schemas.microsoft.com/office/drawing/2014/main" val="3340226184"/>
                  </a:ext>
                </a:extLst>
              </a:tr>
              <a:tr h="707666">
                <a:tc>
                  <a:txBody>
                    <a:bodyPr/>
                    <a:lstStyle/>
                    <a:p>
                      <a:pPr algn="just">
                        <a:lnSpc>
                          <a:spcPct val="115000"/>
                        </a:lnSpc>
                        <a:spcAft>
                          <a:spcPts val="800"/>
                        </a:spcAft>
                      </a:pPr>
                      <a:r>
                        <a:rPr lang="es-GT" sz="16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Hogar 2</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solidFill>
                      <a:srgbClr val="C9DAF8"/>
                    </a:solidFill>
                  </a:tcPr>
                </a:tc>
                <a:tc>
                  <a:txBody>
                    <a:bodyPr/>
                    <a:lstStyle/>
                    <a:p>
                      <a:pPr algn="just">
                        <a:lnSpc>
                          <a:spcPct val="115000"/>
                        </a:lnSpc>
                        <a:spcAft>
                          <a:spcPts val="800"/>
                        </a:spcAft>
                      </a:pPr>
                      <a:r>
                        <a:rPr lang="es-GT" sz="1600">
                          <a:effectLst/>
                          <a:latin typeface="Arial" panose="020B0604020202020204" pitchFamily="34" charset="0"/>
                          <a:ea typeface="Calibri" panose="020F0502020204030204" pitchFamily="34" charset="0"/>
                          <a:cs typeface="Times New Roman" panose="02020603050405020304" pitchFamily="18" charset="0"/>
                        </a:rPr>
                        <a:t>15</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a:effectLst/>
                          <a:latin typeface="Arial" panose="020B0604020202020204" pitchFamily="34" charset="0"/>
                          <a:ea typeface="Calibri" panose="020F0502020204030204" pitchFamily="34" charset="0"/>
                          <a:cs typeface="Times New Roman" panose="02020603050405020304" pitchFamily="18" charset="0"/>
                        </a:rPr>
                        <a:t>3</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a:effectLst/>
                          <a:latin typeface="Arial" panose="020B0604020202020204" pitchFamily="34" charset="0"/>
                          <a:ea typeface="Calibri" panose="020F0502020204030204" pitchFamily="34" charset="0"/>
                          <a:cs typeface="Times New Roman" panose="02020603050405020304" pitchFamily="18" charset="0"/>
                        </a:rPr>
                        <a:t>74</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dirty="0">
                          <a:effectLst/>
                          <a:latin typeface="Arial" panose="020B0604020202020204" pitchFamily="34" charset="0"/>
                          <a:ea typeface="Calibri" panose="020F0502020204030204" pitchFamily="34" charset="0"/>
                          <a:cs typeface="Times New Roman" panose="02020603050405020304" pitchFamily="18" charset="0"/>
                        </a:rPr>
                        <a:t>92</a:t>
                      </a:r>
                      <a:endParaRPr lang="es-G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a:effectLst/>
                          <a:latin typeface="Arial" panose="020B0604020202020204" pitchFamily="34" charset="0"/>
                          <a:ea typeface="Calibri" panose="020F0502020204030204" pitchFamily="34" charset="0"/>
                          <a:cs typeface="Times New Roman" panose="02020603050405020304" pitchFamily="18" charset="0"/>
                        </a:rPr>
                        <a:t>68%</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extLst>
                  <a:ext uri="{0D108BD9-81ED-4DB2-BD59-A6C34878D82A}">
                    <a16:rowId xmlns:a16="http://schemas.microsoft.com/office/drawing/2014/main" val="2305878550"/>
                  </a:ext>
                </a:extLst>
              </a:tr>
              <a:tr h="707666">
                <a:tc>
                  <a:txBody>
                    <a:bodyPr/>
                    <a:lstStyle/>
                    <a:p>
                      <a:pPr algn="just">
                        <a:lnSpc>
                          <a:spcPct val="115000"/>
                        </a:lnSpc>
                        <a:spcAft>
                          <a:spcPts val="800"/>
                        </a:spcAft>
                      </a:pPr>
                      <a:r>
                        <a:rPr lang="es-GT" sz="16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Hogar 3</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solidFill>
                      <a:srgbClr val="C9DAF8"/>
                    </a:solidFill>
                  </a:tcPr>
                </a:tc>
                <a:tc>
                  <a:txBody>
                    <a:bodyPr/>
                    <a:lstStyle/>
                    <a:p>
                      <a:pPr algn="just">
                        <a:lnSpc>
                          <a:spcPct val="115000"/>
                        </a:lnSpc>
                        <a:spcAft>
                          <a:spcPts val="800"/>
                        </a:spcAft>
                      </a:pPr>
                      <a:r>
                        <a:rPr lang="es-GT" sz="1600">
                          <a:effectLst/>
                          <a:latin typeface="Arial" panose="020B0604020202020204" pitchFamily="34" charset="0"/>
                          <a:ea typeface="Calibri" panose="020F0502020204030204" pitchFamily="34" charset="0"/>
                          <a:cs typeface="Times New Roman" panose="02020603050405020304" pitchFamily="18" charset="0"/>
                        </a:rPr>
                        <a:t>14</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a:effectLst/>
                          <a:latin typeface="Arial" panose="020B0604020202020204" pitchFamily="34" charset="0"/>
                          <a:ea typeface="Calibri" panose="020F0502020204030204" pitchFamily="34" charset="0"/>
                          <a:cs typeface="Times New Roman" panose="02020603050405020304" pitchFamily="18" charset="0"/>
                        </a:rPr>
                        <a:t>0</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a:effectLst/>
                          <a:latin typeface="Arial" panose="020B0604020202020204" pitchFamily="34" charset="0"/>
                          <a:ea typeface="Calibri" panose="020F0502020204030204" pitchFamily="34" charset="0"/>
                          <a:cs typeface="Times New Roman" panose="02020603050405020304" pitchFamily="18" charset="0"/>
                        </a:rPr>
                        <a:t>35</a:t>
                      </a:r>
                      <a:endParaRPr lang="es-GT" sz="160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dirty="0">
                          <a:effectLst/>
                          <a:latin typeface="Arial" panose="020B0604020202020204" pitchFamily="34" charset="0"/>
                          <a:ea typeface="Calibri" panose="020F0502020204030204" pitchFamily="34" charset="0"/>
                          <a:cs typeface="Times New Roman" panose="02020603050405020304" pitchFamily="18" charset="0"/>
                        </a:rPr>
                        <a:t>49</a:t>
                      </a:r>
                      <a:endParaRPr lang="es-G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tc>
                  <a:txBody>
                    <a:bodyPr/>
                    <a:lstStyle/>
                    <a:p>
                      <a:pPr algn="just">
                        <a:lnSpc>
                          <a:spcPct val="115000"/>
                        </a:lnSpc>
                        <a:spcAft>
                          <a:spcPts val="800"/>
                        </a:spcAft>
                      </a:pPr>
                      <a:r>
                        <a:rPr lang="es-GT" sz="1600" dirty="0">
                          <a:effectLst/>
                          <a:latin typeface="Arial" panose="020B0604020202020204" pitchFamily="34" charset="0"/>
                          <a:ea typeface="Calibri" panose="020F0502020204030204" pitchFamily="34" charset="0"/>
                          <a:cs typeface="Times New Roman" panose="02020603050405020304" pitchFamily="18" charset="0"/>
                        </a:rPr>
                        <a:t>32%</a:t>
                      </a:r>
                      <a:endParaRPr lang="es-G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400" marR="25400" marT="25400" marB="25400" anchor="b">
                    <a:lnL>
                      <a:noFill/>
                    </a:lnL>
                    <a:lnR>
                      <a:noFill/>
                    </a:lnR>
                    <a:lnT>
                      <a:noFill/>
                    </a:lnT>
                    <a:lnB>
                      <a:noFill/>
                    </a:lnB>
                  </a:tcPr>
                </a:tc>
                <a:extLst>
                  <a:ext uri="{0D108BD9-81ED-4DB2-BD59-A6C34878D82A}">
                    <a16:rowId xmlns:a16="http://schemas.microsoft.com/office/drawing/2014/main" val="643787700"/>
                  </a:ext>
                </a:extLst>
              </a:tr>
            </a:tbl>
          </a:graphicData>
        </a:graphic>
      </p:graphicFrame>
    </p:spTree>
    <p:extLst>
      <p:ext uri="{BB962C8B-B14F-4D97-AF65-F5344CB8AC3E}">
        <p14:creationId xmlns:p14="http://schemas.microsoft.com/office/powerpoint/2010/main" val="14722983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A4F9C6-2763-4C25-BD03-2D5D074BD96E}"/>
              </a:ext>
            </a:extLst>
          </p:cNvPr>
          <p:cNvSpPr>
            <a:spLocks noGrp="1"/>
          </p:cNvSpPr>
          <p:nvPr>
            <p:ph type="title"/>
          </p:nvPr>
        </p:nvSpPr>
        <p:spPr/>
        <p:txBody>
          <a:bodyPr>
            <a:normAutofit/>
          </a:bodyPr>
          <a:lstStyle/>
          <a:p>
            <a:r>
              <a:rPr lang="es-MX" sz="2400" dirty="0"/>
              <a:t>Desinstitucionalización responsable</a:t>
            </a:r>
            <a:endParaRPr lang="es-GT" sz="2400" dirty="0"/>
          </a:p>
        </p:txBody>
      </p:sp>
      <p:sp>
        <p:nvSpPr>
          <p:cNvPr id="3" name="Marcador de contenido 2">
            <a:extLst>
              <a:ext uri="{FF2B5EF4-FFF2-40B4-BE49-F238E27FC236}">
                <a16:creationId xmlns:a16="http://schemas.microsoft.com/office/drawing/2014/main" id="{0926B605-1CED-4D50-A2EE-638BA83AAF96}"/>
              </a:ext>
            </a:extLst>
          </p:cNvPr>
          <p:cNvSpPr>
            <a:spLocks noGrp="1"/>
          </p:cNvSpPr>
          <p:nvPr>
            <p:ph idx="1"/>
          </p:nvPr>
        </p:nvSpPr>
        <p:spPr>
          <a:xfrm>
            <a:off x="838200" y="1470991"/>
            <a:ext cx="10515600" cy="4705972"/>
          </a:xfrm>
        </p:spPr>
        <p:txBody>
          <a:bodyPr/>
          <a:lstStyle/>
          <a:p>
            <a:r>
              <a:rPr lang="es-MX" dirty="0"/>
              <a:t>La responsabilidad de impulsar un proceso integral de desinstitucionalización, no puede recaer en una sola organización, más bien, se requiere un trabajo interinstitucional, que debe partir de reconocer las buenas practicas de los otros.</a:t>
            </a:r>
          </a:p>
          <a:p>
            <a:endParaRPr lang="es-GT" dirty="0"/>
          </a:p>
        </p:txBody>
      </p:sp>
    </p:spTree>
    <p:extLst>
      <p:ext uri="{BB962C8B-B14F-4D97-AF65-F5344CB8AC3E}">
        <p14:creationId xmlns:p14="http://schemas.microsoft.com/office/powerpoint/2010/main" val="1761104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C70FC3-FC10-487C-B7A9-BF7BF519C4B6}"/>
              </a:ext>
            </a:extLst>
          </p:cNvPr>
          <p:cNvSpPr>
            <a:spLocks noGrp="1"/>
          </p:cNvSpPr>
          <p:nvPr>
            <p:ph type="title"/>
          </p:nvPr>
        </p:nvSpPr>
        <p:spPr>
          <a:xfrm>
            <a:off x="838200" y="365126"/>
            <a:ext cx="10515600" cy="642040"/>
          </a:xfrm>
        </p:spPr>
        <p:txBody>
          <a:bodyPr>
            <a:normAutofit/>
          </a:bodyPr>
          <a:lstStyle/>
          <a:p>
            <a:r>
              <a:rPr lang="es-GT" sz="2400" dirty="0"/>
              <a:t>Convención de los derechos del niño. </a:t>
            </a:r>
            <a:endParaRPr lang="es-ES" sz="2400" dirty="0"/>
          </a:p>
        </p:txBody>
      </p:sp>
      <p:sp>
        <p:nvSpPr>
          <p:cNvPr id="3" name="Marcador de contenido 2">
            <a:extLst>
              <a:ext uri="{FF2B5EF4-FFF2-40B4-BE49-F238E27FC236}">
                <a16:creationId xmlns:a16="http://schemas.microsoft.com/office/drawing/2014/main" id="{E51952EE-32BE-4BD2-B165-B02BC76E58F6}"/>
              </a:ext>
            </a:extLst>
          </p:cNvPr>
          <p:cNvSpPr>
            <a:spLocks noGrp="1"/>
          </p:cNvSpPr>
          <p:nvPr>
            <p:ph idx="1"/>
          </p:nvPr>
        </p:nvSpPr>
        <p:spPr>
          <a:xfrm>
            <a:off x="838200" y="1232452"/>
            <a:ext cx="10515600" cy="4944511"/>
          </a:xfrm>
        </p:spPr>
        <p:txBody>
          <a:bodyPr>
            <a:normAutofit lnSpcReduction="10000"/>
          </a:bodyPr>
          <a:lstStyle/>
          <a:p>
            <a:pPr marL="0" indent="0">
              <a:buNone/>
            </a:pPr>
            <a:r>
              <a:rPr lang="es-GT" sz="2000" dirty="0"/>
              <a:t>Antecedente: Liga de las Naciones 1924. El 20 de noviembre de 1959 la Asamblea General de la Organización de Naciones Unidas adoptó la Declaración de los Derechos del Niño que tenía ya 10 artículos que giraban alrededor del principio del “interés superior del niño”. </a:t>
            </a:r>
          </a:p>
          <a:p>
            <a:pPr marL="0" indent="0">
              <a:buNone/>
            </a:pPr>
            <a:r>
              <a:rPr lang="es-GT" sz="2000" dirty="0"/>
              <a:t>-La Convención de los Derechos del Niño forma parte de los instrumentos internacionales jurídicamente </a:t>
            </a:r>
            <a:r>
              <a:rPr lang="es-GT" sz="2000" b="1" i="1" dirty="0"/>
              <a:t>vinculantes</a:t>
            </a:r>
            <a:r>
              <a:rPr lang="es-GT" sz="2000" dirty="0"/>
              <a:t> que garantizan y protegen los Derechos Humanos. El objetivo de la Convención, adoptada en 1989, es proteger los derechos de todos los niños del mundo.</a:t>
            </a:r>
          </a:p>
          <a:p>
            <a:pPr marL="0" indent="0">
              <a:buNone/>
            </a:pPr>
            <a:r>
              <a:rPr lang="es-GT" sz="2000" dirty="0"/>
              <a:t>-Primero y más completo. </a:t>
            </a:r>
          </a:p>
          <a:p>
            <a:pPr marL="0" indent="0">
              <a:buNone/>
            </a:pPr>
            <a:r>
              <a:rPr lang="es-GT" sz="2000" dirty="0"/>
              <a:t>-Consta de 54 artículos que constituyen el conjunto de todos los derechos civiles y políticos de los niños, así como sus derechos económicos, sociales y culturales.</a:t>
            </a:r>
          </a:p>
          <a:p>
            <a:pPr marL="0" indent="0">
              <a:buNone/>
            </a:pPr>
            <a:r>
              <a:rPr lang="es-GT" sz="2000" dirty="0"/>
              <a:t>Cuatro principios: </a:t>
            </a:r>
          </a:p>
          <a:p>
            <a:pPr marL="0" indent="0">
              <a:buNone/>
            </a:pPr>
            <a:r>
              <a:rPr lang="es-GT" sz="2000" dirty="0"/>
              <a:t>1. La no discriminación (art 2)</a:t>
            </a:r>
          </a:p>
          <a:p>
            <a:pPr marL="0" indent="0">
              <a:buNone/>
            </a:pPr>
            <a:r>
              <a:rPr lang="es-GT" sz="2000" dirty="0"/>
              <a:t>2. El mejor interés del niño (art 3)</a:t>
            </a:r>
          </a:p>
          <a:p>
            <a:pPr marL="0" indent="0">
              <a:buNone/>
            </a:pPr>
            <a:r>
              <a:rPr lang="es-GT" sz="2000" dirty="0"/>
              <a:t>3. El derecho a la vida, a la supervivencia y al desarrollo (art 6)</a:t>
            </a:r>
          </a:p>
          <a:p>
            <a:pPr marL="0" indent="0">
              <a:buNone/>
            </a:pPr>
            <a:r>
              <a:rPr lang="es-GT" sz="2000" dirty="0"/>
              <a:t>4. El respeto de la opinión del niño (art 12)</a:t>
            </a:r>
            <a:endParaRPr lang="es-ES" sz="2000" dirty="0"/>
          </a:p>
        </p:txBody>
      </p:sp>
    </p:spTree>
    <p:extLst>
      <p:ext uri="{BB962C8B-B14F-4D97-AF65-F5344CB8AC3E}">
        <p14:creationId xmlns:p14="http://schemas.microsoft.com/office/powerpoint/2010/main" val="665316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04B2CE-680F-4C55-B4E3-2D513DFAE38E}"/>
              </a:ext>
            </a:extLst>
          </p:cNvPr>
          <p:cNvSpPr>
            <a:spLocks noGrp="1"/>
          </p:cNvSpPr>
          <p:nvPr>
            <p:ph type="title"/>
          </p:nvPr>
        </p:nvSpPr>
        <p:spPr>
          <a:xfrm>
            <a:off x="838200" y="365126"/>
            <a:ext cx="10515600" cy="602284"/>
          </a:xfrm>
        </p:spPr>
        <p:txBody>
          <a:bodyPr>
            <a:normAutofit/>
          </a:bodyPr>
          <a:lstStyle/>
          <a:p>
            <a:r>
              <a:rPr lang="es-GT" sz="2400" dirty="0"/>
              <a:t>La Convención de los Derechos del Niño. </a:t>
            </a:r>
            <a:endParaRPr lang="es-ES" sz="2400" dirty="0"/>
          </a:p>
        </p:txBody>
      </p:sp>
      <p:sp>
        <p:nvSpPr>
          <p:cNvPr id="3" name="Marcador de contenido 2">
            <a:extLst>
              <a:ext uri="{FF2B5EF4-FFF2-40B4-BE49-F238E27FC236}">
                <a16:creationId xmlns:a16="http://schemas.microsoft.com/office/drawing/2014/main" id="{140EC3BF-538D-4D6A-954C-79743A149169}"/>
              </a:ext>
            </a:extLst>
          </p:cNvPr>
          <p:cNvSpPr>
            <a:spLocks noGrp="1"/>
          </p:cNvSpPr>
          <p:nvPr>
            <p:ph idx="1"/>
          </p:nvPr>
        </p:nvSpPr>
        <p:spPr>
          <a:xfrm>
            <a:off x="838200" y="1113183"/>
            <a:ext cx="10515600" cy="5063780"/>
          </a:xfrm>
        </p:spPr>
        <p:txBody>
          <a:bodyPr>
            <a:normAutofit/>
          </a:bodyPr>
          <a:lstStyle/>
          <a:p>
            <a:pPr marL="0" indent="0">
              <a:buNone/>
            </a:pPr>
            <a:endParaRPr lang="es-GT" sz="2000" dirty="0"/>
          </a:p>
          <a:p>
            <a:pPr marL="0" indent="0">
              <a:buNone/>
            </a:pPr>
            <a:r>
              <a:rPr lang="es-GT" sz="2000" dirty="0"/>
              <a:t>-La Convención se completó en el año 2000 con dos protocolos, y en 2011 se añadió un tercero. </a:t>
            </a:r>
          </a:p>
          <a:p>
            <a:pPr marL="0" indent="0">
              <a:buNone/>
            </a:pPr>
            <a:r>
              <a:rPr lang="es-GT" sz="2000" dirty="0"/>
              <a:t>-El Estado de Guatemala ratificó la Convención sobre los Derechos del Niño en 1990 a través del decreto 27-90 del Congreso de la República. </a:t>
            </a:r>
          </a:p>
          <a:p>
            <a:pPr marL="0" indent="0">
              <a:buNone/>
            </a:pPr>
            <a:r>
              <a:rPr lang="es-GT" sz="2000" dirty="0"/>
              <a:t>-Este instrumento legal internacional fue la base para que el Estado de Guatemala se viera comprometido a alinear su marco legal nacional a la doctrina de protección integral y que, después de 13 años de reflexión y discusión, el país contara con la Ley de Protección Integral de la Niñez y Adolescencia -LEPINA- que sustituyó al anterior Código de Menores, elaborado a partir de la doctrina actualizada y garantista. </a:t>
            </a:r>
          </a:p>
          <a:p>
            <a:pPr marL="0" indent="0">
              <a:buNone/>
            </a:pPr>
            <a:endParaRPr lang="es-ES" sz="2000" dirty="0"/>
          </a:p>
        </p:txBody>
      </p:sp>
    </p:spTree>
    <p:extLst>
      <p:ext uri="{BB962C8B-B14F-4D97-AF65-F5344CB8AC3E}">
        <p14:creationId xmlns:p14="http://schemas.microsoft.com/office/powerpoint/2010/main" val="1255367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ADC2F2-7401-4E78-9E64-A870DEA8F29F}"/>
              </a:ext>
            </a:extLst>
          </p:cNvPr>
          <p:cNvSpPr>
            <a:spLocks noGrp="1"/>
          </p:cNvSpPr>
          <p:nvPr>
            <p:ph type="title"/>
          </p:nvPr>
        </p:nvSpPr>
        <p:spPr>
          <a:xfrm>
            <a:off x="838200" y="365125"/>
            <a:ext cx="10515600" cy="880579"/>
          </a:xfrm>
        </p:spPr>
        <p:txBody>
          <a:bodyPr>
            <a:normAutofit/>
          </a:bodyPr>
          <a:lstStyle/>
          <a:p>
            <a:r>
              <a:rPr lang="es-GT" sz="2400" dirty="0"/>
              <a:t>El Comité de los Derechos del Niño y las Observaciones generales del Comité de los Derechos del Niño. </a:t>
            </a:r>
            <a:endParaRPr lang="es-ES" sz="2400" dirty="0"/>
          </a:p>
        </p:txBody>
      </p:sp>
      <p:sp>
        <p:nvSpPr>
          <p:cNvPr id="3" name="Marcador de contenido 2">
            <a:extLst>
              <a:ext uri="{FF2B5EF4-FFF2-40B4-BE49-F238E27FC236}">
                <a16:creationId xmlns:a16="http://schemas.microsoft.com/office/drawing/2014/main" id="{96E9C437-F82F-471C-956E-5B941091ABFC}"/>
              </a:ext>
            </a:extLst>
          </p:cNvPr>
          <p:cNvSpPr>
            <a:spLocks noGrp="1"/>
          </p:cNvSpPr>
          <p:nvPr>
            <p:ph idx="1"/>
          </p:nvPr>
        </p:nvSpPr>
        <p:spPr>
          <a:xfrm>
            <a:off x="838200" y="1351722"/>
            <a:ext cx="10515600" cy="4825241"/>
          </a:xfrm>
        </p:spPr>
        <p:txBody>
          <a:bodyPr>
            <a:normAutofit/>
          </a:bodyPr>
          <a:lstStyle/>
          <a:p>
            <a:pPr marL="0" indent="0">
              <a:buNone/>
            </a:pPr>
            <a:r>
              <a:rPr lang="es-GT" sz="2000" dirty="0"/>
              <a:t>-La Convención es un instrumento jurídicamente vinculante dotado de un mecanismo de control</a:t>
            </a:r>
          </a:p>
          <a:p>
            <a:pPr marL="0" indent="0">
              <a:buNone/>
            </a:pPr>
            <a:r>
              <a:rPr lang="es-GT" sz="2000" dirty="0"/>
              <a:t>-En su segunda parte, la Convención dispone que su implementación sea controlada por un comité de expertos. El Comité de los Derechos del Niño es quien supervisa que todos los Estados participantes respetan la Convención, así como los dos protocolos adicionales.</a:t>
            </a:r>
          </a:p>
          <a:p>
            <a:pPr marL="0" indent="0">
              <a:buNone/>
            </a:pPr>
            <a:endParaRPr lang="es-GT" sz="2000" dirty="0"/>
          </a:p>
          <a:p>
            <a:pPr marL="0" indent="0">
              <a:buNone/>
            </a:pPr>
            <a:r>
              <a:rPr lang="es-GT" sz="2000" dirty="0"/>
              <a:t>-¿Qué es un Comité de expertos?</a:t>
            </a:r>
          </a:p>
          <a:p>
            <a:pPr marL="0" indent="0">
              <a:buNone/>
            </a:pPr>
            <a:r>
              <a:rPr lang="es-GT" sz="2000" dirty="0"/>
              <a:t>Seleccionados por los Estados partes de conformidad al art. 43 de la Convención. </a:t>
            </a:r>
          </a:p>
          <a:p>
            <a:pPr marL="0" indent="0">
              <a:buNone/>
            </a:pPr>
            <a:endParaRPr lang="es-GT" sz="2000" dirty="0"/>
          </a:p>
          <a:p>
            <a:pPr marL="0" indent="0">
              <a:buNone/>
            </a:pPr>
            <a:r>
              <a:rPr lang="es-GT" sz="2000" dirty="0"/>
              <a:t>-¿Qué es una observación general?</a:t>
            </a:r>
          </a:p>
          <a:p>
            <a:pPr marL="0" indent="0">
              <a:buNone/>
            </a:pPr>
            <a:r>
              <a:rPr lang="es-GT" sz="2000" dirty="0"/>
              <a:t>El objetivo principal de una observación general es promover la aplicación de la Convención y ayudar a los Estados Partes a cumplir con su obligación de informar.</a:t>
            </a:r>
          </a:p>
          <a:p>
            <a:pPr marL="0" indent="0">
              <a:buNone/>
            </a:pPr>
            <a:r>
              <a:rPr lang="es-ES" sz="2000" dirty="0"/>
              <a:t>Las observaciones generales son una gran aportación al desarrollo y a la aplicación del derecho internacional.</a:t>
            </a:r>
          </a:p>
        </p:txBody>
      </p:sp>
    </p:spTree>
    <p:extLst>
      <p:ext uri="{BB962C8B-B14F-4D97-AF65-F5344CB8AC3E}">
        <p14:creationId xmlns:p14="http://schemas.microsoft.com/office/powerpoint/2010/main" val="421645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D59973-20A7-4F64-B037-B98E9CD3C6A9}"/>
              </a:ext>
            </a:extLst>
          </p:cNvPr>
          <p:cNvSpPr>
            <a:spLocks noGrp="1"/>
          </p:cNvSpPr>
          <p:nvPr>
            <p:ph type="title"/>
          </p:nvPr>
        </p:nvSpPr>
        <p:spPr>
          <a:xfrm>
            <a:off x="838200" y="365125"/>
            <a:ext cx="10515600" cy="668545"/>
          </a:xfrm>
        </p:spPr>
        <p:txBody>
          <a:bodyPr>
            <a:normAutofit/>
          </a:bodyPr>
          <a:lstStyle/>
          <a:p>
            <a:r>
              <a:rPr lang="es-GT" sz="2400" dirty="0"/>
              <a:t>¿Cómo puedo utilizar las observaciones generales?</a:t>
            </a:r>
            <a:endParaRPr lang="es-ES" sz="2400" dirty="0"/>
          </a:p>
        </p:txBody>
      </p:sp>
      <p:sp>
        <p:nvSpPr>
          <p:cNvPr id="3" name="Marcador de contenido 2">
            <a:extLst>
              <a:ext uri="{FF2B5EF4-FFF2-40B4-BE49-F238E27FC236}">
                <a16:creationId xmlns:a16="http://schemas.microsoft.com/office/drawing/2014/main" id="{AAB0CDC2-2D78-4D4A-A413-CFD3982B2128}"/>
              </a:ext>
            </a:extLst>
          </p:cNvPr>
          <p:cNvSpPr>
            <a:spLocks noGrp="1"/>
          </p:cNvSpPr>
          <p:nvPr>
            <p:ph idx="1"/>
          </p:nvPr>
        </p:nvSpPr>
        <p:spPr>
          <a:xfrm>
            <a:off x="838200" y="1258958"/>
            <a:ext cx="10515600" cy="4918006"/>
          </a:xfrm>
        </p:spPr>
        <p:txBody>
          <a:bodyPr>
            <a:normAutofit/>
          </a:bodyPr>
          <a:lstStyle/>
          <a:p>
            <a:r>
              <a:rPr lang="es-GT" sz="2000" dirty="0"/>
              <a:t>Como mecanismo interpretativo. </a:t>
            </a:r>
          </a:p>
          <a:p>
            <a:r>
              <a:rPr lang="es-GT" sz="2000" dirty="0"/>
              <a:t>Como marco regulatorio para toma de decisiones. </a:t>
            </a:r>
          </a:p>
          <a:p>
            <a:r>
              <a:rPr lang="es-GT" sz="2000" dirty="0"/>
              <a:t>Las observaciones generales pueden ayudar a las partes interesadas a comprender mejor las disposiciones de la Convención. </a:t>
            </a:r>
          </a:p>
          <a:p>
            <a:r>
              <a:rPr lang="es-GT" sz="2000" dirty="0"/>
              <a:t>Las observaciones generales pueden ayudar a fortalecer el apoyo nacional y pueden usarse como marco para la presentación de informes. </a:t>
            </a:r>
          </a:p>
          <a:p>
            <a:r>
              <a:rPr lang="es-GT" sz="2000" dirty="0"/>
              <a:t>Los órganos jurisdiccionales, administrativos y</a:t>
            </a:r>
            <a:r>
              <a:rPr lang="es-GT" sz="2000" b="1" i="1" dirty="0"/>
              <a:t> toda persona en posición de garante</a:t>
            </a:r>
            <a:r>
              <a:rPr lang="es-GT" sz="2000" dirty="0"/>
              <a:t> pueden remitirse a las observaciones generales para aclarar disposiciones y fundamentar toma de decisiones. En ciertos casos, los tribunales nacionales han basado sus fallos en la jurisprudencia de los tratados, que incluye las observaciones generales. </a:t>
            </a:r>
          </a:p>
          <a:p>
            <a:r>
              <a:rPr lang="es-GT" sz="2000" dirty="0"/>
              <a:t>Las partes interesadas también pueden usarlas para fomentar cambios legislativos.</a:t>
            </a:r>
            <a:endParaRPr lang="es-ES" sz="2000" dirty="0"/>
          </a:p>
        </p:txBody>
      </p:sp>
    </p:spTree>
    <p:extLst>
      <p:ext uri="{BB962C8B-B14F-4D97-AF65-F5344CB8AC3E}">
        <p14:creationId xmlns:p14="http://schemas.microsoft.com/office/powerpoint/2010/main" val="792063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C3B9E1-D83A-49B7-8BE1-D923F873442B}"/>
              </a:ext>
            </a:extLst>
          </p:cNvPr>
          <p:cNvSpPr>
            <a:spLocks noGrp="1"/>
          </p:cNvSpPr>
          <p:nvPr>
            <p:ph type="title"/>
          </p:nvPr>
        </p:nvSpPr>
        <p:spPr/>
        <p:txBody>
          <a:bodyPr>
            <a:normAutofit/>
          </a:bodyPr>
          <a:lstStyle/>
          <a:p>
            <a:r>
              <a:rPr lang="es-GT" sz="2400" dirty="0"/>
              <a:t>La Observación General No. 14 (2013) sobre el derecho del niño a que su interés sea una consideración primordial. </a:t>
            </a:r>
            <a:endParaRPr lang="es-ES" sz="2400" dirty="0"/>
          </a:p>
        </p:txBody>
      </p:sp>
      <p:sp>
        <p:nvSpPr>
          <p:cNvPr id="3" name="Marcador de contenido 2">
            <a:extLst>
              <a:ext uri="{FF2B5EF4-FFF2-40B4-BE49-F238E27FC236}">
                <a16:creationId xmlns:a16="http://schemas.microsoft.com/office/drawing/2014/main" id="{712FC142-B935-4DFD-9EC6-B80C322E3A4C}"/>
              </a:ext>
            </a:extLst>
          </p:cNvPr>
          <p:cNvSpPr>
            <a:spLocks noGrp="1"/>
          </p:cNvSpPr>
          <p:nvPr>
            <p:ph idx="1"/>
          </p:nvPr>
        </p:nvSpPr>
        <p:spPr>
          <a:xfrm>
            <a:off x="838200" y="1563757"/>
            <a:ext cx="10515600" cy="4613206"/>
          </a:xfrm>
        </p:spPr>
        <p:txBody>
          <a:bodyPr>
            <a:normAutofit lnSpcReduction="10000"/>
          </a:bodyPr>
          <a:lstStyle/>
          <a:p>
            <a:pPr marL="0" indent="0">
              <a:buNone/>
            </a:pPr>
            <a:r>
              <a:rPr lang="es-GT" sz="2000" dirty="0"/>
              <a:t>-Sistema integral de protección de niñez </a:t>
            </a:r>
            <a:r>
              <a:rPr lang="es-GT" sz="2000" dirty="0">
                <a:sym typeface="Wingdings" panose="05000000000000000000" pitchFamily="2" charset="2"/>
              </a:rPr>
              <a:t>debe incluir mecanismos de gestión de casos de protección de la infancia que evalúen, determinen y apoyen el interés superior del niño. </a:t>
            </a:r>
          </a:p>
          <a:p>
            <a:pPr marL="0" indent="0">
              <a:buNone/>
            </a:pPr>
            <a:r>
              <a:rPr lang="es-GT" sz="2000" dirty="0">
                <a:sym typeface="Wingdings" panose="05000000000000000000" pitchFamily="2" charset="2"/>
              </a:rPr>
              <a:t>-Competencia de hogares de abrigo y protección  de carácter privado. Posición de garante. </a:t>
            </a:r>
          </a:p>
          <a:p>
            <a:pPr marL="0" indent="0">
              <a:buNone/>
            </a:pPr>
            <a:r>
              <a:rPr lang="es-GT" sz="2000" b="1" u="sng" dirty="0">
                <a:sym typeface="Wingdings" panose="05000000000000000000" pitchFamily="2" charset="2"/>
              </a:rPr>
              <a:t>Determinación del Interés Superior del Niño</a:t>
            </a:r>
          </a:p>
          <a:p>
            <a:pPr marL="0" indent="0">
              <a:buNone/>
            </a:pPr>
            <a:r>
              <a:rPr lang="es-GT" sz="2000" dirty="0">
                <a:sym typeface="Wingdings" panose="05000000000000000000" pitchFamily="2" charset="2"/>
              </a:rPr>
              <a:t></a:t>
            </a:r>
            <a:r>
              <a:rPr lang="es-GT" sz="2000" dirty="0"/>
              <a:t> Un procedimiento que facilite la participación adecuada del niño o niña sin discriminación alguna.</a:t>
            </a:r>
          </a:p>
          <a:p>
            <a:pPr marL="0" indent="0">
              <a:buNone/>
            </a:pPr>
            <a:r>
              <a:rPr lang="es-GT" sz="2000" dirty="0">
                <a:sym typeface="Wingdings" panose="05000000000000000000" pitchFamily="2" charset="2"/>
              </a:rPr>
              <a:t></a:t>
            </a:r>
            <a:r>
              <a:rPr lang="es-GT" sz="2000" dirty="0"/>
              <a:t> Un procedimiento en que se tengan debidamente en cuenta las opiniones del niño</a:t>
            </a:r>
          </a:p>
          <a:p>
            <a:pPr marL="0" indent="0">
              <a:buNone/>
            </a:pPr>
            <a:r>
              <a:rPr lang="es-GT" sz="2000" dirty="0"/>
              <a:t>(en función de su edad y su madurez).</a:t>
            </a:r>
          </a:p>
          <a:p>
            <a:pPr marL="0" indent="0">
              <a:buNone/>
            </a:pPr>
            <a:r>
              <a:rPr lang="es-GT" sz="2000" dirty="0">
                <a:sym typeface="Wingdings" panose="05000000000000000000" pitchFamily="2" charset="2"/>
              </a:rPr>
              <a:t></a:t>
            </a:r>
            <a:r>
              <a:rPr lang="es-GT" sz="2000" dirty="0"/>
              <a:t>Un procedimiento en el que quienes formulen las decisiones tengan una especialización pertinente.</a:t>
            </a:r>
          </a:p>
          <a:p>
            <a:pPr marL="0" indent="0">
              <a:buNone/>
            </a:pPr>
            <a:r>
              <a:rPr lang="es-GT" sz="2000" dirty="0">
                <a:sym typeface="Wingdings" panose="05000000000000000000" pitchFamily="2" charset="2"/>
              </a:rPr>
              <a:t></a:t>
            </a:r>
            <a:r>
              <a:rPr lang="es-GT" sz="2000" dirty="0"/>
              <a:t>Un procedimiento en el que se equilibren todos los factores pertinentes para evaluar la mejor opción. </a:t>
            </a:r>
          </a:p>
          <a:p>
            <a:pPr marL="0" indent="0">
              <a:buNone/>
            </a:pPr>
            <a:r>
              <a:rPr lang="es-GT" sz="2000" dirty="0">
                <a:sym typeface="Wingdings" panose="05000000000000000000" pitchFamily="2" charset="2"/>
              </a:rPr>
              <a:t>U</a:t>
            </a:r>
            <a:r>
              <a:rPr lang="es-GT" sz="2000" dirty="0"/>
              <a:t>n procedimiento en el que el principio del interés superior se aplique de manera que asegure el </a:t>
            </a:r>
            <a:r>
              <a:rPr lang="es-GT" sz="2000" dirty="0" err="1"/>
              <a:t>ejerciciopleno</a:t>
            </a:r>
            <a:r>
              <a:rPr lang="es-GT" sz="2000" dirty="0"/>
              <a:t> y efectivo de todos los derechos reconocidos en la CDN</a:t>
            </a:r>
            <a:endParaRPr lang="es-ES" sz="2000" dirty="0"/>
          </a:p>
        </p:txBody>
      </p:sp>
    </p:spTree>
    <p:extLst>
      <p:ext uri="{BB962C8B-B14F-4D97-AF65-F5344CB8AC3E}">
        <p14:creationId xmlns:p14="http://schemas.microsoft.com/office/powerpoint/2010/main" val="330208472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12180</TotalTime>
  <Words>4393</Words>
  <Application>Microsoft Office PowerPoint</Application>
  <PresentationFormat>Panorámica</PresentationFormat>
  <Paragraphs>340</Paragraphs>
  <Slides>42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42</vt:i4>
      </vt:variant>
    </vt:vector>
  </HeadingPairs>
  <TitlesOfParts>
    <vt:vector size="48" baseType="lpstr">
      <vt:lpstr>Aller</vt:lpstr>
      <vt:lpstr>Arial</vt:lpstr>
      <vt:lpstr>Calibri</vt:lpstr>
      <vt:lpstr>Calibri Light</vt:lpstr>
      <vt:lpstr>Helvetica Neue</vt:lpstr>
      <vt:lpstr>Tema de Office</vt:lpstr>
      <vt:lpstr>Modulo 1 </vt:lpstr>
      <vt:lpstr>Debida diligencia y posición de garante. </vt:lpstr>
      <vt:lpstr>Posición de garante: </vt:lpstr>
      <vt:lpstr>Constitución y Derecho Internacional.  </vt:lpstr>
      <vt:lpstr>Convención de los derechos del niño. </vt:lpstr>
      <vt:lpstr>La Convención de los Derechos del Niño. </vt:lpstr>
      <vt:lpstr>El Comité de los Derechos del Niño y las Observaciones generales del Comité de los Derechos del Niño. </vt:lpstr>
      <vt:lpstr>¿Cómo puedo utilizar las observaciones generales?</vt:lpstr>
      <vt:lpstr>La Observación General No. 14 (2013) sobre el derecho del niño a que su interés sea una consideración primordial. </vt:lpstr>
      <vt:lpstr>La Observación General No. 14 (2013)</vt:lpstr>
      <vt:lpstr>Elementos: </vt:lpstr>
      <vt:lpstr>Interés superior y hogares de abrigo y protección. </vt:lpstr>
      <vt:lpstr>¿Cuándo realizar una evaluación del interés superior del niño?</vt:lpstr>
      <vt:lpstr>Pasos de la evaluación del interés superior del niño. </vt:lpstr>
      <vt:lpstr>Garantías procedimentales. </vt:lpstr>
      <vt:lpstr>Equilibrio entre derechos concurrentes. Test de proporcionalidad. </vt:lpstr>
      <vt:lpstr>Vínculos entre principales grupos de derechos. </vt:lpstr>
      <vt:lpstr>Revisión de la decisión tomada en la determinación del interés superior del niño. </vt:lpstr>
      <vt:lpstr>Jurisprudencia de la Corte Interamericana. </vt:lpstr>
      <vt:lpstr>Derecho Administrativo, hogares de abrigo y protección y CNA. </vt:lpstr>
      <vt:lpstr>Constitución: familia y niñez. </vt:lpstr>
      <vt:lpstr>Contexto de creación de la Ley de Adopciones. </vt:lpstr>
      <vt:lpstr>Consejo Nacional de Adopciones: </vt:lpstr>
      <vt:lpstr>Generalidades del Derecho Administrativo. </vt:lpstr>
      <vt:lpstr>Generalidades. </vt:lpstr>
      <vt:lpstr>Legalidad y Juridicidad. </vt:lpstr>
      <vt:lpstr>Servicios públicos o sociales. </vt:lpstr>
      <vt:lpstr>Medios o clases de control. </vt:lpstr>
      <vt:lpstr>Principios del derecho administrativo de importancia. </vt:lpstr>
      <vt:lpstr>Características del Expediente Administrativo. </vt:lpstr>
      <vt:lpstr>Seguimiento desinstitucionalización. </vt:lpstr>
      <vt:lpstr>Ordenamiento de derecho internacional. </vt:lpstr>
      <vt:lpstr>Plan Piloto</vt:lpstr>
      <vt:lpstr>Plan Piloto</vt:lpstr>
      <vt:lpstr>Ejes de trabajo</vt:lpstr>
      <vt:lpstr>Ejes de trabajo</vt:lpstr>
      <vt:lpstr>Ejes de trabajo</vt:lpstr>
      <vt:lpstr>Ejes de trabajo</vt:lpstr>
      <vt:lpstr>Ejes de trabajo</vt:lpstr>
      <vt:lpstr>Logros</vt:lpstr>
      <vt:lpstr>Logros</vt:lpstr>
      <vt:lpstr>Desinstitucionalización responsable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CNA12</dc:creator>
  <cp:lastModifiedBy>cna21</cp:lastModifiedBy>
  <cp:revision>57</cp:revision>
  <dcterms:created xsi:type="dcterms:W3CDTF">2020-11-24T18:50:33Z</dcterms:created>
  <dcterms:modified xsi:type="dcterms:W3CDTF">2021-04-15T21:05:50Z</dcterms:modified>
</cp:coreProperties>
</file>