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86" r:id="rId4"/>
    <p:sldId id="278" r:id="rId5"/>
    <p:sldId id="280" r:id="rId6"/>
    <p:sldId id="287" r:id="rId7"/>
    <p:sldId id="281" r:id="rId8"/>
    <p:sldId id="288" r:id="rId9"/>
    <p:sldId id="289" r:id="rId10"/>
    <p:sldId id="284" r:id="rId11"/>
    <p:sldId id="261" r:id="rId12"/>
    <p:sldId id="260" r:id="rId13"/>
    <p:sldId id="264" r:id="rId14"/>
    <p:sldId id="263" r:id="rId15"/>
    <p:sldId id="265" r:id="rId16"/>
    <p:sldId id="266" r:id="rId17"/>
    <p:sldId id="267" r:id="rId18"/>
    <p:sldId id="268" r:id="rId19"/>
    <p:sldId id="269" r:id="rId20"/>
    <p:sldId id="270" r:id="rId21"/>
    <p:sldId id="271" r:id="rId22"/>
    <p:sldId id="272" r:id="rId23"/>
    <p:sldId id="273" r:id="rId24"/>
    <p:sldId id="274" r:id="rId25"/>
    <p:sldId id="290" r:id="rId26"/>
    <p:sldId id="275" r:id="rId27"/>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2" d="100"/>
          <a:sy n="72" d="100"/>
        </p:scale>
        <p:origin x="64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4F156-1FE7-4F79-8AC6-D7C292C2F7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CBC17A2B-EF55-4F22-8663-C3D4DCBA7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B499280A-2DAB-48E2-85C9-38191DCC3EC4}"/>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5" name="Marcador de pie de página 4">
            <a:extLst>
              <a:ext uri="{FF2B5EF4-FFF2-40B4-BE49-F238E27FC236}">
                <a16:creationId xmlns:a16="http://schemas.microsoft.com/office/drawing/2014/main" id="{AE6EE96B-B50F-467D-896F-F959E0ECA62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922B24C-FC36-489E-A1FB-7506ADFE6BD1}"/>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46210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81243-A3C8-4CD0-8A58-E7FCAE5841F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C076AB1E-CDF8-4715-BA81-6922A0C10D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35EE5DCC-1748-48D7-8032-37750019CEA7}"/>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5" name="Marcador de pie de página 4">
            <a:extLst>
              <a:ext uri="{FF2B5EF4-FFF2-40B4-BE49-F238E27FC236}">
                <a16:creationId xmlns:a16="http://schemas.microsoft.com/office/drawing/2014/main" id="{82968F53-ECF6-4129-BA6A-58D32BF8A87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C815E21-F7A2-4580-861C-D2B5B21FDFDD}"/>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169540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600606-3447-4E2D-A7FB-E2DF483957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B7D07BF8-E7AB-43F9-B6D4-E203DA43A1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3BA79960-1B4A-4359-A1CE-A814345A6915}"/>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5" name="Marcador de pie de página 4">
            <a:extLst>
              <a:ext uri="{FF2B5EF4-FFF2-40B4-BE49-F238E27FC236}">
                <a16:creationId xmlns:a16="http://schemas.microsoft.com/office/drawing/2014/main" id="{A8E8EEB3-81DC-4741-9F54-36DA6BEB885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093CE020-8A2B-472D-B2DE-B207D7F28E04}"/>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36394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24C0F-0315-4AC8-940E-604CEB72C795}"/>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3D42012E-8BEA-4BA5-BE60-932AB28FF2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8FBEED6A-B00C-4D49-B8A5-8756A7F7F31C}"/>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5" name="Marcador de pie de página 4">
            <a:extLst>
              <a:ext uri="{FF2B5EF4-FFF2-40B4-BE49-F238E27FC236}">
                <a16:creationId xmlns:a16="http://schemas.microsoft.com/office/drawing/2014/main" id="{B114F5AC-E9DB-4316-AE02-4FC688CD425A}"/>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5298B93C-E4A7-401B-9B5B-27817274AA70}"/>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265304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C9658-8D78-457A-BE56-BE63BCEA12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F8C72C8-3343-4D87-948D-5BDDD272A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30F1F9F-C237-4FDA-BE68-A0FBD09E3226}"/>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5" name="Marcador de pie de página 4">
            <a:extLst>
              <a:ext uri="{FF2B5EF4-FFF2-40B4-BE49-F238E27FC236}">
                <a16:creationId xmlns:a16="http://schemas.microsoft.com/office/drawing/2014/main" id="{15C6E0C4-E3F2-4D26-9625-3E475B19811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12524A-24ED-43CC-A099-3B26B61A16BB}"/>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139040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9AD7B-4AC5-4B05-8BD7-299FAF6BFCE9}"/>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67D14CD1-A9D7-4C82-82BE-BD14112AC3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1801BC37-FD2D-4B13-818F-D832DFCC2C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2553286C-CCCB-40BC-9D40-BF141B856800}"/>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6" name="Marcador de pie de página 5">
            <a:extLst>
              <a:ext uri="{FF2B5EF4-FFF2-40B4-BE49-F238E27FC236}">
                <a16:creationId xmlns:a16="http://schemas.microsoft.com/office/drawing/2014/main" id="{629D06AB-62AF-4C0A-B828-82DD155D129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A5FF4B7-ABC9-40AC-94ED-B552DD8ED752}"/>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334959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0B983-8580-40D5-A968-B99C062523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E0D5254-75E3-4F15-A1FF-78C741365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78D2D2-6064-4F33-AE85-512DB5FA3B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94E4ADDD-B80D-4F00-B06E-1DC387AB9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EDCB9B-940B-4F70-81A6-F01D13DCBD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BCB18D0B-A5EC-4047-AA2D-B190DBB82CE6}"/>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8" name="Marcador de pie de página 7">
            <a:extLst>
              <a:ext uri="{FF2B5EF4-FFF2-40B4-BE49-F238E27FC236}">
                <a16:creationId xmlns:a16="http://schemas.microsoft.com/office/drawing/2014/main" id="{F7F5670E-7C65-474B-B1A9-490F3D8D83C7}"/>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76E5C21E-3011-4882-B5FB-B0FA23F9C1B0}"/>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212084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A2F5C-E1FD-436E-8F03-559FDDFD27E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6190623A-C975-4BAF-B431-3DDE3D13EBC1}"/>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4" name="Marcador de pie de página 3">
            <a:extLst>
              <a:ext uri="{FF2B5EF4-FFF2-40B4-BE49-F238E27FC236}">
                <a16:creationId xmlns:a16="http://schemas.microsoft.com/office/drawing/2014/main" id="{DCC66E2B-0881-4CC4-A17D-4F6F5CAC3802}"/>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1A152D08-3D59-4828-9586-A2B93A28A97F}"/>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304707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DFCEC0-836E-4A97-81D6-818FEC70B091}"/>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3" name="Marcador de pie de página 2">
            <a:extLst>
              <a:ext uri="{FF2B5EF4-FFF2-40B4-BE49-F238E27FC236}">
                <a16:creationId xmlns:a16="http://schemas.microsoft.com/office/drawing/2014/main" id="{7A0499E1-9F16-456A-9F4B-247D39D31854}"/>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581752F2-AA55-4F80-84D5-64698367F56C}"/>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276593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CEF11-BF9A-4B20-9927-62347F851A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2D349C80-47DB-4733-AF99-DAD85A04B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D48070F7-9CC6-4F0F-9B6F-94B85D410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1848CF-D079-4AD3-8A12-FCB6BF000549}"/>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6" name="Marcador de pie de página 5">
            <a:extLst>
              <a:ext uri="{FF2B5EF4-FFF2-40B4-BE49-F238E27FC236}">
                <a16:creationId xmlns:a16="http://schemas.microsoft.com/office/drawing/2014/main" id="{5BCF5A65-824C-4040-BE52-BCDD0A9C7EA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2BBADD6-6D99-4F53-B458-3C0E1E69E6F6}"/>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197907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6ADB7-FD90-4D95-8E12-5EA03CA274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EC3C8907-8ADB-4D44-936E-46613521A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06715142-686A-4707-B9A9-8DEFCD179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BE02C1-75B8-4636-865A-FDF4C9C66028}"/>
              </a:ext>
            </a:extLst>
          </p:cNvPr>
          <p:cNvSpPr>
            <a:spLocks noGrp="1"/>
          </p:cNvSpPr>
          <p:nvPr>
            <p:ph type="dt" sz="half" idx="10"/>
          </p:nvPr>
        </p:nvSpPr>
        <p:spPr/>
        <p:txBody>
          <a:bodyPr/>
          <a:lstStyle/>
          <a:p>
            <a:fld id="{AE032527-EC8A-486F-BB62-E613A096788A}" type="datetimeFigureOut">
              <a:rPr lang="es-GT" smtClean="0"/>
              <a:pPr/>
              <a:t>15/04/2021</a:t>
            </a:fld>
            <a:endParaRPr lang="es-GT"/>
          </a:p>
        </p:txBody>
      </p:sp>
      <p:sp>
        <p:nvSpPr>
          <p:cNvPr id="6" name="Marcador de pie de página 5">
            <a:extLst>
              <a:ext uri="{FF2B5EF4-FFF2-40B4-BE49-F238E27FC236}">
                <a16:creationId xmlns:a16="http://schemas.microsoft.com/office/drawing/2014/main" id="{1BC0F13C-CE3E-4C7C-8BA2-3C98AE314F3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30FB51F-48E3-4A96-B525-0E7D33C5E78D}"/>
              </a:ext>
            </a:extLst>
          </p:cNvPr>
          <p:cNvSpPr>
            <a:spLocks noGrp="1"/>
          </p:cNvSpPr>
          <p:nvPr>
            <p:ph type="sldNum" sz="quarter" idx="12"/>
          </p:nvPr>
        </p:nvSpPr>
        <p:spPr/>
        <p:txBody>
          <a:bodyPr/>
          <a:lstStyle/>
          <a:p>
            <a:fld id="{3B16EEFE-6CF6-421E-A424-6EADB7C02B9A}" type="slidenum">
              <a:rPr lang="es-GT" smtClean="0"/>
              <a:pPr/>
              <a:t>‹Nº›</a:t>
            </a:fld>
            <a:endParaRPr lang="es-GT"/>
          </a:p>
        </p:txBody>
      </p:sp>
    </p:spTree>
    <p:extLst>
      <p:ext uri="{BB962C8B-B14F-4D97-AF65-F5344CB8AC3E}">
        <p14:creationId xmlns:p14="http://schemas.microsoft.com/office/powerpoint/2010/main" val="2182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F296B1-EAC2-4BD6-85BE-5C18BECFE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BC2CB857-5469-4FA4-96A6-A4FEEFC52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D803D3F9-1FA8-4033-ABB9-E97FA3CFC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32527-EC8A-486F-BB62-E613A096788A}" type="datetimeFigureOut">
              <a:rPr lang="es-GT" smtClean="0"/>
              <a:pPr/>
              <a:t>15/04/2021</a:t>
            </a:fld>
            <a:endParaRPr lang="es-GT"/>
          </a:p>
        </p:txBody>
      </p:sp>
      <p:sp>
        <p:nvSpPr>
          <p:cNvPr id="5" name="Marcador de pie de página 4">
            <a:extLst>
              <a:ext uri="{FF2B5EF4-FFF2-40B4-BE49-F238E27FC236}">
                <a16:creationId xmlns:a16="http://schemas.microsoft.com/office/drawing/2014/main" id="{09410C06-C10E-4535-8B9D-70C1080D8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327E1920-729A-4B1F-8B73-B7E27E1D3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6EEFE-6CF6-421E-A424-6EADB7C02B9A}" type="slidenum">
              <a:rPr lang="es-GT" smtClean="0"/>
              <a:pPr/>
              <a:t>‹Nº›</a:t>
            </a:fld>
            <a:endParaRPr lang="es-GT"/>
          </a:p>
        </p:txBody>
      </p:sp>
    </p:spTree>
    <p:extLst>
      <p:ext uri="{BB962C8B-B14F-4D97-AF65-F5344CB8AC3E}">
        <p14:creationId xmlns:p14="http://schemas.microsoft.com/office/powerpoint/2010/main" val="95233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la%20Comunicacion.mp4"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Responsabilidad.mp4" TargetMode="External"/><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781EBE-894A-4202-891E-F625A4C261E7}"/>
              </a:ext>
            </a:extLst>
          </p:cNvPr>
          <p:cNvSpPr>
            <a:spLocks noGrp="1"/>
          </p:cNvSpPr>
          <p:nvPr>
            <p:ph type="ctrTitle"/>
          </p:nvPr>
        </p:nvSpPr>
        <p:spPr>
          <a:xfrm>
            <a:off x="2056813" y="832326"/>
            <a:ext cx="4622282" cy="1039904"/>
          </a:xfrm>
        </p:spPr>
        <p:txBody>
          <a:bodyPr/>
          <a:lstStyle/>
          <a:p>
            <a:pPr algn="l"/>
            <a:r>
              <a:rPr lang="es-GT" dirty="0">
                <a:solidFill>
                  <a:schemeClr val="bg1"/>
                </a:solidFill>
                <a:latin typeface="Aller" panose="02000803040000020004" pitchFamily="2" charset="0"/>
                <a:cs typeface="Arial" panose="020B0604020202020204" pitchFamily="34" charset="0"/>
              </a:rPr>
              <a:t>ESTANDAR 15 </a:t>
            </a:r>
          </a:p>
        </p:txBody>
      </p:sp>
      <p:sp>
        <p:nvSpPr>
          <p:cNvPr id="3" name="Subtítulo 2">
            <a:extLst>
              <a:ext uri="{FF2B5EF4-FFF2-40B4-BE49-F238E27FC236}">
                <a16:creationId xmlns:a16="http://schemas.microsoft.com/office/drawing/2014/main" id="{96DF4027-CA19-45F1-AB04-7AAC58566E3E}"/>
              </a:ext>
            </a:extLst>
          </p:cNvPr>
          <p:cNvSpPr>
            <a:spLocks noGrp="1"/>
          </p:cNvSpPr>
          <p:nvPr>
            <p:ph type="subTitle" idx="1"/>
          </p:nvPr>
        </p:nvSpPr>
        <p:spPr>
          <a:xfrm>
            <a:off x="496371" y="2150880"/>
            <a:ext cx="7548283" cy="1937671"/>
          </a:xfrm>
        </p:spPr>
        <p:txBody>
          <a:bodyPr>
            <a:noAutofit/>
          </a:bodyPr>
          <a:lstStyle/>
          <a:p>
            <a:r>
              <a:rPr lang="es-GT" sz="4000" b="1" dirty="0">
                <a:solidFill>
                  <a:schemeClr val="bg1"/>
                </a:solidFill>
              </a:rPr>
              <a:t>CONVIVENCIA ARMÓNICA FINALIZACIÓN DE LA ACOGIDA Y SEGUIMIENTO </a:t>
            </a:r>
          </a:p>
          <a:p>
            <a:r>
              <a:rPr lang="es-GT" sz="4000" b="1" dirty="0">
                <a:solidFill>
                  <a:schemeClr val="bg1"/>
                </a:solidFill>
              </a:rPr>
              <a:t> </a:t>
            </a:r>
            <a:endParaRPr lang="es-GT" sz="4000" b="1" dirty="0">
              <a:solidFill>
                <a:schemeClr val="bg1"/>
              </a:solidFill>
              <a:latin typeface="Aller" panose="02000803040000020004" pitchFamily="2" charset="0"/>
              <a:ea typeface="+mj-ea"/>
              <a:cs typeface="Arial" panose="020B0604020202020204" pitchFamily="34" charset="0"/>
            </a:endParaRPr>
          </a:p>
        </p:txBody>
      </p:sp>
      <p:sp>
        <p:nvSpPr>
          <p:cNvPr id="6" name="Título 1">
            <a:extLst>
              <a:ext uri="{FF2B5EF4-FFF2-40B4-BE49-F238E27FC236}">
                <a16:creationId xmlns:a16="http://schemas.microsoft.com/office/drawing/2014/main" id="{D4781EBE-894A-4202-891E-F625A4C261E7}"/>
              </a:ext>
            </a:extLst>
          </p:cNvPr>
          <p:cNvSpPr txBox="1">
            <a:spLocks/>
          </p:cNvSpPr>
          <p:nvPr/>
        </p:nvSpPr>
        <p:spPr>
          <a:xfrm>
            <a:off x="1873623" y="3738284"/>
            <a:ext cx="9144000" cy="103990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GT" sz="6000" b="0" i="0" u="none" strike="noStrike" kern="1200" cap="none" spc="0" normalizeH="0" baseline="0" noProof="0" dirty="0">
                <a:ln>
                  <a:noFill/>
                </a:ln>
                <a:solidFill>
                  <a:schemeClr val="bg1"/>
                </a:solidFill>
                <a:effectLst/>
                <a:uLnTx/>
                <a:uFillTx/>
                <a:latin typeface="Aller" panose="02000803040000020004" pitchFamily="2" charset="0"/>
                <a:ea typeface="+mj-ea"/>
                <a:cs typeface="Arial" panose="020B0604020202020204" pitchFamily="34" charset="0"/>
              </a:rPr>
              <a:t> </a:t>
            </a:r>
          </a:p>
        </p:txBody>
      </p:sp>
      <p:pic>
        <p:nvPicPr>
          <p:cNvPr id="8" name="7 Imagen"/>
          <p:cNvPicPr/>
          <p:nvPr/>
        </p:nvPicPr>
        <p:blipFill rotWithShape="1">
          <a:blip r:embed="rId3"/>
          <a:srcRect l="42148" t="15951" r="26566" b="10726"/>
          <a:stretch/>
        </p:blipFill>
        <p:spPr bwMode="auto">
          <a:xfrm>
            <a:off x="8981466" y="1046080"/>
            <a:ext cx="2177643" cy="3035837"/>
          </a:xfrm>
          <a:prstGeom prst="rect">
            <a:avLst/>
          </a:prstGeom>
          <a:noFill/>
          <a:ln w="9525">
            <a:noFill/>
            <a:miter lim="800000"/>
            <a:headEnd/>
            <a:tailEnd/>
          </a:ln>
        </p:spPr>
      </p:pic>
    </p:spTree>
    <p:extLst>
      <p:ext uri="{BB962C8B-B14F-4D97-AF65-F5344CB8AC3E}">
        <p14:creationId xmlns:p14="http://schemas.microsoft.com/office/powerpoint/2010/main" val="144698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descr="Mujer de cabello largo sonriendo&#10;&#10;Descripción generada automáticamente">
            <a:extLst>
              <a:ext uri="{FF2B5EF4-FFF2-40B4-BE49-F238E27FC236}">
                <a16:creationId xmlns:a16="http://schemas.microsoft.com/office/drawing/2014/main" id="{0E163E71-222C-469C-95C0-981692ADE8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4329" r="14578" b="-1"/>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Marcador de contenido 2">
            <a:extLst>
              <a:ext uri="{FF2B5EF4-FFF2-40B4-BE49-F238E27FC236}">
                <a16:creationId xmlns:a16="http://schemas.microsoft.com/office/drawing/2014/main" id="{6C728648-7868-4BB1-839B-A2E2DEE66156}"/>
              </a:ext>
            </a:extLst>
          </p:cNvPr>
          <p:cNvSpPr>
            <a:spLocks noGrp="1"/>
          </p:cNvSpPr>
          <p:nvPr>
            <p:ph idx="1"/>
          </p:nvPr>
        </p:nvSpPr>
        <p:spPr>
          <a:xfrm>
            <a:off x="804997" y="1758486"/>
            <a:ext cx="4706803" cy="3788830"/>
          </a:xfrm>
        </p:spPr>
        <p:txBody>
          <a:bodyPr anchor="ctr">
            <a:normAutofit/>
          </a:bodyPr>
          <a:lstStyle/>
          <a:p>
            <a:pPr marL="0" indent="0" algn="ctr">
              <a:buNone/>
            </a:pPr>
            <a:r>
              <a:rPr lang="es-GT" sz="2000" dirty="0">
                <a:solidFill>
                  <a:srgbClr val="002060"/>
                </a:solidFill>
              </a:rPr>
              <a:t>Mgtr. Claudia Lucía Pinzón Castillo</a:t>
            </a:r>
          </a:p>
          <a:p>
            <a:pPr marL="0" indent="0" algn="ctr">
              <a:buNone/>
            </a:pPr>
            <a:r>
              <a:rPr lang="es-GT" sz="2000" dirty="0">
                <a:solidFill>
                  <a:srgbClr val="002060"/>
                </a:solidFill>
              </a:rPr>
              <a:t>Psicóloga clínica con especialización en niñez y adolescencia, y en derechos humanos.</a:t>
            </a:r>
          </a:p>
          <a:p>
            <a:pPr marL="0" indent="0" algn="ctr">
              <a:buNone/>
            </a:pPr>
            <a:r>
              <a:rPr lang="es-GT" sz="2000" dirty="0">
                <a:solidFill>
                  <a:srgbClr val="002060"/>
                </a:solidFill>
              </a:rPr>
              <a:t>Consultora independiente</a:t>
            </a:r>
          </a:p>
          <a:p>
            <a:pPr marL="0" indent="0" algn="ctr">
              <a:buNone/>
            </a:pPr>
            <a:r>
              <a:rPr lang="es-GT" sz="2000" dirty="0">
                <a:solidFill>
                  <a:srgbClr val="002060"/>
                </a:solidFill>
              </a:rPr>
              <a:t>Despacho Pinzón &amp; Sánchez</a:t>
            </a:r>
          </a:p>
          <a:p>
            <a:pPr marL="0" indent="0" algn="ctr">
              <a:buNone/>
            </a:pPr>
            <a:endParaRPr lang="es-GT" sz="2000" dirty="0">
              <a:solidFill>
                <a:srgbClr val="002060"/>
              </a:solidFill>
            </a:endParaRPr>
          </a:p>
        </p:txBody>
      </p:sp>
      <p:pic>
        <p:nvPicPr>
          <p:cNvPr id="11" name="Imagen 10">
            <a:extLst>
              <a:ext uri="{FF2B5EF4-FFF2-40B4-BE49-F238E27FC236}">
                <a16:creationId xmlns:a16="http://schemas.microsoft.com/office/drawing/2014/main" id="{226FED25-99CA-406A-BB1C-BEE8A0AB675D}"/>
              </a:ext>
            </a:extLst>
          </p:cNvPr>
          <p:cNvPicPr>
            <a:picLocks noChangeAspect="1"/>
          </p:cNvPicPr>
          <p:nvPr/>
        </p:nvPicPr>
        <p:blipFill rotWithShape="1">
          <a:blip r:embed="rId4"/>
          <a:srcRect l="13500" t="82176" r="23038" b="8401"/>
          <a:stretch/>
        </p:blipFill>
        <p:spPr>
          <a:xfrm>
            <a:off x="-305" y="6060983"/>
            <a:ext cx="12192000" cy="797017"/>
          </a:xfrm>
          <a:prstGeom prst="rect">
            <a:avLst/>
          </a:prstGeom>
        </p:spPr>
      </p:pic>
      <p:pic>
        <p:nvPicPr>
          <p:cNvPr id="12" name="Imagen 11">
            <a:extLst>
              <a:ext uri="{FF2B5EF4-FFF2-40B4-BE49-F238E27FC236}">
                <a16:creationId xmlns:a16="http://schemas.microsoft.com/office/drawing/2014/main" id="{6E6FEC0F-922F-4F97-90E6-AE565A6E98FE}"/>
              </a:ext>
            </a:extLst>
          </p:cNvPr>
          <p:cNvPicPr>
            <a:picLocks noChangeAspect="1"/>
          </p:cNvPicPr>
          <p:nvPr/>
        </p:nvPicPr>
        <p:blipFill rotWithShape="1">
          <a:blip r:embed="rId5"/>
          <a:srcRect l="15218" t="18319" r="19244" b="18319"/>
          <a:stretch/>
        </p:blipFill>
        <p:spPr>
          <a:xfrm>
            <a:off x="0" y="102504"/>
            <a:ext cx="1153551" cy="1115245"/>
          </a:xfrm>
          <a:prstGeom prst="rect">
            <a:avLst/>
          </a:prstGeom>
        </p:spPr>
      </p:pic>
    </p:spTree>
    <p:extLst>
      <p:ext uri="{BB962C8B-B14F-4D97-AF65-F5344CB8AC3E}">
        <p14:creationId xmlns:p14="http://schemas.microsoft.com/office/powerpoint/2010/main" val="134756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FD761-0659-47E2-BF59-2889CB51BE4E}"/>
              </a:ext>
            </a:extLst>
          </p:cNvPr>
          <p:cNvSpPr>
            <a:spLocks noGrp="1"/>
          </p:cNvSpPr>
          <p:nvPr>
            <p:ph type="title"/>
          </p:nvPr>
        </p:nvSpPr>
        <p:spPr>
          <a:xfrm>
            <a:off x="838200" y="365125"/>
            <a:ext cx="2640106" cy="1325563"/>
          </a:xfrm>
        </p:spPr>
        <p:txBody>
          <a:bodyPr/>
          <a:lstStyle/>
          <a:p>
            <a:r>
              <a:rPr lang="es-GT" b="1" dirty="0">
                <a:solidFill>
                  <a:schemeClr val="accent1"/>
                </a:solidFill>
              </a:rPr>
              <a:t>Dinámica </a:t>
            </a:r>
          </a:p>
        </p:txBody>
      </p:sp>
      <p:pic>
        <p:nvPicPr>
          <p:cNvPr id="4" name="3 Imagen" descr="Cartel de dibujos animados retro en línea de comunicación de personajes  adolescentes niños con símbolos musicales y mensajes de chat burbujas  ilustración vectorial | Vector Gratis"/>
          <p:cNvPicPr/>
          <p:nvPr/>
        </p:nvPicPr>
        <p:blipFill>
          <a:blip r:embed="rId2"/>
          <a:srcRect/>
          <a:stretch>
            <a:fillRect/>
          </a:stretch>
        </p:blipFill>
        <p:spPr bwMode="auto">
          <a:xfrm>
            <a:off x="627530" y="1452281"/>
            <a:ext cx="2617694" cy="1685365"/>
          </a:xfrm>
          <a:prstGeom prst="rect">
            <a:avLst/>
          </a:prstGeom>
          <a:noFill/>
          <a:ln w="9525">
            <a:noFill/>
            <a:miter lim="800000"/>
            <a:headEnd/>
            <a:tailEnd/>
          </a:ln>
        </p:spPr>
      </p:pic>
      <p:sp>
        <p:nvSpPr>
          <p:cNvPr id="6" name="Título 1">
            <a:extLst>
              <a:ext uri="{FF2B5EF4-FFF2-40B4-BE49-F238E27FC236}">
                <a16:creationId xmlns:a16="http://schemas.microsoft.com/office/drawing/2014/main" id="{6EFFD761-0659-47E2-BF59-2889CB51BE4E}"/>
              </a:ext>
            </a:extLst>
          </p:cNvPr>
          <p:cNvSpPr txBox="1">
            <a:spLocks/>
          </p:cNvSpPr>
          <p:nvPr/>
        </p:nvSpPr>
        <p:spPr>
          <a:xfrm>
            <a:off x="1092231" y="5532437"/>
            <a:ext cx="9844710" cy="1325563"/>
          </a:xfrm>
          <a:prstGeom prst="rect">
            <a:avLst/>
          </a:prstGeom>
          <a:solidFill>
            <a:srgbClr val="002060"/>
          </a:solidFill>
        </p:spPr>
        <p:txBody>
          <a:bodyPr vert="horz" lIns="91440" tIns="45720" rIns="91440" bIns="45720" rtlCol="0" anchor="ctr">
            <a:normAutofit/>
          </a:bodyPr>
          <a:lstStyle/>
          <a:p>
            <a:pPr algn="just"/>
            <a:r>
              <a:rPr lang="es-GT" sz="2000" dirty="0">
                <a:solidFill>
                  <a:schemeClr val="bg1"/>
                </a:solidFill>
              </a:rPr>
              <a:t>Concluida la actividad veremos quiénes acertaron en los 6 refranes, espero les allá ido muy bien, siendo muy importante que (NO USES LA CABEZA SOLO PARA PONERTE EL SOMBRERO).  </a:t>
            </a:r>
            <a:endParaRPr lang="en-US" sz="2000" dirty="0">
              <a:solidFill>
                <a:schemeClr val="bg1"/>
              </a:solidFill>
            </a:endParaRPr>
          </a:p>
        </p:txBody>
      </p:sp>
      <p:sp>
        <p:nvSpPr>
          <p:cNvPr id="7" name="Título 1">
            <a:extLst>
              <a:ext uri="{FF2B5EF4-FFF2-40B4-BE49-F238E27FC236}">
                <a16:creationId xmlns:a16="http://schemas.microsoft.com/office/drawing/2014/main" id="{6EFFD761-0659-47E2-BF59-2889CB51BE4E}"/>
              </a:ext>
            </a:extLst>
          </p:cNvPr>
          <p:cNvSpPr txBox="1">
            <a:spLocks/>
          </p:cNvSpPr>
          <p:nvPr/>
        </p:nvSpPr>
        <p:spPr>
          <a:xfrm>
            <a:off x="3299011" y="448235"/>
            <a:ext cx="8373036" cy="1972237"/>
          </a:xfrm>
          <a:prstGeom prst="rect">
            <a:avLst/>
          </a:prstGeom>
        </p:spPr>
        <p:txBody>
          <a:bodyPr vert="horz" lIns="91440" tIns="45720" rIns="91440" bIns="45720" rtlCol="0" anchor="ctr">
            <a:normAutofit fontScale="92500" lnSpcReduction="10000"/>
          </a:bodyPr>
          <a:lstStyle/>
          <a:p>
            <a:pPr algn="just"/>
            <a:r>
              <a:rPr lang="es-GT" sz="2400" b="1" dirty="0">
                <a:solidFill>
                  <a:schemeClr val="accent1">
                    <a:lumMod val="75000"/>
                  </a:schemeClr>
                </a:solidFill>
              </a:rPr>
              <a:t>La actividad del día de hoy la realizaremos con una dinámica muy guatemalteca y divertida, ya que la educación de valores de nuestra sociedad se basaba hace muchos años en algunos refranes populares y lo que debemos de hacer, es completar la lista de los que se mencionen ya sea al inicio o final de los mismos, ya que a pesar de lo complicado de estos tiempos debemos de saber, que</a:t>
            </a:r>
            <a:r>
              <a:rPr lang="es-GT" sz="2400" b="1" u="sng" dirty="0">
                <a:solidFill>
                  <a:schemeClr val="accent1">
                    <a:lumMod val="75000"/>
                  </a:schemeClr>
                </a:solidFill>
              </a:rPr>
              <a:t> </a:t>
            </a:r>
            <a:r>
              <a:rPr lang="es-GT" sz="2400" b="1" dirty="0">
                <a:solidFill>
                  <a:schemeClr val="accent1">
                    <a:lumMod val="75000"/>
                  </a:schemeClr>
                </a:solidFill>
              </a:rPr>
              <a:t>ante</a:t>
            </a:r>
            <a:r>
              <a:rPr lang="es-GT" sz="2400" b="1" u="sng" dirty="0">
                <a:solidFill>
                  <a:schemeClr val="accent1">
                    <a:lumMod val="75000"/>
                  </a:schemeClr>
                </a:solidFill>
              </a:rPr>
              <a:t> mal tiempo</a:t>
            </a:r>
            <a:endParaRPr lang="en-US" sz="2400" dirty="0">
              <a:solidFill>
                <a:srgbClr val="C00000"/>
              </a:solidFill>
            </a:endParaRPr>
          </a:p>
        </p:txBody>
      </p:sp>
      <p:sp>
        <p:nvSpPr>
          <p:cNvPr id="9" name="Título 1">
            <a:extLst>
              <a:ext uri="{FF2B5EF4-FFF2-40B4-BE49-F238E27FC236}">
                <a16:creationId xmlns:a16="http://schemas.microsoft.com/office/drawing/2014/main" id="{6EFFD761-0659-47E2-BF59-2889CB51BE4E}"/>
              </a:ext>
            </a:extLst>
          </p:cNvPr>
          <p:cNvSpPr txBox="1">
            <a:spLocks/>
          </p:cNvSpPr>
          <p:nvPr/>
        </p:nvSpPr>
        <p:spPr>
          <a:xfrm>
            <a:off x="3290045" y="2438399"/>
            <a:ext cx="1640543" cy="412377"/>
          </a:xfrm>
          <a:prstGeom prst="rect">
            <a:avLst/>
          </a:prstGeom>
        </p:spPr>
        <p:txBody>
          <a:bodyPr vert="horz" lIns="91440" tIns="45720" rIns="91440" bIns="45720" rtlCol="0" anchor="ctr">
            <a:normAutofit fontScale="77500" lnSpcReduction="20000"/>
          </a:bodyPr>
          <a:lstStyle/>
          <a:p>
            <a:pPr algn="just"/>
            <a:r>
              <a:rPr lang="es-GT" sz="2400" dirty="0">
                <a:solidFill>
                  <a:srgbClr val="C00000"/>
                </a:solidFill>
              </a:rPr>
              <a:t>(BUENA CARA)</a:t>
            </a:r>
            <a:endParaRPr lang="en-US" sz="2400" dirty="0">
              <a:solidFill>
                <a:srgbClr val="C00000"/>
              </a:solidFill>
            </a:endParaRPr>
          </a:p>
        </p:txBody>
      </p:sp>
      <p:sp>
        <p:nvSpPr>
          <p:cNvPr id="10" name="Título 1">
            <a:extLst>
              <a:ext uri="{FF2B5EF4-FFF2-40B4-BE49-F238E27FC236}">
                <a16:creationId xmlns:a16="http://schemas.microsoft.com/office/drawing/2014/main" id="{6EFFD761-0659-47E2-BF59-2889CB51BE4E}"/>
              </a:ext>
            </a:extLst>
          </p:cNvPr>
          <p:cNvSpPr txBox="1">
            <a:spLocks/>
          </p:cNvSpPr>
          <p:nvPr/>
        </p:nvSpPr>
        <p:spPr>
          <a:xfrm>
            <a:off x="4858872" y="2274840"/>
            <a:ext cx="6633882" cy="806825"/>
          </a:xfrm>
          <a:prstGeom prst="rect">
            <a:avLst/>
          </a:prstGeom>
        </p:spPr>
        <p:txBody>
          <a:bodyPr vert="horz" lIns="91440" tIns="45720" rIns="91440" bIns="45720" rtlCol="0" anchor="ctr">
            <a:normAutofit lnSpcReduction="10000"/>
          </a:bodyPr>
          <a:lstStyle/>
          <a:p>
            <a:pPr algn="just"/>
            <a:r>
              <a:rPr lang="es-GT" sz="2400" b="1" dirty="0">
                <a:solidFill>
                  <a:schemeClr val="accent1">
                    <a:lumMod val="75000"/>
                  </a:schemeClr>
                </a:solidFill>
              </a:rPr>
              <a:t>…tenemos que ser optimistas y dejarnos llevar por  los buenos deseos, puesto que </a:t>
            </a:r>
            <a:r>
              <a:rPr lang="es-GT" sz="2400" b="1" u="sng" dirty="0">
                <a:solidFill>
                  <a:schemeClr val="accent1">
                    <a:lumMod val="75000"/>
                  </a:schemeClr>
                </a:solidFill>
              </a:rPr>
              <a:t>debo ir despacio</a:t>
            </a:r>
            <a:endParaRPr lang="en-US" sz="2400" dirty="0">
              <a:solidFill>
                <a:srgbClr val="C00000"/>
              </a:solidFill>
            </a:endParaRPr>
          </a:p>
        </p:txBody>
      </p:sp>
      <p:sp>
        <p:nvSpPr>
          <p:cNvPr id="11" name="Título 1">
            <a:extLst>
              <a:ext uri="{FF2B5EF4-FFF2-40B4-BE49-F238E27FC236}">
                <a16:creationId xmlns:a16="http://schemas.microsoft.com/office/drawing/2014/main" id="{6EFFD761-0659-47E2-BF59-2889CB51BE4E}"/>
              </a:ext>
            </a:extLst>
          </p:cNvPr>
          <p:cNvSpPr txBox="1">
            <a:spLocks/>
          </p:cNvSpPr>
          <p:nvPr/>
        </p:nvSpPr>
        <p:spPr>
          <a:xfrm>
            <a:off x="746449" y="3452327"/>
            <a:ext cx="3023119" cy="597159"/>
          </a:xfrm>
          <a:prstGeom prst="rect">
            <a:avLst/>
          </a:prstGeom>
        </p:spPr>
        <p:txBody>
          <a:bodyPr vert="horz" lIns="91440" tIns="45720" rIns="91440" bIns="45720" rtlCol="0" anchor="ctr">
            <a:normAutofit/>
          </a:bodyPr>
          <a:lstStyle/>
          <a:p>
            <a:pPr algn="just"/>
            <a:r>
              <a:rPr lang="es-GT" sz="2400" b="1" dirty="0">
                <a:solidFill>
                  <a:schemeClr val="accent1">
                    <a:lumMod val="75000"/>
                  </a:schemeClr>
                </a:solidFill>
              </a:rPr>
              <a:t> </a:t>
            </a:r>
            <a:r>
              <a:rPr lang="es-GT" sz="1700" dirty="0">
                <a:solidFill>
                  <a:srgbClr val="C00000"/>
                </a:solidFill>
              </a:rPr>
              <a:t>CAMARON QUE SE DUERME</a:t>
            </a:r>
            <a:endParaRPr lang="en-US" sz="4500" dirty="0">
              <a:solidFill>
                <a:srgbClr val="C00000"/>
              </a:solidFill>
            </a:endParaRPr>
          </a:p>
        </p:txBody>
      </p:sp>
      <p:sp>
        <p:nvSpPr>
          <p:cNvPr id="12" name="Título 1">
            <a:extLst>
              <a:ext uri="{FF2B5EF4-FFF2-40B4-BE49-F238E27FC236}">
                <a16:creationId xmlns:a16="http://schemas.microsoft.com/office/drawing/2014/main" id="{6EFFD761-0659-47E2-BF59-2889CB51BE4E}"/>
              </a:ext>
            </a:extLst>
          </p:cNvPr>
          <p:cNvSpPr txBox="1">
            <a:spLocks/>
          </p:cNvSpPr>
          <p:nvPr/>
        </p:nvSpPr>
        <p:spPr>
          <a:xfrm>
            <a:off x="3747247" y="3007751"/>
            <a:ext cx="7978590" cy="593866"/>
          </a:xfrm>
          <a:prstGeom prst="rect">
            <a:avLst/>
          </a:prstGeom>
        </p:spPr>
        <p:txBody>
          <a:bodyPr vert="horz" lIns="91440" tIns="45720" rIns="91440" bIns="45720" rtlCol="0" anchor="ctr">
            <a:normAutofit fontScale="85000" lnSpcReduction="10000"/>
          </a:bodyPr>
          <a:lstStyle/>
          <a:p>
            <a:pPr algn="just"/>
            <a:r>
              <a:rPr lang="es-GT" sz="2400" b="1" dirty="0">
                <a:solidFill>
                  <a:schemeClr val="accent1">
                    <a:lumMod val="75000"/>
                  </a:schemeClr>
                </a:solidFill>
              </a:rPr>
              <a:t> ya que  debemos de protegernos, debido a que es tan delicado que</a:t>
            </a:r>
            <a:endParaRPr lang="en-US" sz="2400" dirty="0">
              <a:solidFill>
                <a:srgbClr val="C00000"/>
              </a:solidFill>
            </a:endParaRPr>
          </a:p>
        </p:txBody>
      </p:sp>
      <p:sp>
        <p:nvSpPr>
          <p:cNvPr id="13" name="Título 1">
            <a:extLst>
              <a:ext uri="{FF2B5EF4-FFF2-40B4-BE49-F238E27FC236}">
                <a16:creationId xmlns:a16="http://schemas.microsoft.com/office/drawing/2014/main" id="{6EFFD761-0659-47E2-BF59-2889CB51BE4E}"/>
              </a:ext>
            </a:extLst>
          </p:cNvPr>
          <p:cNvSpPr txBox="1">
            <a:spLocks/>
          </p:cNvSpPr>
          <p:nvPr/>
        </p:nvSpPr>
        <p:spPr>
          <a:xfrm>
            <a:off x="990325" y="5016575"/>
            <a:ext cx="3507029" cy="546848"/>
          </a:xfrm>
          <a:prstGeom prst="rect">
            <a:avLst/>
          </a:prstGeom>
        </p:spPr>
        <p:txBody>
          <a:bodyPr vert="horz" lIns="91440" tIns="45720" rIns="91440" bIns="45720" rtlCol="0" anchor="ctr">
            <a:normAutofit fontScale="77500" lnSpcReduction="20000"/>
          </a:bodyPr>
          <a:lstStyle/>
          <a:p>
            <a:pPr lvl="0" algn="just"/>
            <a:r>
              <a:rPr lang="es-GT" sz="2400" dirty="0">
                <a:solidFill>
                  <a:srgbClr val="C00000"/>
                </a:solidFill>
              </a:rPr>
              <a:t>(SINO DEL QUE LA ENCUENTRA).</a:t>
            </a:r>
            <a:endParaRPr lang="en-US" sz="2400" dirty="0">
              <a:solidFill>
                <a:srgbClr val="C00000"/>
              </a:solidFill>
            </a:endParaRPr>
          </a:p>
        </p:txBody>
      </p:sp>
      <p:sp>
        <p:nvSpPr>
          <p:cNvPr id="14" name="Título 1">
            <a:extLst>
              <a:ext uri="{FF2B5EF4-FFF2-40B4-BE49-F238E27FC236}">
                <a16:creationId xmlns:a16="http://schemas.microsoft.com/office/drawing/2014/main" id="{6EFFD761-0659-47E2-BF59-2889CB51BE4E}"/>
              </a:ext>
            </a:extLst>
          </p:cNvPr>
          <p:cNvSpPr txBox="1">
            <a:spLocks/>
          </p:cNvSpPr>
          <p:nvPr/>
        </p:nvSpPr>
        <p:spPr>
          <a:xfrm>
            <a:off x="3582955" y="3564294"/>
            <a:ext cx="8109217" cy="709127"/>
          </a:xfrm>
          <a:prstGeom prst="rect">
            <a:avLst/>
          </a:prstGeom>
        </p:spPr>
        <p:txBody>
          <a:bodyPr vert="horz" lIns="91440" tIns="45720" rIns="91440" bIns="45720" rtlCol="0" anchor="ctr">
            <a:normAutofit fontScale="92500" lnSpcReduction="10000"/>
          </a:bodyPr>
          <a:lstStyle/>
          <a:p>
            <a:pPr algn="just"/>
            <a:r>
              <a:rPr lang="es-GT" sz="2400" b="1" dirty="0">
                <a:solidFill>
                  <a:schemeClr val="accent1">
                    <a:lumMod val="75000"/>
                  </a:schemeClr>
                </a:solidFill>
              </a:rPr>
              <a:t> </a:t>
            </a:r>
            <a:r>
              <a:rPr lang="es-GT" sz="2400" b="1" u="sng" dirty="0">
                <a:solidFill>
                  <a:schemeClr val="accent1">
                    <a:lumMod val="75000"/>
                  </a:schemeClr>
                </a:solidFill>
              </a:rPr>
              <a:t>se lo  lleve la corriente</a:t>
            </a:r>
            <a:r>
              <a:rPr lang="es-GT" sz="2400" b="1" dirty="0">
                <a:solidFill>
                  <a:schemeClr val="accent1">
                    <a:lumMod val="75000"/>
                  </a:schemeClr>
                </a:solidFill>
              </a:rPr>
              <a:t> y saber con certeza que </a:t>
            </a:r>
            <a:r>
              <a:rPr lang="es-GT" sz="2400" b="1" u="sng" dirty="0">
                <a:solidFill>
                  <a:schemeClr val="accent1">
                    <a:lumMod val="75000"/>
                  </a:schemeClr>
                </a:solidFill>
              </a:rPr>
              <a:t>Santo que se bendice</a:t>
            </a:r>
            <a:endParaRPr lang="en-US" sz="2400" dirty="0">
              <a:solidFill>
                <a:srgbClr val="C00000"/>
              </a:solidFill>
            </a:endParaRPr>
          </a:p>
        </p:txBody>
      </p:sp>
      <p:sp>
        <p:nvSpPr>
          <p:cNvPr id="15" name="Título 1">
            <a:extLst>
              <a:ext uri="{FF2B5EF4-FFF2-40B4-BE49-F238E27FC236}">
                <a16:creationId xmlns:a16="http://schemas.microsoft.com/office/drawing/2014/main" id="{6EFFD761-0659-47E2-BF59-2889CB51BE4E}"/>
              </a:ext>
            </a:extLst>
          </p:cNvPr>
          <p:cNvSpPr txBox="1">
            <a:spLocks/>
          </p:cNvSpPr>
          <p:nvPr/>
        </p:nvSpPr>
        <p:spPr>
          <a:xfrm>
            <a:off x="4678479" y="3819880"/>
            <a:ext cx="3962399" cy="546848"/>
          </a:xfrm>
          <a:prstGeom prst="rect">
            <a:avLst/>
          </a:prstGeom>
        </p:spPr>
        <p:txBody>
          <a:bodyPr vert="horz" lIns="91440" tIns="45720" rIns="91440" bIns="45720" rtlCol="0" anchor="ctr">
            <a:normAutofit fontScale="77500" lnSpcReduction="20000"/>
          </a:bodyPr>
          <a:lstStyle/>
          <a:p>
            <a:pPr algn="just"/>
            <a:r>
              <a:rPr lang="es-GT" sz="2400" dirty="0">
                <a:solidFill>
                  <a:srgbClr val="C00000"/>
                </a:solidFill>
              </a:rPr>
              <a:t>(SOLO NO QUEDA BIEN BENDECIDO)</a:t>
            </a:r>
            <a:r>
              <a:rPr lang="es-GT" sz="2400" dirty="0">
                <a:solidFill>
                  <a:schemeClr val="accent1">
                    <a:lumMod val="75000"/>
                  </a:schemeClr>
                </a:solidFill>
              </a:rPr>
              <a:t>)</a:t>
            </a:r>
            <a:endParaRPr lang="en-US" sz="2400" dirty="0">
              <a:solidFill>
                <a:srgbClr val="C00000"/>
              </a:solidFill>
            </a:endParaRPr>
          </a:p>
        </p:txBody>
      </p:sp>
      <p:sp>
        <p:nvSpPr>
          <p:cNvPr id="16" name="Título 1">
            <a:extLst>
              <a:ext uri="{FF2B5EF4-FFF2-40B4-BE49-F238E27FC236}">
                <a16:creationId xmlns:a16="http://schemas.microsoft.com/office/drawing/2014/main" id="{6EFFD761-0659-47E2-BF59-2889CB51BE4E}"/>
              </a:ext>
            </a:extLst>
          </p:cNvPr>
          <p:cNvSpPr txBox="1">
            <a:spLocks/>
          </p:cNvSpPr>
          <p:nvPr/>
        </p:nvSpPr>
        <p:spPr>
          <a:xfrm>
            <a:off x="821094" y="4263906"/>
            <a:ext cx="10842171" cy="735105"/>
          </a:xfrm>
          <a:prstGeom prst="rect">
            <a:avLst/>
          </a:prstGeom>
        </p:spPr>
        <p:txBody>
          <a:bodyPr vert="horz" lIns="91440" tIns="45720" rIns="91440" bIns="45720" rtlCol="0" anchor="ctr">
            <a:normAutofit fontScale="92500" lnSpcReduction="10000"/>
          </a:bodyPr>
          <a:lstStyle/>
          <a:p>
            <a:pPr algn="just"/>
            <a:r>
              <a:rPr lang="es-GT" sz="2400" b="1" dirty="0">
                <a:solidFill>
                  <a:schemeClr val="accent1">
                    <a:lumMod val="75000"/>
                  </a:schemeClr>
                </a:solidFill>
              </a:rPr>
              <a:t> siempre estará protegido de todas las adversidades, ya que  </a:t>
            </a:r>
            <a:r>
              <a:rPr lang="es-GT" sz="2400" b="1" u="sng" dirty="0">
                <a:solidFill>
                  <a:schemeClr val="accent1">
                    <a:lumMod val="75000"/>
                  </a:schemeClr>
                </a:solidFill>
              </a:rPr>
              <a:t>la suerte no es del que la busca</a:t>
            </a:r>
            <a:r>
              <a:rPr lang="es-GT" sz="2400" b="1" dirty="0">
                <a:solidFill>
                  <a:schemeClr val="accent1">
                    <a:lumMod val="75000"/>
                  </a:schemeClr>
                </a:solidFill>
              </a:rPr>
              <a:t> sino de aquel que se esfuerza en su seguridad y bienestar.</a:t>
            </a:r>
            <a:endParaRPr lang="en-US" sz="2400" dirty="0">
              <a:solidFill>
                <a:srgbClr val="C00000"/>
              </a:solidFill>
            </a:endParaRPr>
          </a:p>
        </p:txBody>
      </p:sp>
      <p:sp>
        <p:nvSpPr>
          <p:cNvPr id="17" name="Título 1">
            <a:extLst>
              <a:ext uri="{FF2B5EF4-FFF2-40B4-BE49-F238E27FC236}">
                <a16:creationId xmlns:a16="http://schemas.microsoft.com/office/drawing/2014/main" id="{6EFFD761-0659-47E2-BF59-2889CB51BE4E}"/>
              </a:ext>
            </a:extLst>
          </p:cNvPr>
          <p:cNvSpPr txBox="1">
            <a:spLocks/>
          </p:cNvSpPr>
          <p:nvPr/>
        </p:nvSpPr>
        <p:spPr>
          <a:xfrm>
            <a:off x="1721224" y="3190886"/>
            <a:ext cx="2384612" cy="546848"/>
          </a:xfrm>
          <a:prstGeom prst="rect">
            <a:avLst/>
          </a:prstGeom>
        </p:spPr>
        <p:txBody>
          <a:bodyPr vert="horz" lIns="91440" tIns="45720" rIns="91440" bIns="45720" rtlCol="0" anchor="ctr">
            <a:normAutofit fontScale="70000" lnSpcReduction="20000"/>
          </a:bodyPr>
          <a:lstStyle/>
          <a:p>
            <a:pPr algn="just"/>
            <a:r>
              <a:rPr lang="es-GT" sz="2400" b="1" dirty="0">
                <a:solidFill>
                  <a:schemeClr val="accent1">
                    <a:lumMod val="75000"/>
                  </a:schemeClr>
                </a:solidFill>
              </a:rPr>
              <a:t> </a:t>
            </a:r>
            <a:r>
              <a:rPr lang="es-GT" sz="2400" dirty="0">
                <a:solidFill>
                  <a:srgbClr val="C00000"/>
                </a:solidFill>
              </a:rPr>
              <a:t>(POR QUÉ LLEVO PRISA</a:t>
            </a:r>
            <a:r>
              <a:rPr lang="es-GT" sz="2400" dirty="0">
                <a:solidFill>
                  <a:schemeClr val="accent1">
                    <a:lumMod val="75000"/>
                  </a:schemeClr>
                </a:solidFill>
              </a:rPr>
              <a:t>)</a:t>
            </a:r>
            <a:endParaRPr lang="en-US" sz="2400" dirty="0">
              <a:solidFill>
                <a:srgbClr val="C00000"/>
              </a:solidFill>
            </a:endParaRPr>
          </a:p>
        </p:txBody>
      </p:sp>
    </p:spTree>
    <p:extLst>
      <p:ext uri="{BB962C8B-B14F-4D97-AF65-F5344CB8AC3E}">
        <p14:creationId xmlns:p14="http://schemas.microsoft.com/office/powerpoint/2010/main" val="5414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0DD348-394F-416C-A076-33095CA12ABC}"/>
              </a:ext>
            </a:extLst>
          </p:cNvPr>
          <p:cNvSpPr>
            <a:spLocks noGrp="1"/>
          </p:cNvSpPr>
          <p:nvPr>
            <p:ph idx="1"/>
          </p:nvPr>
        </p:nvSpPr>
        <p:spPr/>
        <p:txBody>
          <a:bodyPr>
            <a:normAutofit/>
          </a:bodyPr>
          <a:lstStyle/>
          <a:p>
            <a:endParaRPr lang="es-GT" dirty="0"/>
          </a:p>
          <a:p>
            <a:endParaRPr lang="es-GT" dirty="0"/>
          </a:p>
          <a:p>
            <a:pPr marL="914400" lvl="2" indent="0">
              <a:buNone/>
            </a:pPr>
            <a:endParaRPr lang="es-GT" dirty="0"/>
          </a:p>
          <a:p>
            <a:pPr marL="914400" lvl="2" indent="0">
              <a:buNone/>
            </a:pPr>
            <a:r>
              <a:rPr lang="es-GT" dirty="0"/>
              <a:t> </a:t>
            </a:r>
          </a:p>
          <a:p>
            <a:endParaRPr lang="es-GT" dirty="0"/>
          </a:p>
          <a:p>
            <a:endParaRPr lang="es-GT" dirty="0"/>
          </a:p>
          <a:p>
            <a:endParaRPr lang="es-GT" dirty="0"/>
          </a:p>
          <a:p>
            <a:endParaRPr lang="es-GT" dirty="0"/>
          </a:p>
        </p:txBody>
      </p:sp>
      <p:sp>
        <p:nvSpPr>
          <p:cNvPr id="9" name="8 Elipse"/>
          <p:cNvSpPr/>
          <p:nvPr/>
        </p:nvSpPr>
        <p:spPr>
          <a:xfrm>
            <a:off x="3918857" y="2444620"/>
            <a:ext cx="4497355" cy="2071396"/>
          </a:xfrm>
          <a:prstGeom prst="ellipse">
            <a:avLst/>
          </a:prstGeom>
          <a:solidFill>
            <a:schemeClr val="accent4">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solidFill>
                  <a:schemeClr val="accent1">
                    <a:lumMod val="75000"/>
                  </a:schemeClr>
                </a:solidFill>
              </a:rPr>
              <a:t>Analizando la dinámica se verá lo difícil que puede ser cuando las indicaciones no son :</a:t>
            </a:r>
          </a:p>
        </p:txBody>
      </p:sp>
      <p:sp>
        <p:nvSpPr>
          <p:cNvPr id="11" name="10 Elipse"/>
          <p:cNvSpPr/>
          <p:nvPr/>
        </p:nvSpPr>
        <p:spPr>
          <a:xfrm>
            <a:off x="894092" y="493791"/>
            <a:ext cx="2838153" cy="1279025"/>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000" b="1" dirty="0"/>
              <a:t>NO SE HACE USO DE BUENA COMUNICACIÓN</a:t>
            </a:r>
          </a:p>
        </p:txBody>
      </p:sp>
      <p:sp>
        <p:nvSpPr>
          <p:cNvPr id="12" name="11 Elipse"/>
          <p:cNvSpPr/>
          <p:nvPr/>
        </p:nvSpPr>
        <p:spPr>
          <a:xfrm>
            <a:off x="4685429" y="534225"/>
            <a:ext cx="2517803" cy="1406544"/>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PRESISAS</a:t>
            </a:r>
          </a:p>
        </p:txBody>
      </p:sp>
      <p:sp>
        <p:nvSpPr>
          <p:cNvPr id="13" name="12 Elipse"/>
          <p:cNvSpPr/>
          <p:nvPr/>
        </p:nvSpPr>
        <p:spPr>
          <a:xfrm>
            <a:off x="6697732" y="4401669"/>
            <a:ext cx="3691972" cy="1686463"/>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000" b="1" dirty="0"/>
              <a:t>NO SE ESTÁ PREPARADO PARA REALIZAR LA ACCIÓN</a:t>
            </a:r>
          </a:p>
        </p:txBody>
      </p:sp>
      <p:sp>
        <p:nvSpPr>
          <p:cNvPr id="14" name="13 Elipse"/>
          <p:cNvSpPr/>
          <p:nvPr/>
        </p:nvSpPr>
        <p:spPr>
          <a:xfrm>
            <a:off x="8386573" y="465799"/>
            <a:ext cx="2716855" cy="1474968"/>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CLARAS</a:t>
            </a:r>
          </a:p>
        </p:txBody>
      </p:sp>
      <p:sp>
        <p:nvSpPr>
          <p:cNvPr id="15" name="14 Elipse"/>
          <p:cNvSpPr/>
          <p:nvPr/>
        </p:nvSpPr>
        <p:spPr>
          <a:xfrm>
            <a:off x="701259" y="2409677"/>
            <a:ext cx="2891027" cy="1686463"/>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NO SE DA A CONOCER EL OBJETIVO</a:t>
            </a:r>
          </a:p>
        </p:txBody>
      </p:sp>
      <p:sp>
        <p:nvSpPr>
          <p:cNvPr id="16" name="15 Elipse"/>
          <p:cNvSpPr/>
          <p:nvPr/>
        </p:nvSpPr>
        <p:spPr>
          <a:xfrm>
            <a:off x="8697593" y="2456329"/>
            <a:ext cx="2891027" cy="1686463"/>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t>NO SE DA INDICACIÓN DIRECTA</a:t>
            </a:r>
          </a:p>
        </p:txBody>
      </p:sp>
      <p:sp>
        <p:nvSpPr>
          <p:cNvPr id="17" name="16 Elipse"/>
          <p:cNvSpPr/>
          <p:nvPr/>
        </p:nvSpPr>
        <p:spPr>
          <a:xfrm>
            <a:off x="2631233" y="4530835"/>
            <a:ext cx="3399453" cy="2000593"/>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000" b="1" dirty="0"/>
              <a:t>SE DA POR HECHO QUE YA SE CONOCE EL PROCEDIMEINTO Y SE CONOCE EL TEMA</a:t>
            </a:r>
          </a:p>
        </p:txBody>
      </p:sp>
    </p:spTree>
    <p:extLst>
      <p:ext uri="{BB962C8B-B14F-4D97-AF65-F5344CB8AC3E}">
        <p14:creationId xmlns:p14="http://schemas.microsoft.com/office/powerpoint/2010/main" val="5761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0DD348-394F-416C-A076-33095CA12ABC}"/>
              </a:ext>
            </a:extLst>
          </p:cNvPr>
          <p:cNvSpPr>
            <a:spLocks noGrp="1"/>
          </p:cNvSpPr>
          <p:nvPr>
            <p:ph idx="1"/>
          </p:nvPr>
        </p:nvSpPr>
        <p:spPr/>
        <p:txBody>
          <a:bodyPr>
            <a:normAutofit/>
          </a:bodyPr>
          <a:lstStyle/>
          <a:p>
            <a:endParaRPr lang="es-GT" dirty="0"/>
          </a:p>
          <a:p>
            <a:endParaRPr lang="es-GT" dirty="0"/>
          </a:p>
          <a:p>
            <a:pPr marL="914400" lvl="2" indent="0">
              <a:buNone/>
            </a:pPr>
            <a:endParaRPr lang="es-GT" dirty="0"/>
          </a:p>
          <a:p>
            <a:pPr marL="914400" lvl="2" indent="0">
              <a:buNone/>
            </a:pPr>
            <a:r>
              <a:rPr lang="es-GT" dirty="0"/>
              <a:t> </a:t>
            </a:r>
          </a:p>
          <a:p>
            <a:endParaRPr lang="es-GT" dirty="0"/>
          </a:p>
          <a:p>
            <a:endParaRPr lang="es-GT" dirty="0"/>
          </a:p>
          <a:p>
            <a:endParaRPr lang="es-GT" dirty="0"/>
          </a:p>
          <a:p>
            <a:endParaRPr lang="es-GT" dirty="0"/>
          </a:p>
        </p:txBody>
      </p:sp>
      <p:sp>
        <p:nvSpPr>
          <p:cNvPr id="9" name="8 Elipse"/>
          <p:cNvSpPr/>
          <p:nvPr/>
        </p:nvSpPr>
        <p:spPr>
          <a:xfrm>
            <a:off x="3729317" y="2187388"/>
            <a:ext cx="4966447" cy="2492188"/>
          </a:xfrm>
          <a:prstGeom prst="ellipse">
            <a:avLst/>
          </a:prstGeom>
          <a:solidFill>
            <a:schemeClr val="accent2">
              <a:lumMod val="7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2400" b="1" dirty="0"/>
              <a:t>Estándar 15 </a:t>
            </a:r>
            <a:r>
              <a:rPr lang="es-GT" sz="2000" b="1" dirty="0"/>
              <a:t>FINALIZACIÓN DE LA ACOGIDA, para que empiece una finalización debe existir un inicio y durante todo este proceso deben existir </a:t>
            </a:r>
            <a:r>
              <a:rPr lang="es-GT" sz="2400" b="1" dirty="0"/>
              <a:t>indicaciones.</a:t>
            </a:r>
            <a:endParaRPr lang="en-US" sz="2400" b="1" dirty="0"/>
          </a:p>
        </p:txBody>
      </p:sp>
      <p:sp>
        <p:nvSpPr>
          <p:cNvPr id="11" name="10 Elipse"/>
          <p:cNvSpPr/>
          <p:nvPr/>
        </p:nvSpPr>
        <p:spPr>
          <a:xfrm>
            <a:off x="894093" y="493791"/>
            <a:ext cx="2835226" cy="1657738"/>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Acordes al derecho vulnerado</a:t>
            </a:r>
          </a:p>
        </p:txBody>
      </p:sp>
      <p:sp>
        <p:nvSpPr>
          <p:cNvPr id="12" name="11 Elipse"/>
          <p:cNvSpPr/>
          <p:nvPr/>
        </p:nvSpPr>
        <p:spPr>
          <a:xfrm>
            <a:off x="4685429" y="534225"/>
            <a:ext cx="2517803" cy="1406544"/>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Precisas</a:t>
            </a:r>
          </a:p>
        </p:txBody>
      </p:sp>
      <p:sp>
        <p:nvSpPr>
          <p:cNvPr id="13" name="12 Elipse"/>
          <p:cNvSpPr/>
          <p:nvPr/>
        </p:nvSpPr>
        <p:spPr>
          <a:xfrm>
            <a:off x="6718041" y="4572150"/>
            <a:ext cx="4635759" cy="1548979"/>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Con debido seguimiento de las actuaciones</a:t>
            </a:r>
          </a:p>
        </p:txBody>
      </p:sp>
      <p:sp>
        <p:nvSpPr>
          <p:cNvPr id="14" name="13 Elipse"/>
          <p:cNvSpPr/>
          <p:nvPr/>
        </p:nvSpPr>
        <p:spPr>
          <a:xfrm>
            <a:off x="7920409" y="609235"/>
            <a:ext cx="2716855" cy="1474968"/>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Claras</a:t>
            </a:r>
          </a:p>
        </p:txBody>
      </p:sp>
      <p:sp>
        <p:nvSpPr>
          <p:cNvPr id="15" name="14 Elipse"/>
          <p:cNvSpPr/>
          <p:nvPr/>
        </p:nvSpPr>
        <p:spPr>
          <a:xfrm>
            <a:off x="701259" y="2409677"/>
            <a:ext cx="2891027" cy="1686463"/>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Conocer el debido proceso</a:t>
            </a:r>
          </a:p>
        </p:txBody>
      </p:sp>
      <p:sp>
        <p:nvSpPr>
          <p:cNvPr id="16" name="15 Elipse"/>
          <p:cNvSpPr/>
          <p:nvPr/>
        </p:nvSpPr>
        <p:spPr>
          <a:xfrm>
            <a:off x="8966534" y="2420470"/>
            <a:ext cx="2891027" cy="1686463"/>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t>Con objetivos claros </a:t>
            </a:r>
          </a:p>
        </p:txBody>
      </p:sp>
      <p:sp>
        <p:nvSpPr>
          <p:cNvPr id="17" name="16 Elipse"/>
          <p:cNvSpPr/>
          <p:nvPr/>
        </p:nvSpPr>
        <p:spPr>
          <a:xfrm>
            <a:off x="2631233" y="4530835"/>
            <a:ext cx="3399453" cy="2000593"/>
          </a:xfrm>
          <a:prstGeom prst="ellipse">
            <a:avLst/>
          </a:prstGeom>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a:t>Con participación de todos los involucrados</a:t>
            </a:r>
          </a:p>
        </p:txBody>
      </p:sp>
    </p:spTree>
    <p:extLst>
      <p:ext uri="{BB962C8B-B14F-4D97-AF65-F5344CB8AC3E}">
        <p14:creationId xmlns:p14="http://schemas.microsoft.com/office/powerpoint/2010/main" val="5761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45F04-5578-413E-B033-432B6D85CF7D}"/>
              </a:ext>
            </a:extLst>
          </p:cNvPr>
          <p:cNvSpPr>
            <a:spLocks noGrp="1"/>
          </p:cNvSpPr>
          <p:nvPr>
            <p:ph type="title"/>
          </p:nvPr>
        </p:nvSpPr>
        <p:spPr>
          <a:xfrm>
            <a:off x="838200" y="365123"/>
            <a:ext cx="5777753" cy="2300017"/>
          </a:xfrm>
          <a:solidFill>
            <a:srgbClr val="92D050"/>
          </a:solidFill>
          <a:ln w="57150">
            <a:solidFill>
              <a:schemeClr val="accent6">
                <a:lumMod val="50000"/>
              </a:schemeClr>
            </a:solidFill>
          </a:ln>
        </p:spPr>
        <p:txBody>
          <a:bodyPr>
            <a:normAutofit fontScale="90000"/>
          </a:bodyPr>
          <a:lstStyle/>
          <a:p>
            <a:pPr algn="just"/>
            <a:br>
              <a:rPr lang="es-GT" sz="3100" dirty="0"/>
            </a:br>
            <a:br>
              <a:rPr lang="es-GT" sz="3100" dirty="0"/>
            </a:br>
            <a:r>
              <a:rPr lang="es-GT" sz="3100" b="1" dirty="0">
                <a:solidFill>
                  <a:schemeClr val="accent1">
                    <a:lumMod val="75000"/>
                  </a:schemeClr>
                </a:solidFill>
              </a:rPr>
              <a:t>Lapa </a:t>
            </a:r>
            <a:r>
              <a:rPr lang="es-GT" sz="3100" b="1" dirty="0" err="1">
                <a:solidFill>
                  <a:schemeClr val="accent1">
                    <a:lumMod val="75000"/>
                  </a:schemeClr>
                </a:solidFill>
              </a:rPr>
              <a:t>copu</a:t>
            </a:r>
            <a:r>
              <a:rPr lang="es-GT" sz="3100" b="1" dirty="0">
                <a:solidFill>
                  <a:schemeClr val="accent1">
                    <a:lumMod val="75000"/>
                  </a:schemeClr>
                </a:solidFill>
              </a:rPr>
              <a:t> </a:t>
            </a:r>
            <a:r>
              <a:rPr lang="es-GT" sz="3100" b="1" dirty="0" err="1">
                <a:solidFill>
                  <a:schemeClr val="accent1">
                    <a:lumMod val="75000"/>
                  </a:schemeClr>
                </a:solidFill>
              </a:rPr>
              <a:t>mupu</a:t>
            </a:r>
            <a:r>
              <a:rPr lang="es-GT" sz="3100" b="1" dirty="0">
                <a:solidFill>
                  <a:schemeClr val="accent1">
                    <a:lumMod val="75000"/>
                  </a:schemeClr>
                </a:solidFill>
              </a:rPr>
              <a:t> </a:t>
            </a:r>
            <a:r>
              <a:rPr lang="es-GT" sz="3100" b="1" dirty="0" err="1">
                <a:solidFill>
                  <a:schemeClr val="accent1">
                    <a:lumMod val="75000"/>
                  </a:schemeClr>
                </a:solidFill>
              </a:rPr>
              <a:t>nipi</a:t>
            </a:r>
            <a:r>
              <a:rPr lang="es-GT" sz="3100" b="1" dirty="0">
                <a:solidFill>
                  <a:schemeClr val="accent1">
                    <a:lumMod val="75000"/>
                  </a:schemeClr>
                </a:solidFill>
              </a:rPr>
              <a:t> capa </a:t>
            </a:r>
            <a:r>
              <a:rPr lang="es-GT" sz="3100" b="1" dirty="0" err="1">
                <a:solidFill>
                  <a:schemeClr val="accent1">
                    <a:lumMod val="75000"/>
                  </a:schemeClr>
                </a:solidFill>
              </a:rPr>
              <a:t>ciopon</a:t>
            </a:r>
            <a:r>
              <a:rPr lang="es-GT" sz="3100" b="1" dirty="0">
                <a:solidFill>
                  <a:schemeClr val="accent1">
                    <a:lumMod val="75000"/>
                  </a:schemeClr>
                </a:solidFill>
              </a:rPr>
              <a:t> </a:t>
            </a:r>
            <a:r>
              <a:rPr lang="es-GT" sz="3100" b="1" dirty="0" err="1">
                <a:solidFill>
                  <a:schemeClr val="accent1">
                    <a:lumMod val="75000"/>
                  </a:schemeClr>
                </a:solidFill>
              </a:rPr>
              <a:t>epes</a:t>
            </a:r>
            <a:r>
              <a:rPr lang="es-GT" sz="3100" b="1" dirty="0">
                <a:solidFill>
                  <a:schemeClr val="accent1">
                    <a:lumMod val="75000"/>
                  </a:schemeClr>
                </a:solidFill>
              </a:rPr>
              <a:t> </a:t>
            </a:r>
            <a:r>
              <a:rPr lang="es-GT" sz="3100" b="1" dirty="0" err="1">
                <a:solidFill>
                  <a:schemeClr val="accent1">
                    <a:lumMod val="75000"/>
                  </a:schemeClr>
                </a:solidFill>
              </a:rPr>
              <a:t>mupuy</a:t>
            </a:r>
            <a:r>
              <a:rPr lang="es-GT" sz="3100" b="1" dirty="0">
                <a:solidFill>
                  <a:schemeClr val="accent1">
                    <a:lumMod val="75000"/>
                  </a:schemeClr>
                </a:solidFill>
              </a:rPr>
              <a:t> </a:t>
            </a:r>
            <a:r>
              <a:rPr lang="es-GT" sz="3100" b="1" dirty="0" err="1">
                <a:solidFill>
                  <a:schemeClr val="accent1">
                    <a:lumMod val="75000"/>
                  </a:schemeClr>
                </a:solidFill>
              </a:rPr>
              <a:t>impi</a:t>
            </a:r>
            <a:r>
              <a:rPr lang="es-GT" sz="3100" b="1" dirty="0">
                <a:solidFill>
                  <a:schemeClr val="accent1">
                    <a:lumMod val="75000"/>
                  </a:schemeClr>
                </a:solidFill>
              </a:rPr>
              <a:t> </a:t>
            </a:r>
            <a:r>
              <a:rPr lang="es-GT" sz="3100" b="1" dirty="0" err="1">
                <a:solidFill>
                  <a:schemeClr val="accent1">
                    <a:lumMod val="75000"/>
                  </a:schemeClr>
                </a:solidFill>
              </a:rPr>
              <a:t>popor</a:t>
            </a:r>
            <a:r>
              <a:rPr lang="es-GT" sz="3100" b="1" dirty="0">
                <a:solidFill>
                  <a:schemeClr val="accent1">
                    <a:lumMod val="75000"/>
                  </a:schemeClr>
                </a:solidFill>
              </a:rPr>
              <a:t> tapan tepe yapa </a:t>
            </a:r>
            <a:r>
              <a:rPr lang="es-GT" sz="3100" b="1" dirty="0" err="1">
                <a:solidFill>
                  <a:schemeClr val="accent1">
                    <a:lumMod val="75000"/>
                  </a:schemeClr>
                </a:solidFill>
              </a:rPr>
              <a:t>quepe</a:t>
            </a:r>
            <a:r>
              <a:rPr lang="es-GT" sz="3100" b="1" dirty="0">
                <a:solidFill>
                  <a:schemeClr val="accent1">
                    <a:lumMod val="75000"/>
                  </a:schemeClr>
                </a:solidFill>
              </a:rPr>
              <a:t> </a:t>
            </a:r>
            <a:r>
              <a:rPr lang="es-GT" sz="3100" b="1" dirty="0" err="1">
                <a:solidFill>
                  <a:schemeClr val="accent1">
                    <a:lumMod val="75000"/>
                  </a:schemeClr>
                </a:solidFill>
              </a:rPr>
              <a:t>epes</a:t>
            </a:r>
            <a:r>
              <a:rPr lang="es-GT" sz="3100" b="1" dirty="0">
                <a:solidFill>
                  <a:schemeClr val="accent1">
                    <a:lumMod val="75000"/>
                  </a:schemeClr>
                </a:solidFill>
              </a:rPr>
              <a:t> lapa </a:t>
            </a:r>
            <a:r>
              <a:rPr lang="es-GT" sz="3100" b="1" dirty="0" err="1">
                <a:solidFill>
                  <a:schemeClr val="accent1">
                    <a:lumMod val="75000"/>
                  </a:schemeClr>
                </a:solidFill>
              </a:rPr>
              <a:t>bapa</a:t>
            </a:r>
            <a:r>
              <a:rPr lang="es-GT" sz="3100" b="1" dirty="0">
                <a:solidFill>
                  <a:schemeClr val="accent1">
                    <a:lumMod val="75000"/>
                  </a:schemeClr>
                </a:solidFill>
              </a:rPr>
              <a:t> sepe </a:t>
            </a:r>
            <a:r>
              <a:rPr lang="es-GT" sz="3100" b="1" dirty="0" err="1">
                <a:solidFill>
                  <a:schemeClr val="accent1">
                    <a:lumMod val="75000"/>
                  </a:schemeClr>
                </a:solidFill>
              </a:rPr>
              <a:t>depe</a:t>
            </a:r>
            <a:r>
              <a:rPr lang="es-GT" sz="3100" b="1" dirty="0">
                <a:solidFill>
                  <a:schemeClr val="accent1">
                    <a:lumMod val="75000"/>
                  </a:schemeClr>
                </a:solidFill>
              </a:rPr>
              <a:t> topo </a:t>
            </a:r>
            <a:r>
              <a:rPr lang="es-GT" sz="3100" b="1" dirty="0" err="1">
                <a:solidFill>
                  <a:schemeClr val="accent1">
                    <a:lumMod val="75000"/>
                  </a:schemeClr>
                </a:solidFill>
              </a:rPr>
              <a:t>dopos</a:t>
            </a:r>
            <a:r>
              <a:rPr lang="es-GT" sz="3100" b="1" dirty="0">
                <a:solidFill>
                  <a:schemeClr val="accent1">
                    <a:lumMod val="75000"/>
                  </a:schemeClr>
                </a:solidFill>
              </a:rPr>
              <a:t> </a:t>
            </a:r>
            <a:r>
              <a:rPr lang="es-GT" sz="3100" b="1" dirty="0" err="1">
                <a:solidFill>
                  <a:schemeClr val="accent1">
                    <a:lumMod val="75000"/>
                  </a:schemeClr>
                </a:solidFill>
              </a:rPr>
              <a:t>lopos</a:t>
            </a:r>
            <a:r>
              <a:rPr lang="es-GT" sz="3100" b="1" dirty="0">
                <a:solidFill>
                  <a:schemeClr val="accent1">
                    <a:lumMod val="75000"/>
                  </a:schemeClr>
                </a:solidFill>
              </a:rPr>
              <a:t> </a:t>
            </a:r>
            <a:r>
              <a:rPr lang="es-GT" sz="3100" b="1" dirty="0" err="1">
                <a:solidFill>
                  <a:schemeClr val="accent1">
                    <a:lumMod val="75000"/>
                  </a:schemeClr>
                </a:solidFill>
              </a:rPr>
              <a:t>propo</a:t>
            </a:r>
            <a:r>
              <a:rPr lang="es-GT" sz="3100" b="1" dirty="0">
                <a:solidFill>
                  <a:schemeClr val="accent1">
                    <a:lumMod val="75000"/>
                  </a:schemeClr>
                </a:solidFill>
              </a:rPr>
              <a:t> </a:t>
            </a:r>
            <a:r>
              <a:rPr lang="es-GT" sz="3100" b="1" dirty="0" err="1">
                <a:solidFill>
                  <a:schemeClr val="accent1">
                    <a:lumMod val="75000"/>
                  </a:schemeClr>
                </a:solidFill>
              </a:rPr>
              <a:t>sipi</a:t>
            </a:r>
            <a:r>
              <a:rPr lang="es-GT" sz="3100" b="1" dirty="0">
                <a:solidFill>
                  <a:schemeClr val="accent1">
                    <a:lumMod val="75000"/>
                  </a:schemeClr>
                </a:solidFill>
              </a:rPr>
              <a:t> topos </a:t>
            </a:r>
            <a:r>
              <a:rPr lang="es-GT" sz="3100" b="1" dirty="0" err="1">
                <a:solidFill>
                  <a:schemeClr val="accent1">
                    <a:lumMod val="75000"/>
                  </a:schemeClr>
                </a:solidFill>
              </a:rPr>
              <a:t>depe</a:t>
            </a:r>
            <a:r>
              <a:rPr lang="es-GT" sz="3100" b="1" dirty="0">
                <a:solidFill>
                  <a:schemeClr val="accent1">
                    <a:lumMod val="75000"/>
                  </a:schemeClr>
                </a:solidFill>
              </a:rPr>
              <a:t> lapa </a:t>
            </a:r>
            <a:r>
              <a:rPr lang="es-GT" sz="3100" b="1" dirty="0" err="1">
                <a:solidFill>
                  <a:schemeClr val="accent1">
                    <a:lumMod val="75000"/>
                  </a:schemeClr>
                </a:solidFill>
              </a:rPr>
              <a:t>vipi</a:t>
            </a:r>
            <a:r>
              <a:rPr lang="es-GT" sz="3100" b="1" dirty="0">
                <a:solidFill>
                  <a:schemeClr val="accent1">
                    <a:lumMod val="75000"/>
                  </a:schemeClr>
                </a:solidFill>
              </a:rPr>
              <a:t> </a:t>
            </a:r>
            <a:r>
              <a:rPr lang="es-GT" sz="3100" b="1" dirty="0" err="1">
                <a:solidFill>
                  <a:schemeClr val="accent1">
                    <a:lumMod val="75000"/>
                  </a:schemeClr>
                </a:solidFill>
              </a:rPr>
              <a:t>dapa</a:t>
            </a:r>
            <a:r>
              <a:rPr lang="es-GT" sz="3100" b="1" dirty="0">
                <a:solidFill>
                  <a:schemeClr val="accent1">
                    <a:lumMod val="75000"/>
                  </a:schemeClr>
                </a:solidFill>
              </a:rPr>
              <a:t>                     .                          </a:t>
            </a:r>
            <a:r>
              <a:rPr lang="es-GT" b="1" dirty="0">
                <a:solidFill>
                  <a:schemeClr val="accent1">
                    <a:lumMod val="75000"/>
                  </a:schemeClr>
                </a:solidFill>
              </a:rPr>
              <a:t>  </a:t>
            </a:r>
            <a:br>
              <a:rPr lang="en-US" dirty="0"/>
            </a:br>
            <a:endParaRPr lang="es-GT" dirty="0"/>
          </a:p>
        </p:txBody>
      </p:sp>
      <p:sp>
        <p:nvSpPr>
          <p:cNvPr id="3" name="Marcador de contenido 2">
            <a:extLst>
              <a:ext uri="{FF2B5EF4-FFF2-40B4-BE49-F238E27FC236}">
                <a16:creationId xmlns:a16="http://schemas.microsoft.com/office/drawing/2014/main" id="{C5E7A543-24D1-421D-9769-F0E0EB1B4BAF}"/>
              </a:ext>
            </a:extLst>
          </p:cNvPr>
          <p:cNvSpPr>
            <a:spLocks noGrp="1"/>
          </p:cNvSpPr>
          <p:nvPr>
            <p:ph idx="1"/>
          </p:nvPr>
        </p:nvSpPr>
        <p:spPr>
          <a:xfrm>
            <a:off x="6813176" y="2151529"/>
            <a:ext cx="4540624" cy="1721224"/>
          </a:xfrm>
          <a:solidFill>
            <a:schemeClr val="accent4">
              <a:lumMod val="60000"/>
              <a:lumOff val="40000"/>
            </a:schemeClr>
          </a:solidFill>
          <a:ln w="38100">
            <a:solidFill>
              <a:schemeClr val="accent6">
                <a:lumMod val="50000"/>
              </a:schemeClr>
            </a:solidFill>
          </a:ln>
        </p:spPr>
        <p:txBody>
          <a:bodyPr>
            <a:normAutofit fontScale="62500" lnSpcReduction="20000"/>
          </a:bodyPr>
          <a:lstStyle/>
          <a:p>
            <a:endParaRPr lang="es-GT" dirty="0"/>
          </a:p>
          <a:p>
            <a:pPr algn="just"/>
            <a:r>
              <a:rPr lang="es-GT" sz="4500" b="1" dirty="0">
                <a:solidFill>
                  <a:srgbClr val="002060"/>
                </a:solidFill>
              </a:rPr>
              <a:t>La comunicación es muy importante ya que es la base para todos los propósitos de La vida</a:t>
            </a:r>
          </a:p>
        </p:txBody>
      </p:sp>
      <p:pic>
        <p:nvPicPr>
          <p:cNvPr id="4" name="3 Imagen" descr="Gifs NIÑOS Y NIÑAS - Imagui"/>
          <p:cNvPicPr/>
          <p:nvPr/>
        </p:nvPicPr>
        <p:blipFill>
          <a:blip r:embed="rId2" cstate="print">
            <a:clrChange>
              <a:clrFrom>
                <a:srgbClr val="FFFFFF"/>
              </a:clrFrom>
              <a:clrTo>
                <a:srgbClr val="FFFFFF">
                  <a:alpha val="0"/>
                </a:srgbClr>
              </a:clrTo>
            </a:clrChange>
          </a:blip>
          <a:srcRect/>
          <a:stretch>
            <a:fillRect/>
          </a:stretch>
        </p:blipFill>
        <p:spPr bwMode="auto">
          <a:xfrm>
            <a:off x="4219753" y="2369963"/>
            <a:ext cx="2373406" cy="3388658"/>
          </a:xfrm>
          <a:prstGeom prst="rect">
            <a:avLst/>
          </a:prstGeom>
          <a:noFill/>
          <a:ln w="9525">
            <a:noFill/>
            <a:miter lim="800000"/>
            <a:headEnd/>
            <a:tailEnd/>
          </a:ln>
        </p:spPr>
      </p:pic>
      <p:sp>
        <p:nvSpPr>
          <p:cNvPr id="5" name="Marcador de contenido 2">
            <a:extLst>
              <a:ext uri="{FF2B5EF4-FFF2-40B4-BE49-F238E27FC236}">
                <a16:creationId xmlns:a16="http://schemas.microsoft.com/office/drawing/2014/main" id="{D8CC3039-F02E-4FA2-A021-C0DCB9CAA834}"/>
              </a:ext>
            </a:extLst>
          </p:cNvPr>
          <p:cNvSpPr txBox="1">
            <a:spLocks/>
          </p:cNvSpPr>
          <p:nvPr/>
        </p:nvSpPr>
        <p:spPr>
          <a:xfrm>
            <a:off x="6290662" y="4249270"/>
            <a:ext cx="4540624" cy="1721224"/>
          </a:xfrm>
          <a:prstGeom prst="rect">
            <a:avLst/>
          </a:prstGeom>
          <a:solidFill>
            <a:schemeClr val="accent4">
              <a:lumMod val="60000"/>
              <a:lumOff val="40000"/>
            </a:schemeClr>
          </a:solidFill>
          <a:ln w="38100">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GT" dirty="0"/>
          </a:p>
          <a:p>
            <a:pPr algn="just"/>
            <a:r>
              <a:rPr lang="es-GT" sz="1800" b="1" dirty="0">
                <a:solidFill>
                  <a:srgbClr val="002060"/>
                </a:solidFill>
                <a:hlinkClick r:id="rId3" action="ppaction://hlinkfile"/>
              </a:rPr>
              <a:t>Video de </a:t>
            </a:r>
            <a:r>
              <a:rPr lang="es-GT" sz="1800" b="1" dirty="0" err="1">
                <a:solidFill>
                  <a:srgbClr val="002060"/>
                </a:solidFill>
                <a:hlinkClick r:id="rId3" action="ppaction://hlinkfile"/>
              </a:rPr>
              <a:t>tuti</a:t>
            </a:r>
            <a:r>
              <a:rPr lang="es-GT" sz="1800" b="1" dirty="0">
                <a:solidFill>
                  <a:srgbClr val="002060"/>
                </a:solidFill>
                <a:hlinkClick r:id="rId3" action="ppaction://hlinkfile"/>
              </a:rPr>
              <a:t> la comunicación</a:t>
            </a:r>
            <a:r>
              <a:rPr lang="es-GT" sz="1400" b="1" dirty="0">
                <a:solidFill>
                  <a:srgbClr val="002060"/>
                </a:solidFill>
              </a:rPr>
              <a:t>.</a:t>
            </a:r>
          </a:p>
        </p:txBody>
      </p:sp>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20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78541" y="233082"/>
            <a:ext cx="3893484" cy="1703294"/>
          </a:xfrm>
          <a:solidFill>
            <a:srgbClr val="FFFF00"/>
          </a:solidFill>
          <a:ln w="57150">
            <a:solidFill>
              <a:schemeClr val="accent2">
                <a:lumMod val="75000"/>
              </a:schemeClr>
            </a:solidFill>
          </a:ln>
        </p:spPr>
        <p:txBody>
          <a:bodyPr>
            <a:normAutofit fontScale="90000"/>
          </a:bodyPr>
          <a:lstStyle/>
          <a:p>
            <a:br>
              <a:rPr lang="es-GT" u="sng" dirty="0"/>
            </a:br>
            <a:br>
              <a:rPr lang="es-GT" u="sng" dirty="0"/>
            </a:br>
            <a:br>
              <a:rPr lang="es-GT" u="sng" dirty="0"/>
            </a:br>
            <a:br>
              <a:rPr lang="es-GT" u="sng" dirty="0"/>
            </a:br>
            <a:br>
              <a:rPr lang="es-GT" u="sng" dirty="0"/>
            </a:br>
            <a:br>
              <a:rPr lang="es-GT" u="sng" dirty="0"/>
            </a:br>
            <a:br>
              <a:rPr lang="es-GT" u="sng" dirty="0"/>
            </a:br>
            <a:br>
              <a:rPr lang="es-GT" u="sng" dirty="0"/>
            </a:br>
            <a:r>
              <a:rPr lang="es-GT" b="1" u="sng" dirty="0">
                <a:solidFill>
                  <a:schemeClr val="accent5">
                    <a:lumMod val="75000"/>
                  </a:schemeClr>
                </a:solidFill>
              </a:rPr>
              <a:t>Procedimiento para la finalización de la acogida y seguimiento. </a:t>
            </a:r>
            <a:br>
              <a:rPr lang="en-US" dirty="0"/>
            </a:br>
            <a:endParaRPr lang="es-GT" dirty="0"/>
          </a:p>
        </p:txBody>
      </p:sp>
      <p:sp>
        <p:nvSpPr>
          <p:cNvPr id="8" name="7 Marcador de contenido"/>
          <p:cNvSpPr>
            <a:spLocks noGrp="1"/>
          </p:cNvSpPr>
          <p:nvPr>
            <p:ph idx="1"/>
          </p:nvPr>
        </p:nvSpPr>
        <p:spPr>
          <a:xfrm>
            <a:off x="4195483" y="1470213"/>
            <a:ext cx="7422776" cy="2886634"/>
          </a:xfrm>
          <a:solidFill>
            <a:schemeClr val="accent2">
              <a:lumMod val="75000"/>
            </a:schemeClr>
          </a:solidFill>
          <a:ln w="76200">
            <a:solidFill>
              <a:schemeClr val="accent4">
                <a:lumMod val="60000"/>
                <a:lumOff val="40000"/>
              </a:schemeClr>
            </a:solidFill>
          </a:ln>
        </p:spPr>
        <p:txBody>
          <a:bodyPr>
            <a:normAutofit fontScale="92500" lnSpcReduction="10000"/>
          </a:bodyPr>
          <a:lstStyle/>
          <a:p>
            <a:pPr algn="just"/>
            <a:r>
              <a:rPr lang="es-GT" sz="4000" dirty="0">
                <a:solidFill>
                  <a:schemeClr val="bg1"/>
                </a:solidFill>
              </a:rPr>
              <a:t>Lograr la transición del niño, niña y adolescente a su nuevo contexto de una manera tranquila, informada y segura y proteger sus derechos humanos a través de un seguimiento institucional.</a:t>
            </a:r>
          </a:p>
        </p:txBody>
      </p:sp>
      <p:sp>
        <p:nvSpPr>
          <p:cNvPr id="9" name="8 Marcador de texto"/>
          <p:cNvSpPr>
            <a:spLocks noGrp="1"/>
          </p:cNvSpPr>
          <p:nvPr>
            <p:ph type="body" sz="half" idx="2"/>
          </p:nvPr>
        </p:nvSpPr>
        <p:spPr>
          <a:xfrm>
            <a:off x="839788" y="1936376"/>
            <a:ext cx="3932237" cy="3932612"/>
          </a:xfrm>
        </p:spPr>
        <p:txBody>
          <a:bodyPr>
            <a:normAutofit/>
          </a:bodyPr>
          <a:lstStyle/>
          <a:p>
            <a:r>
              <a:rPr lang="es-GT" sz="4000" b="1" dirty="0">
                <a:solidFill>
                  <a:schemeClr val="accent5">
                    <a:lumMod val="75000"/>
                  </a:schemeClr>
                </a:solidFill>
              </a:rPr>
              <a:t>OBJETIVO</a:t>
            </a:r>
          </a:p>
        </p:txBody>
      </p:sp>
      <p:pic>
        <p:nvPicPr>
          <p:cNvPr id="10" name="9 Imagen" descr="Nina Flores PNG transparente - StickPNG"/>
          <p:cNvPicPr/>
          <p:nvPr/>
        </p:nvPicPr>
        <p:blipFill>
          <a:blip r:embed="rId2"/>
          <a:srcRect/>
          <a:stretch>
            <a:fillRect/>
          </a:stretch>
        </p:blipFill>
        <p:spPr bwMode="auto">
          <a:xfrm>
            <a:off x="663387" y="2581834"/>
            <a:ext cx="3388659" cy="3227295"/>
          </a:xfrm>
          <a:prstGeom prst="rect">
            <a:avLst/>
          </a:prstGeom>
          <a:noFill/>
          <a:ln w="9525">
            <a:noFill/>
            <a:miter lim="800000"/>
            <a:headEnd/>
            <a:tailEnd/>
          </a:ln>
        </p:spPr>
      </p:pic>
      <p:sp>
        <p:nvSpPr>
          <p:cNvPr id="11" name="7 Marcador de contenido"/>
          <p:cNvSpPr txBox="1">
            <a:spLocks/>
          </p:cNvSpPr>
          <p:nvPr/>
        </p:nvSpPr>
        <p:spPr>
          <a:xfrm>
            <a:off x="3792070" y="4607859"/>
            <a:ext cx="7790329" cy="1568824"/>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GT" sz="3200" b="0" i="0" u="none" strike="noStrike" kern="1200" cap="none" spc="0" normalizeH="0" baseline="0" noProof="0" dirty="0">
                <a:ln>
                  <a:noFill/>
                </a:ln>
                <a:solidFill>
                  <a:srgbClr val="92D050"/>
                </a:solidFill>
                <a:effectLst/>
                <a:uLnTx/>
                <a:uFillTx/>
                <a:latin typeface="+mn-lt"/>
                <a:ea typeface="+mn-ea"/>
                <a:cs typeface="+mn-cs"/>
              </a:rPr>
              <a:t>Responsable de la ejecución: </a:t>
            </a:r>
            <a:r>
              <a:rPr kumimoji="0" lang="es-GT" sz="3200" b="0" i="0" u="none" strike="noStrike" kern="1200" cap="none" spc="0" normalizeH="0" baseline="0" noProof="0" dirty="0">
                <a:ln>
                  <a:noFill/>
                </a:ln>
                <a:solidFill>
                  <a:schemeClr val="bg1"/>
                </a:solidFill>
                <a:effectLst/>
                <a:uLnTx/>
                <a:uFillTx/>
                <a:latin typeface="+mn-lt"/>
                <a:ea typeface="+mn-ea"/>
                <a:cs typeface="+mn-cs"/>
              </a:rPr>
              <a:t>psicólogo y trabajador social de la unidad de abrigo temporal</a:t>
            </a:r>
            <a:r>
              <a:rPr kumimoji="0" lang="es-GT" sz="4000" b="0" i="0" u="none" strike="noStrike" kern="1200" cap="none" spc="0" normalizeH="0" baseline="0" noProof="0" dirty="0">
                <a:ln>
                  <a:noFill/>
                </a:ln>
                <a:solidFill>
                  <a:schemeClr val="bg1"/>
                </a:solidFill>
                <a:effectLst/>
                <a:uLnTx/>
                <a:uFillTx/>
                <a:latin typeface="+mn-lt"/>
                <a:ea typeface="+mn-ea"/>
                <a:cs typeface="+mn-cs"/>
              </a:rPr>
              <a:t>.</a:t>
            </a:r>
          </a:p>
        </p:txBody>
      </p:sp>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9" grpId="0"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78541" y="502024"/>
            <a:ext cx="2707341" cy="1308847"/>
          </a:xfrm>
          <a:solidFill>
            <a:srgbClr val="FFFF00"/>
          </a:solidFill>
          <a:ln w="57150">
            <a:solidFill>
              <a:schemeClr val="accent2">
                <a:lumMod val="75000"/>
              </a:schemeClr>
            </a:solidFill>
          </a:ln>
        </p:spPr>
        <p:txBody>
          <a:bodyPr>
            <a:normAutofit fontScale="90000"/>
          </a:bodyPr>
          <a:lstStyle/>
          <a:p>
            <a:br>
              <a:rPr lang="es-GT" u="sng" dirty="0"/>
            </a:br>
            <a:br>
              <a:rPr lang="es-GT" u="sng" dirty="0"/>
            </a:br>
            <a:br>
              <a:rPr lang="es-GT" u="sng" dirty="0"/>
            </a:br>
            <a:br>
              <a:rPr lang="es-GT" u="sng" dirty="0"/>
            </a:br>
            <a:br>
              <a:rPr lang="es-GT" u="sng" dirty="0"/>
            </a:br>
            <a:br>
              <a:rPr lang="es-GT" u="sng" dirty="0"/>
            </a:br>
            <a:br>
              <a:rPr lang="es-GT" u="sng" dirty="0"/>
            </a:br>
            <a:br>
              <a:rPr lang="es-GT" u="sng" dirty="0"/>
            </a:br>
            <a:r>
              <a:rPr lang="es-GT" sz="3100" b="1" u="sng" dirty="0">
                <a:solidFill>
                  <a:schemeClr val="accent5">
                    <a:lumMod val="75000"/>
                  </a:schemeClr>
                </a:solidFill>
                <a:latin typeface="+mn-lt"/>
              </a:rPr>
              <a:t>Preparación de la salida</a:t>
            </a:r>
            <a:br>
              <a:rPr lang="en-US" dirty="0"/>
            </a:br>
            <a:endParaRPr lang="es-GT" dirty="0"/>
          </a:p>
        </p:txBody>
      </p:sp>
      <p:sp>
        <p:nvSpPr>
          <p:cNvPr id="8" name="7 Marcador de contenido"/>
          <p:cNvSpPr>
            <a:spLocks noGrp="1"/>
          </p:cNvSpPr>
          <p:nvPr>
            <p:ph idx="1"/>
          </p:nvPr>
        </p:nvSpPr>
        <p:spPr>
          <a:xfrm>
            <a:off x="3765179" y="735106"/>
            <a:ext cx="7673788" cy="806824"/>
          </a:xfrm>
          <a:solidFill>
            <a:schemeClr val="accent2">
              <a:lumMod val="75000"/>
            </a:schemeClr>
          </a:solidFill>
          <a:ln w="76200">
            <a:solidFill>
              <a:schemeClr val="accent4">
                <a:lumMod val="60000"/>
                <a:lumOff val="40000"/>
              </a:schemeClr>
            </a:solidFill>
          </a:ln>
        </p:spPr>
        <p:txBody>
          <a:bodyPr>
            <a:normAutofit lnSpcReduction="10000"/>
          </a:bodyPr>
          <a:lstStyle/>
          <a:p>
            <a:pPr algn="just"/>
            <a:r>
              <a:rPr lang="es-GT" sz="2800" b="1" dirty="0">
                <a:solidFill>
                  <a:schemeClr val="bg1"/>
                </a:solidFill>
              </a:rPr>
              <a:t>Trabajar la transición de un contexto a otro con los NNA, familias y comunidad.</a:t>
            </a:r>
          </a:p>
          <a:p>
            <a:pPr algn="just"/>
            <a:endParaRPr lang="es-GT" sz="4000" dirty="0">
              <a:solidFill>
                <a:schemeClr val="bg1"/>
              </a:solidFill>
            </a:endParaRPr>
          </a:p>
        </p:txBody>
      </p:sp>
      <p:sp>
        <p:nvSpPr>
          <p:cNvPr id="9" name="8 Marcador de texto"/>
          <p:cNvSpPr>
            <a:spLocks noGrp="1"/>
          </p:cNvSpPr>
          <p:nvPr>
            <p:ph type="body" sz="half" idx="2"/>
          </p:nvPr>
        </p:nvSpPr>
        <p:spPr>
          <a:xfrm>
            <a:off x="839788" y="2205318"/>
            <a:ext cx="2835741" cy="3890681"/>
          </a:xfrm>
        </p:spPr>
        <p:txBody>
          <a:bodyPr>
            <a:normAutofit/>
          </a:bodyPr>
          <a:lstStyle/>
          <a:p>
            <a:r>
              <a:rPr lang="es-GT" sz="2800" b="1" dirty="0">
                <a:solidFill>
                  <a:schemeClr val="accent5">
                    <a:lumMod val="75000"/>
                  </a:schemeClr>
                </a:solidFill>
              </a:rPr>
              <a:t>Prácticas operativas mínimas</a:t>
            </a:r>
          </a:p>
        </p:txBody>
      </p:sp>
      <p:pic>
        <p:nvPicPr>
          <p:cNvPr id="10" name="9 Imagen" descr="Nina Flores PNG transparente - StickPNG"/>
          <p:cNvPicPr/>
          <p:nvPr/>
        </p:nvPicPr>
        <p:blipFill>
          <a:blip r:embed="rId2"/>
          <a:srcRect/>
          <a:stretch>
            <a:fillRect/>
          </a:stretch>
        </p:blipFill>
        <p:spPr bwMode="auto">
          <a:xfrm>
            <a:off x="251013" y="2581835"/>
            <a:ext cx="2886634" cy="3299012"/>
          </a:xfrm>
          <a:prstGeom prst="rect">
            <a:avLst/>
          </a:prstGeom>
          <a:noFill/>
          <a:ln w="9525">
            <a:noFill/>
            <a:miter lim="800000"/>
            <a:headEnd/>
            <a:tailEnd/>
          </a:ln>
        </p:spPr>
      </p:pic>
      <p:sp>
        <p:nvSpPr>
          <p:cNvPr id="12" name="7 Marcador de contenido"/>
          <p:cNvSpPr txBox="1">
            <a:spLocks/>
          </p:cNvSpPr>
          <p:nvPr/>
        </p:nvSpPr>
        <p:spPr>
          <a:xfrm>
            <a:off x="3756213" y="1730188"/>
            <a:ext cx="7673788" cy="833718"/>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800" b="1" dirty="0">
                <a:solidFill>
                  <a:schemeClr val="bg1"/>
                </a:solidFill>
              </a:rPr>
              <a:t>La transición debe formar parte del plan de vida y ser transversal a éste.</a:t>
            </a:r>
            <a:endParaRPr kumimoji="0" lang="es-GT" sz="4400" b="1" i="0" u="none" strike="noStrike" kern="1200" cap="none" spc="0" normalizeH="0" baseline="0" noProof="0" dirty="0">
              <a:ln>
                <a:noFill/>
              </a:ln>
              <a:solidFill>
                <a:schemeClr val="bg1"/>
              </a:solidFill>
              <a:effectLst/>
              <a:uLnTx/>
              <a:uFillTx/>
              <a:latin typeface="+mn-lt"/>
              <a:ea typeface="+mn-ea"/>
              <a:cs typeface="+mn-cs"/>
            </a:endParaRPr>
          </a:p>
        </p:txBody>
      </p:sp>
      <p:sp>
        <p:nvSpPr>
          <p:cNvPr id="13" name="7 Marcador de contenido"/>
          <p:cNvSpPr txBox="1">
            <a:spLocks/>
          </p:cNvSpPr>
          <p:nvPr/>
        </p:nvSpPr>
        <p:spPr>
          <a:xfrm>
            <a:off x="3729319" y="2653552"/>
            <a:ext cx="7673788" cy="1057836"/>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fontScale="25000" lnSpcReduction="20000"/>
          </a:bodyPr>
          <a:lstStyle/>
          <a:p>
            <a:pPr marL="234950" lvl="0" indent="-234950">
              <a:buFont typeface="Arial" pitchFamily="34" charset="0"/>
              <a:buChar char="•"/>
            </a:pPr>
            <a:r>
              <a:rPr lang="es-GT" sz="9600" b="1" dirty="0">
                <a:solidFill>
                  <a:schemeClr val="bg1"/>
                </a:solidFill>
              </a:rPr>
              <a:t>Responder al objetivo final establecido en el proyecto de vida: reunificación familiar, adopción, traslado de entidad de abrigo temporal y vida independiente. </a:t>
            </a:r>
            <a:endParaRPr lang="en-US" sz="9600" b="1" dirty="0">
              <a:solidFill>
                <a:schemeClr val="bg1"/>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7 Marcador de contenido"/>
          <p:cNvSpPr txBox="1">
            <a:spLocks/>
          </p:cNvSpPr>
          <p:nvPr/>
        </p:nvSpPr>
        <p:spPr>
          <a:xfrm>
            <a:off x="3666567" y="3801035"/>
            <a:ext cx="7673788" cy="1165412"/>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En los casos de reunificación familiar, capacitar a la familia para atender adecuadamente al NNA y a éste para la reunificación</a:t>
            </a:r>
            <a:endParaRPr kumimoji="0" lang="es-GT"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15" name="7 Marcador de contenido"/>
          <p:cNvSpPr txBox="1">
            <a:spLocks/>
          </p:cNvSpPr>
          <p:nvPr/>
        </p:nvSpPr>
        <p:spPr>
          <a:xfrm>
            <a:off x="3657602" y="5127812"/>
            <a:ext cx="7673788" cy="1021977"/>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a:bodyPr>
          <a:lstStyle/>
          <a:p>
            <a:pPr lvl="0"/>
            <a:r>
              <a:rPr lang="es-GT" sz="2400" dirty="0">
                <a:solidFill>
                  <a:schemeClr val="bg1"/>
                </a:solidFill>
              </a:rPr>
              <a:t>° </a:t>
            </a:r>
            <a:r>
              <a:rPr lang="es-GT" sz="2400" b="1" dirty="0">
                <a:solidFill>
                  <a:schemeClr val="bg1"/>
                </a:solidFill>
              </a:rPr>
              <a:t>En los casos de adopciones, preparar al NNA para vivir con una nueva familia y a ésta para la bienvenida. </a:t>
            </a:r>
            <a:endParaRPr lang="en-US" sz="2400" b="1" dirty="0">
              <a:solidFill>
                <a:schemeClr val="bg1"/>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4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9" grpId="0" build="p"/>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78541" y="502024"/>
            <a:ext cx="2707341" cy="1308847"/>
          </a:xfrm>
          <a:solidFill>
            <a:srgbClr val="FFFF00"/>
          </a:solidFill>
          <a:ln w="57150">
            <a:solidFill>
              <a:schemeClr val="accent2">
                <a:lumMod val="75000"/>
              </a:schemeClr>
            </a:solidFill>
          </a:ln>
        </p:spPr>
        <p:txBody>
          <a:bodyPr>
            <a:normAutofit fontScale="90000"/>
          </a:bodyPr>
          <a:lstStyle/>
          <a:p>
            <a:br>
              <a:rPr lang="es-GT" u="sng" dirty="0"/>
            </a:br>
            <a:br>
              <a:rPr lang="es-GT" u="sng" dirty="0"/>
            </a:br>
            <a:br>
              <a:rPr lang="es-GT" u="sng" dirty="0"/>
            </a:br>
            <a:br>
              <a:rPr lang="es-GT" u="sng" dirty="0"/>
            </a:br>
            <a:br>
              <a:rPr lang="es-GT" u="sng" dirty="0"/>
            </a:br>
            <a:br>
              <a:rPr lang="es-GT" u="sng" dirty="0"/>
            </a:br>
            <a:br>
              <a:rPr lang="es-GT" u="sng" dirty="0"/>
            </a:br>
            <a:br>
              <a:rPr lang="es-GT" sz="4000" u="sng" dirty="0">
                <a:latin typeface="+mn-lt"/>
              </a:rPr>
            </a:br>
            <a:r>
              <a:rPr lang="es-GT" sz="3600" b="1" u="sng" dirty="0">
                <a:solidFill>
                  <a:schemeClr val="accent5">
                    <a:lumMod val="75000"/>
                  </a:schemeClr>
                </a:solidFill>
                <a:latin typeface="+mn-lt"/>
              </a:rPr>
              <a:t>Preparación de la salida</a:t>
            </a:r>
            <a:br>
              <a:rPr lang="en-US" sz="4000" dirty="0">
                <a:latin typeface="+mn-lt"/>
              </a:rPr>
            </a:br>
            <a:endParaRPr lang="es-GT" dirty="0">
              <a:latin typeface="+mn-lt"/>
            </a:endParaRPr>
          </a:p>
        </p:txBody>
      </p:sp>
      <p:pic>
        <p:nvPicPr>
          <p:cNvPr id="10" name="9 Imagen" descr="Nina Flores PNG transparente - StickPNG"/>
          <p:cNvPicPr/>
          <p:nvPr/>
        </p:nvPicPr>
        <p:blipFill>
          <a:blip r:embed="rId2"/>
          <a:srcRect/>
          <a:stretch>
            <a:fillRect/>
          </a:stretch>
        </p:blipFill>
        <p:spPr bwMode="auto">
          <a:xfrm>
            <a:off x="498127" y="1362634"/>
            <a:ext cx="2886636" cy="3684496"/>
          </a:xfrm>
          <a:prstGeom prst="rect">
            <a:avLst/>
          </a:prstGeom>
          <a:noFill/>
          <a:ln w="9525">
            <a:noFill/>
            <a:miter lim="800000"/>
            <a:headEnd/>
            <a:tailEnd/>
          </a:ln>
        </p:spPr>
      </p:pic>
      <p:sp>
        <p:nvSpPr>
          <p:cNvPr id="16" name="7 Marcador de contenido"/>
          <p:cNvSpPr txBox="1">
            <a:spLocks/>
          </p:cNvSpPr>
          <p:nvPr/>
        </p:nvSpPr>
        <p:spPr>
          <a:xfrm>
            <a:off x="3810002" y="959225"/>
            <a:ext cx="7673788" cy="779928"/>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En los casos de traslado, preparar al NNA para integrarse a otra entidad de abrigo temporal</a:t>
            </a:r>
            <a:r>
              <a:rPr lang="es-GT" sz="3200" b="1" dirty="0">
                <a:solidFill>
                  <a:schemeClr val="bg1"/>
                </a:solidFill>
              </a:rPr>
              <a:t>. </a:t>
            </a:r>
            <a:endParaRPr kumimoji="0" lang="es-GT"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17" name="7 Marcador de contenido"/>
          <p:cNvSpPr txBox="1">
            <a:spLocks/>
          </p:cNvSpPr>
          <p:nvPr/>
        </p:nvSpPr>
        <p:spPr>
          <a:xfrm>
            <a:off x="3729318" y="3012140"/>
            <a:ext cx="7673788" cy="1326777"/>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lnSpcReduction="10000"/>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En los casos de reunificación familiar, adopción o cambio de entidad de abrigo, asegurar la conclusión del ciclo escolar en el centro donde lo esté cursando o el traslado a otro centro educativo donde pueda finalizar el ciclo.</a:t>
            </a:r>
            <a:endParaRPr kumimoji="0" lang="es-GT"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18" name="7 Marcador de contenido"/>
          <p:cNvSpPr txBox="1">
            <a:spLocks/>
          </p:cNvSpPr>
          <p:nvPr/>
        </p:nvSpPr>
        <p:spPr>
          <a:xfrm>
            <a:off x="3756213" y="1945342"/>
            <a:ext cx="7673788" cy="842682"/>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Capacitar al adolescente para una vida económicamente independiente. </a:t>
            </a:r>
            <a:endParaRPr kumimoji="0" lang="es-GT" sz="4000" b="1"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19" name="7 Marcador de contenido"/>
          <p:cNvSpPr txBox="1">
            <a:spLocks/>
          </p:cNvSpPr>
          <p:nvPr/>
        </p:nvSpPr>
        <p:spPr>
          <a:xfrm>
            <a:off x="3621743" y="4563034"/>
            <a:ext cx="7673788" cy="1568825"/>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a:bodyPr>
          <a:lstStyle/>
          <a:p>
            <a:pPr lvl="0" algn="just"/>
            <a:r>
              <a:rPr lang="es-GT" sz="2400" dirty="0">
                <a:solidFill>
                  <a:schemeClr val="bg1"/>
                </a:solidFill>
              </a:rPr>
              <a:t>° </a:t>
            </a:r>
            <a:r>
              <a:rPr lang="es-GT" sz="2400" b="1" dirty="0">
                <a:solidFill>
                  <a:schemeClr val="bg1"/>
                </a:solidFill>
              </a:rPr>
              <a:t>En estos mismos casos, asegurar la conclusión de la formación laboral de adolescentes en el centro donde lo está cursando o el traslado a otro donde pueda finalizar su formación a través de la equivalencia de cursos</a:t>
            </a:r>
            <a:r>
              <a:rPr lang="es-GT" sz="2400" dirty="0">
                <a:solidFill>
                  <a:schemeClr val="bg1"/>
                </a:solidFill>
              </a:rPr>
              <a:t>. </a:t>
            </a:r>
            <a:endParaRPr lang="en-US" sz="2400" dirty="0">
              <a:solidFill>
                <a:schemeClr val="bg1"/>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4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06824" y="691376"/>
            <a:ext cx="2707341" cy="2751071"/>
          </a:xfrm>
          <a:solidFill>
            <a:srgbClr val="FFFF00"/>
          </a:solidFill>
          <a:ln w="57150">
            <a:solidFill>
              <a:schemeClr val="accent2">
                <a:lumMod val="75000"/>
              </a:schemeClr>
            </a:solidFill>
          </a:ln>
        </p:spPr>
        <p:txBody>
          <a:bodyPr>
            <a:normAutofit fontScale="90000"/>
          </a:bodyPr>
          <a:lstStyle/>
          <a:p>
            <a:br>
              <a:rPr lang="es-GT" u="sng" dirty="0"/>
            </a:br>
            <a:br>
              <a:rPr lang="es-GT" u="sng" dirty="0"/>
            </a:br>
            <a:br>
              <a:rPr lang="es-GT" u="sng" dirty="0"/>
            </a:br>
            <a:br>
              <a:rPr lang="es-GT" u="sng" dirty="0"/>
            </a:br>
            <a:br>
              <a:rPr lang="es-GT" u="sng" dirty="0"/>
            </a:br>
            <a:br>
              <a:rPr lang="es-GT" u="sng" dirty="0"/>
            </a:br>
            <a:br>
              <a:rPr lang="es-GT" u="sng" dirty="0"/>
            </a:br>
            <a:br>
              <a:rPr lang="es-GT" u="sng" dirty="0"/>
            </a:br>
            <a:br>
              <a:rPr lang="es-GT" u="sng" dirty="0"/>
            </a:br>
            <a:br>
              <a:rPr lang="es-GT" u="sng" dirty="0"/>
            </a:br>
            <a:r>
              <a:rPr lang="es-GT" sz="3600" b="1" u="sng" dirty="0">
                <a:solidFill>
                  <a:schemeClr val="accent1">
                    <a:lumMod val="75000"/>
                  </a:schemeClr>
                </a:solidFill>
                <a:latin typeface="+mn-lt"/>
              </a:rPr>
              <a:t>En relación a los NNA, las entidades de abrigo temporal deben:</a:t>
            </a:r>
            <a:endParaRPr lang="es-GT" dirty="0"/>
          </a:p>
        </p:txBody>
      </p:sp>
      <p:pic>
        <p:nvPicPr>
          <p:cNvPr id="10" name="9 Imagen" descr="Nina Flores PNG transparente - StickPNG"/>
          <p:cNvPicPr/>
          <p:nvPr/>
        </p:nvPicPr>
        <p:blipFill>
          <a:blip r:embed="rId2"/>
          <a:srcRect/>
          <a:stretch>
            <a:fillRect/>
          </a:stretch>
        </p:blipFill>
        <p:spPr bwMode="auto">
          <a:xfrm>
            <a:off x="717177" y="2922494"/>
            <a:ext cx="2886636" cy="3299012"/>
          </a:xfrm>
          <a:prstGeom prst="rect">
            <a:avLst/>
          </a:prstGeom>
          <a:noFill/>
          <a:ln w="9525">
            <a:noFill/>
            <a:miter lim="800000"/>
            <a:headEnd/>
            <a:tailEnd/>
          </a:ln>
        </p:spPr>
      </p:pic>
      <p:sp>
        <p:nvSpPr>
          <p:cNvPr id="16" name="7 Marcador de contenido"/>
          <p:cNvSpPr txBox="1">
            <a:spLocks/>
          </p:cNvSpPr>
          <p:nvPr/>
        </p:nvSpPr>
        <p:spPr>
          <a:xfrm>
            <a:off x="3810002" y="278783"/>
            <a:ext cx="7673788" cy="1405053"/>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Transmitir mensajes de integración a esos nuevos contextos y entrenarlos para su nueva vida. En la medida de lo posible involucrar a la familia –biológica o en el proceso de transición. </a:t>
            </a:r>
            <a:endParaRPr kumimoji="0" lang="es-GT"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17" name="7 Marcador de contenido"/>
          <p:cNvSpPr txBox="1">
            <a:spLocks/>
          </p:cNvSpPr>
          <p:nvPr/>
        </p:nvSpPr>
        <p:spPr>
          <a:xfrm>
            <a:off x="3807376" y="2978691"/>
            <a:ext cx="7673788" cy="1165412"/>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Hablar con el NNA sobre su salida, de tal manera que comprenda porque debe desvincularse de la entidad de abrigo.</a:t>
            </a:r>
            <a:endParaRPr kumimoji="0" lang="es-GT"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18" name="7 Marcador de contenido"/>
          <p:cNvSpPr txBox="1">
            <a:spLocks/>
          </p:cNvSpPr>
          <p:nvPr/>
        </p:nvSpPr>
        <p:spPr>
          <a:xfrm>
            <a:off x="3811968" y="1801688"/>
            <a:ext cx="7673788" cy="1041874"/>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Reforzar los aspectos cotidianos que promuevan su autonomía, autoestima y modelos familiares y cotidianos, evitando los aspectos institucionales. </a:t>
            </a:r>
            <a:endParaRPr kumimoji="0" lang="es-GT"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19" name="7 Marcador de contenido"/>
          <p:cNvSpPr txBox="1">
            <a:spLocks/>
          </p:cNvSpPr>
          <p:nvPr/>
        </p:nvSpPr>
        <p:spPr>
          <a:xfrm>
            <a:off x="3801038" y="4282068"/>
            <a:ext cx="7673788" cy="1884556"/>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34950" lvl="0" indent="-234950" algn="just">
              <a:buFont typeface="Arial" pitchFamily="34" charset="0"/>
              <a:buChar char="•"/>
            </a:pPr>
            <a:r>
              <a:rPr lang="es-GT" sz="2400" b="1" dirty="0">
                <a:solidFill>
                  <a:schemeClr val="bg1"/>
                </a:solidFill>
              </a:rPr>
              <a:t>Organizar la documentación y realizar las acciones administrativas y legales correspondientes a la salida. Preparar los originales del expediente del NNA para ser entregados. Una copia debe quedar en la entidad de abrigo temporal. </a:t>
            </a:r>
            <a:endParaRPr kumimoji="0" lang="es-GT" sz="24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06824" y="914400"/>
            <a:ext cx="2707341" cy="2709745"/>
          </a:xfrm>
          <a:solidFill>
            <a:srgbClr val="FFFF00"/>
          </a:solidFill>
          <a:ln w="57150">
            <a:solidFill>
              <a:schemeClr val="accent2">
                <a:lumMod val="75000"/>
              </a:schemeClr>
            </a:solidFill>
          </a:ln>
        </p:spPr>
        <p:txBody>
          <a:bodyPr>
            <a:normAutofit fontScale="90000"/>
          </a:bodyPr>
          <a:lstStyle/>
          <a:p>
            <a:br>
              <a:rPr lang="es-GT" u="sng" dirty="0"/>
            </a:br>
            <a:br>
              <a:rPr lang="es-GT" u="sng" dirty="0"/>
            </a:br>
            <a:br>
              <a:rPr lang="es-GT" u="sng" dirty="0"/>
            </a:br>
            <a:br>
              <a:rPr lang="es-GT" u="sng" dirty="0"/>
            </a:br>
            <a:br>
              <a:rPr lang="es-GT" u="sng" dirty="0"/>
            </a:br>
            <a:br>
              <a:rPr lang="es-GT" u="sng" dirty="0"/>
            </a:br>
            <a:br>
              <a:rPr lang="es-GT" u="sng" dirty="0"/>
            </a:br>
            <a:br>
              <a:rPr lang="es-GT" u="sng" dirty="0"/>
            </a:br>
            <a:br>
              <a:rPr lang="es-GT" u="sng" dirty="0"/>
            </a:br>
            <a:br>
              <a:rPr lang="es-GT" u="sng" dirty="0"/>
            </a:br>
            <a:r>
              <a:rPr lang="es-GT" sz="3600" b="1" u="sng" dirty="0">
                <a:solidFill>
                  <a:schemeClr val="accent1">
                    <a:lumMod val="75000"/>
                  </a:schemeClr>
                </a:solidFill>
                <a:latin typeface="+mn-lt"/>
              </a:rPr>
              <a:t>En relación a los NNA, las entidades de abrigo temporal deben: </a:t>
            </a:r>
            <a:endParaRPr lang="es-GT" dirty="0"/>
          </a:p>
        </p:txBody>
      </p:sp>
      <p:pic>
        <p:nvPicPr>
          <p:cNvPr id="10" name="9 Imagen" descr="Nina Flores PNG transparente - StickPNG"/>
          <p:cNvPicPr/>
          <p:nvPr/>
        </p:nvPicPr>
        <p:blipFill>
          <a:blip r:embed="rId2"/>
          <a:srcRect/>
          <a:stretch>
            <a:fillRect/>
          </a:stretch>
        </p:blipFill>
        <p:spPr bwMode="auto">
          <a:xfrm>
            <a:off x="627529" y="2840641"/>
            <a:ext cx="2886636" cy="3299012"/>
          </a:xfrm>
          <a:prstGeom prst="rect">
            <a:avLst/>
          </a:prstGeom>
          <a:noFill/>
          <a:ln w="9525">
            <a:noFill/>
            <a:miter lim="800000"/>
            <a:headEnd/>
            <a:tailEnd/>
          </a:ln>
        </p:spPr>
      </p:pic>
      <p:sp>
        <p:nvSpPr>
          <p:cNvPr id="16" name="7 Marcador de contenido"/>
          <p:cNvSpPr txBox="1">
            <a:spLocks/>
          </p:cNvSpPr>
          <p:nvPr/>
        </p:nvSpPr>
        <p:spPr>
          <a:xfrm>
            <a:off x="3720794" y="725053"/>
            <a:ext cx="7673788" cy="869571"/>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Asegurar que dispondrá del apoyo necesario en la nueva ubicación. </a:t>
            </a:r>
            <a:endParaRPr kumimoji="0" lang="es-GT"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17" name="7 Marcador de contenido"/>
          <p:cNvSpPr txBox="1">
            <a:spLocks/>
          </p:cNvSpPr>
          <p:nvPr/>
        </p:nvSpPr>
        <p:spPr>
          <a:xfrm>
            <a:off x="3657600" y="3640108"/>
            <a:ext cx="7673788" cy="1039907"/>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a:bodyPr>
          <a:lstStyle/>
          <a:p>
            <a:pPr marL="228600" indent="-228600" algn="just">
              <a:lnSpc>
                <a:spcPct val="90000"/>
              </a:lnSpc>
              <a:spcBef>
                <a:spcPts val="1000"/>
              </a:spcBef>
              <a:buFont typeface="Arial" panose="020B0604020202020204" pitchFamily="34" charset="0"/>
              <a:buChar char="•"/>
            </a:pPr>
            <a:r>
              <a:rPr lang="es-GT" sz="2400" b="1" dirty="0">
                <a:solidFill>
                  <a:schemeClr val="bg1"/>
                </a:solidFill>
              </a:rPr>
              <a:t>Informar de la salida del NNA a sus pares, al personal y en los ámbitos en los que participaba. </a:t>
            </a:r>
          </a:p>
        </p:txBody>
      </p:sp>
      <p:sp>
        <p:nvSpPr>
          <p:cNvPr id="18" name="7 Marcador de contenido"/>
          <p:cNvSpPr txBox="1">
            <a:spLocks/>
          </p:cNvSpPr>
          <p:nvPr/>
        </p:nvSpPr>
        <p:spPr>
          <a:xfrm>
            <a:off x="3695646" y="1817648"/>
            <a:ext cx="7673788" cy="1605775"/>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marL="228600" lvl="0" indent="-228600" algn="just">
              <a:lnSpc>
                <a:spcPct val="90000"/>
              </a:lnSpc>
              <a:spcBef>
                <a:spcPts val="1000"/>
              </a:spcBef>
              <a:buFont typeface="Arial" panose="020B0604020202020204" pitchFamily="34" charset="0"/>
              <a:buChar char="•"/>
            </a:pPr>
            <a:r>
              <a:rPr lang="es-GT" sz="2400" b="1" dirty="0">
                <a:solidFill>
                  <a:schemeClr val="bg1"/>
                </a:solidFill>
              </a:rPr>
              <a:t>Permitir y motivar el vínculo con la entidad de abrigo temporal, especialmente con sus pares (visitas, cartas, correos electrónicos, celebraciones de cumpleaños), cuando sea legal, conveniente y del interés del NNA. </a:t>
            </a:r>
            <a:endParaRPr kumimoji="0" lang="es-GT"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19" name="7 Marcador de contenido"/>
          <p:cNvSpPr txBox="1">
            <a:spLocks/>
          </p:cNvSpPr>
          <p:nvPr/>
        </p:nvSpPr>
        <p:spPr>
          <a:xfrm>
            <a:off x="3639672" y="4921623"/>
            <a:ext cx="7673788" cy="1120589"/>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rmAutofit/>
          </a:bodyPr>
          <a:lstStyle/>
          <a:p>
            <a:pPr marL="290513" lvl="0" indent="-290513" algn="just">
              <a:buFont typeface="Arial" pitchFamily="34" charset="0"/>
              <a:buChar char="•"/>
            </a:pPr>
            <a:r>
              <a:rPr lang="es-GT" sz="2400" b="1" dirty="0">
                <a:solidFill>
                  <a:schemeClr val="bg1"/>
                </a:solidFill>
              </a:rPr>
              <a:t>Llevar a cabo un acto de despedida con sus pares, personal y personas que sean importantes para el NNA. </a:t>
            </a:r>
            <a:endParaRPr kumimoji="0" lang="es-GT" sz="40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6F2A7-36AB-47A6-B070-526F3CB54C13}"/>
              </a:ext>
            </a:extLst>
          </p:cNvPr>
          <p:cNvSpPr>
            <a:spLocks noGrp="1"/>
          </p:cNvSpPr>
          <p:nvPr>
            <p:ph type="title"/>
          </p:nvPr>
        </p:nvSpPr>
        <p:spPr>
          <a:xfrm>
            <a:off x="1020672" y="424070"/>
            <a:ext cx="10150656" cy="1099930"/>
          </a:xfrm>
        </p:spPr>
        <p:style>
          <a:lnRef idx="1">
            <a:schemeClr val="accent2"/>
          </a:lnRef>
          <a:fillRef idx="3">
            <a:schemeClr val="accent2"/>
          </a:fillRef>
          <a:effectRef idx="2">
            <a:schemeClr val="accent2"/>
          </a:effectRef>
          <a:fontRef idx="minor">
            <a:schemeClr val="lt1"/>
          </a:fontRef>
        </p:style>
        <p:txBody>
          <a:bodyPr/>
          <a:lstStyle/>
          <a:p>
            <a:pPr algn="ctr"/>
            <a:r>
              <a:rPr lang="es-GT"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CONVIVENCIA ARMÓNICA</a:t>
            </a:r>
          </a:p>
        </p:txBody>
      </p:sp>
      <p:sp>
        <p:nvSpPr>
          <p:cNvPr id="3" name="Marcador de contenido 2">
            <a:extLst>
              <a:ext uri="{FF2B5EF4-FFF2-40B4-BE49-F238E27FC236}">
                <a16:creationId xmlns:a16="http://schemas.microsoft.com/office/drawing/2014/main" id="{9F7008AF-8B3C-41DA-876B-90C3E265EEF3}"/>
              </a:ext>
            </a:extLst>
          </p:cNvPr>
          <p:cNvSpPr>
            <a:spLocks noGrp="1"/>
          </p:cNvSpPr>
          <p:nvPr>
            <p:ph idx="1"/>
          </p:nvPr>
        </p:nvSpPr>
        <p:spPr>
          <a:xfrm>
            <a:off x="6665334" y="2731591"/>
            <a:ext cx="4214192" cy="1736842"/>
          </a:xfrm>
        </p:spPr>
        <p:txBody>
          <a:bodyPr>
            <a:normAutofit fontScale="92500"/>
          </a:bodyPr>
          <a:lstStyle/>
          <a:p>
            <a:pPr marL="0" indent="0" algn="ctr">
              <a:buNone/>
            </a:pPr>
            <a:r>
              <a:rPr lang="es-GT" dirty="0">
                <a:solidFill>
                  <a:srgbClr val="002060"/>
                </a:solidFill>
              </a:rPr>
              <a:t>Los NNA y el personal tienen una relación de convivencia; se requiere que esta sea de manera armónica.</a:t>
            </a:r>
          </a:p>
        </p:txBody>
      </p:sp>
      <p:pic>
        <p:nvPicPr>
          <p:cNvPr id="4" name="Imagen 3">
            <a:extLst>
              <a:ext uri="{FF2B5EF4-FFF2-40B4-BE49-F238E27FC236}">
                <a16:creationId xmlns:a16="http://schemas.microsoft.com/office/drawing/2014/main" id="{6747F5DB-BFB4-4840-BF2F-62CA1E6F26E1}"/>
              </a:ext>
            </a:extLst>
          </p:cNvPr>
          <p:cNvPicPr>
            <a:picLocks noChangeAspect="1"/>
          </p:cNvPicPr>
          <p:nvPr/>
        </p:nvPicPr>
        <p:blipFill rotWithShape="1">
          <a:blip r:embed="rId2"/>
          <a:srcRect t="45333" b="8719"/>
          <a:stretch/>
        </p:blipFill>
        <p:spPr>
          <a:xfrm>
            <a:off x="1140196" y="2024431"/>
            <a:ext cx="5144648" cy="3151163"/>
          </a:xfrm>
          <a:prstGeom prst="rect">
            <a:avLst/>
          </a:prstGeom>
          <a:ln>
            <a:noFill/>
          </a:ln>
          <a:effectLst>
            <a:softEdge rad="112500"/>
          </a:effectLst>
        </p:spPr>
      </p:pic>
    </p:spTree>
    <p:extLst>
      <p:ext uri="{BB962C8B-B14F-4D97-AF65-F5344CB8AC3E}">
        <p14:creationId xmlns:p14="http://schemas.microsoft.com/office/powerpoint/2010/main" val="399211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41341" y="892098"/>
            <a:ext cx="2723991" cy="2514599"/>
          </a:xfrm>
          <a:solidFill>
            <a:srgbClr val="FFFF00"/>
          </a:solidFill>
          <a:ln w="57150">
            <a:solidFill>
              <a:schemeClr val="accent2">
                <a:lumMod val="75000"/>
              </a:schemeClr>
            </a:solidFill>
          </a:ln>
        </p:spPr>
        <p:txBody>
          <a:bodyPr>
            <a:normAutofit fontScale="90000"/>
          </a:bodyPr>
          <a:lstStyle/>
          <a:p>
            <a:br>
              <a:rPr lang="es-GT" u="sng" dirty="0"/>
            </a:br>
            <a:br>
              <a:rPr lang="es-GT" u="sng" dirty="0"/>
            </a:br>
            <a:br>
              <a:rPr lang="es-GT" u="sng" dirty="0"/>
            </a:br>
            <a:br>
              <a:rPr lang="es-GT" u="sng" dirty="0"/>
            </a:br>
            <a:br>
              <a:rPr lang="es-GT" u="sng" dirty="0"/>
            </a:br>
            <a:br>
              <a:rPr lang="es-GT" u="sng" dirty="0"/>
            </a:br>
            <a:br>
              <a:rPr lang="es-GT" u="sng" dirty="0"/>
            </a:br>
            <a:br>
              <a:rPr lang="es-GT" u="sng" dirty="0"/>
            </a:br>
            <a:br>
              <a:rPr lang="es-GT" u="sng" dirty="0"/>
            </a:br>
            <a:br>
              <a:rPr lang="es-GT" u="sng" dirty="0"/>
            </a:br>
            <a:r>
              <a:rPr lang="es-GT" sz="3600" b="1" u="sng" dirty="0">
                <a:solidFill>
                  <a:schemeClr val="accent1">
                    <a:lumMod val="75000"/>
                  </a:schemeClr>
                </a:solidFill>
                <a:latin typeface="+mn-lt"/>
              </a:rPr>
              <a:t>Criterios para</a:t>
            </a:r>
            <a:r>
              <a:rPr lang="es-GT" sz="3600" b="1" u="sng" dirty="0">
                <a:latin typeface="+mn-lt"/>
              </a:rPr>
              <a:t> </a:t>
            </a:r>
            <a:r>
              <a:rPr lang="es-GT" sz="3600" b="1" dirty="0">
                <a:solidFill>
                  <a:schemeClr val="accent1">
                    <a:lumMod val="75000"/>
                  </a:schemeClr>
                </a:solidFill>
                <a:latin typeface="+mn-lt"/>
              </a:rPr>
              <a:t>Reunificación familiar. </a:t>
            </a:r>
            <a:br>
              <a:rPr lang="en-US" sz="2800" dirty="0"/>
            </a:br>
            <a:br>
              <a:rPr lang="en-US" dirty="0"/>
            </a:br>
            <a:endParaRPr lang="es-GT" dirty="0"/>
          </a:p>
        </p:txBody>
      </p:sp>
      <p:sp>
        <p:nvSpPr>
          <p:cNvPr id="16" name="7 Marcador de contenido"/>
          <p:cNvSpPr txBox="1">
            <a:spLocks/>
          </p:cNvSpPr>
          <p:nvPr/>
        </p:nvSpPr>
        <p:spPr>
          <a:xfrm>
            <a:off x="3077737" y="167269"/>
            <a:ext cx="8865218" cy="1494263"/>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r>
              <a:rPr lang="es-MX" sz="2200" b="1" dirty="0">
                <a:solidFill>
                  <a:schemeClr val="bg1"/>
                </a:solidFill>
              </a:rPr>
              <a:t>La entidad de abrigo temporal debe ayudar los niños, niñas y adolescentes en la transición hacia la reunificación. Debe proporcionar a los niños, niñas y adolescentes y su familia la información, orientación y apoyo para resolver las dificultades.</a:t>
            </a:r>
            <a:endParaRPr lang="es-GT" sz="2200" b="1" dirty="0">
              <a:solidFill>
                <a:schemeClr val="bg1"/>
              </a:solidFill>
            </a:endParaRPr>
          </a:p>
        </p:txBody>
      </p:sp>
      <p:sp>
        <p:nvSpPr>
          <p:cNvPr id="17" name="7 Marcador de contenido"/>
          <p:cNvSpPr txBox="1">
            <a:spLocks/>
          </p:cNvSpPr>
          <p:nvPr/>
        </p:nvSpPr>
        <p:spPr>
          <a:xfrm>
            <a:off x="3044284" y="3303853"/>
            <a:ext cx="8898672" cy="1045119"/>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La continuidad de las relaciones familiares, sociales, educativas y culturales en la vida de los niños, niñas y adolescentes no deben ser interrumpidas.</a:t>
            </a:r>
            <a:endParaRPr lang="es-GT" sz="2200" b="1" dirty="0">
              <a:solidFill>
                <a:schemeClr val="bg1"/>
              </a:solidFill>
            </a:endParaRPr>
          </a:p>
        </p:txBody>
      </p:sp>
      <p:sp>
        <p:nvSpPr>
          <p:cNvPr id="18" name="7 Marcador de contenido"/>
          <p:cNvSpPr txBox="1">
            <a:spLocks/>
          </p:cNvSpPr>
          <p:nvPr/>
        </p:nvSpPr>
        <p:spPr>
          <a:xfrm>
            <a:off x="3055435" y="2426858"/>
            <a:ext cx="8898672" cy="751238"/>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Los problemas que generaron la separación deben ser resueltos parcial o </a:t>
            </a:r>
            <a:r>
              <a:rPr lang="es-GT" sz="2200" b="1" dirty="0">
                <a:solidFill>
                  <a:schemeClr val="bg1"/>
                </a:solidFill>
              </a:rPr>
              <a:t>totalmente.</a:t>
            </a:r>
          </a:p>
        </p:txBody>
      </p:sp>
      <p:sp>
        <p:nvSpPr>
          <p:cNvPr id="19" name="7 Marcador de contenido"/>
          <p:cNvSpPr txBox="1">
            <a:spLocks/>
          </p:cNvSpPr>
          <p:nvPr/>
        </p:nvSpPr>
        <p:spPr>
          <a:xfrm>
            <a:off x="3066586" y="1817647"/>
            <a:ext cx="8876370" cy="468351"/>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lvl="0" algn="just">
              <a:buFont typeface="Arial" pitchFamily="34" charset="0"/>
              <a:buChar char="•"/>
            </a:pPr>
            <a:r>
              <a:rPr lang="es-MX" sz="2200" b="1" dirty="0">
                <a:solidFill>
                  <a:schemeClr val="bg1"/>
                </a:solidFill>
              </a:rPr>
              <a:t>Los contactos de la familia con el NNA deben de ser regulares y positivos.</a:t>
            </a:r>
            <a:endParaRPr lang="es-GT" sz="2200" b="1" dirty="0">
              <a:solidFill>
                <a:schemeClr val="bg1"/>
              </a:solidFill>
            </a:endParaRPr>
          </a:p>
        </p:txBody>
      </p:sp>
      <p:sp>
        <p:nvSpPr>
          <p:cNvPr id="9" name="7 Marcador de contenido">
            <a:extLst>
              <a:ext uri="{FF2B5EF4-FFF2-40B4-BE49-F238E27FC236}">
                <a16:creationId xmlns:a16="http://schemas.microsoft.com/office/drawing/2014/main" id="{A14538B0-6C85-4273-A141-31263091D2FE}"/>
              </a:ext>
            </a:extLst>
          </p:cNvPr>
          <p:cNvSpPr txBox="1">
            <a:spLocks/>
          </p:cNvSpPr>
          <p:nvPr/>
        </p:nvSpPr>
        <p:spPr>
          <a:xfrm>
            <a:off x="3044283" y="4478879"/>
            <a:ext cx="8898672" cy="829097"/>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La conservación del espacio de los niños, niñas y adolescentes y sus pertenencias dentro de la casa, así como su rol dentro de la familia.</a:t>
            </a:r>
            <a:endParaRPr lang="es-GT" sz="2200" b="1" dirty="0">
              <a:solidFill>
                <a:schemeClr val="bg1"/>
              </a:solidFill>
            </a:endParaRPr>
          </a:p>
        </p:txBody>
      </p:sp>
      <p:sp>
        <p:nvSpPr>
          <p:cNvPr id="11" name="7 Marcador de contenido">
            <a:extLst>
              <a:ext uri="{FF2B5EF4-FFF2-40B4-BE49-F238E27FC236}">
                <a16:creationId xmlns:a16="http://schemas.microsoft.com/office/drawing/2014/main" id="{DD63029E-8323-4C7F-A442-AD3D941506EF}"/>
              </a:ext>
            </a:extLst>
          </p:cNvPr>
          <p:cNvSpPr txBox="1">
            <a:spLocks/>
          </p:cNvSpPr>
          <p:nvPr/>
        </p:nvSpPr>
        <p:spPr>
          <a:xfrm>
            <a:off x="3044284" y="5441795"/>
            <a:ext cx="8898672" cy="774974"/>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La participación activa de la familia en el desarrollo del plan de vida de </a:t>
            </a:r>
            <a:r>
              <a:rPr lang="es-GT" sz="2200" b="1" dirty="0">
                <a:solidFill>
                  <a:schemeClr val="bg1"/>
                </a:solidFill>
              </a:rPr>
              <a:t>los niños, niñas y adolescentes.</a:t>
            </a:r>
          </a:p>
        </p:txBody>
      </p:sp>
      <p:pic>
        <p:nvPicPr>
          <p:cNvPr id="8" name="Imagen 7">
            <a:extLst>
              <a:ext uri="{FF2B5EF4-FFF2-40B4-BE49-F238E27FC236}">
                <a16:creationId xmlns:a16="http://schemas.microsoft.com/office/drawing/2014/main" id="{49186A1F-E19A-4C33-9E86-A218C122CF11}"/>
              </a:ext>
            </a:extLst>
          </p:cNvPr>
          <p:cNvPicPr/>
          <p:nvPr/>
        </p:nvPicPr>
        <p:blipFill>
          <a:blip r:embed="rId2" cstate="print"/>
          <a:srcRect/>
          <a:stretch>
            <a:fillRect/>
          </a:stretch>
        </p:blipFill>
        <p:spPr bwMode="auto">
          <a:xfrm>
            <a:off x="230551" y="3647180"/>
            <a:ext cx="2617696" cy="2155369"/>
          </a:xfrm>
          <a:prstGeom prst="rect">
            <a:avLst/>
          </a:prstGeom>
          <a:noFill/>
          <a:ln w="9525">
            <a:noFill/>
            <a:miter lim="800000"/>
            <a:headEnd/>
            <a:tailEnd/>
          </a:ln>
        </p:spPr>
      </p:pic>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19"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208249" y="905904"/>
            <a:ext cx="2557253" cy="1944251"/>
          </a:xfrm>
          <a:solidFill>
            <a:srgbClr val="FFFF00"/>
          </a:solidFill>
          <a:ln w="57150">
            <a:solidFill>
              <a:schemeClr val="accent2">
                <a:lumMod val="75000"/>
              </a:schemeClr>
            </a:solidFill>
          </a:ln>
        </p:spPr>
        <p:txBody>
          <a:bodyPr>
            <a:noAutofit/>
          </a:bodyPr>
          <a:lstStyle/>
          <a:p>
            <a:br>
              <a:rPr lang="es-GT" u="sng" dirty="0"/>
            </a:br>
            <a:r>
              <a:rPr lang="es-GT" b="1" u="sng" dirty="0">
                <a:solidFill>
                  <a:schemeClr val="accent1">
                    <a:lumMod val="75000"/>
                  </a:schemeClr>
                </a:solidFill>
                <a:latin typeface="+mn-lt"/>
              </a:rPr>
              <a:t>Criterios para</a:t>
            </a:r>
            <a:r>
              <a:rPr lang="es-GT" u="sng" dirty="0">
                <a:latin typeface="+mn-lt"/>
              </a:rPr>
              <a:t> </a:t>
            </a:r>
            <a:r>
              <a:rPr lang="es-GT" b="1" u="sng" dirty="0">
                <a:solidFill>
                  <a:schemeClr val="accent1">
                    <a:lumMod val="75000"/>
                  </a:schemeClr>
                </a:solidFill>
                <a:latin typeface="+mn-lt"/>
              </a:rPr>
              <a:t>Adopción. </a:t>
            </a:r>
            <a:br>
              <a:rPr lang="en-US" dirty="0"/>
            </a:br>
            <a:br>
              <a:rPr lang="en-US" dirty="0"/>
            </a:br>
            <a:endParaRPr lang="es-GT" dirty="0"/>
          </a:p>
        </p:txBody>
      </p:sp>
      <p:sp>
        <p:nvSpPr>
          <p:cNvPr id="16" name="7 Marcador de contenido"/>
          <p:cNvSpPr txBox="1">
            <a:spLocks/>
          </p:cNvSpPr>
          <p:nvPr/>
        </p:nvSpPr>
        <p:spPr>
          <a:xfrm>
            <a:off x="2854712" y="158772"/>
            <a:ext cx="9032488" cy="2127228"/>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r>
              <a:rPr lang="es-MX" sz="2000" b="1" i="0" u="none" strike="noStrike" baseline="0" dirty="0">
                <a:solidFill>
                  <a:schemeClr val="bg1"/>
                </a:solidFill>
              </a:rPr>
              <a:t>Las entidades de abrigo temporal deben preparar a los niños, niñas y adolescentes  para la adopción, buscando disminuir su inseguridad y temores, especialmente en aquellos que llevan tiempo institucionalizados o con experiencias de colocación fallidas. Es importante una comunicación constante que posibilite al niño, niña y adolescente la expresión de sus sentimientos, expectativas, miedos e incertidumbres, conflictos y lealtades que genera ese nuevo contexto familiar.</a:t>
            </a:r>
            <a:endParaRPr kumimoji="0" lang="es-GT" sz="2000" b="1" i="0" u="none" strike="noStrike" kern="1200" cap="none" spc="0" normalizeH="0" baseline="0" noProof="0" dirty="0">
              <a:ln>
                <a:noFill/>
              </a:ln>
              <a:solidFill>
                <a:schemeClr val="bg1"/>
              </a:solidFill>
              <a:effectLst/>
              <a:uLnTx/>
              <a:uFillTx/>
              <a:ea typeface="+mn-ea"/>
              <a:cs typeface="+mn-cs"/>
            </a:endParaRPr>
          </a:p>
        </p:txBody>
      </p:sp>
      <p:sp>
        <p:nvSpPr>
          <p:cNvPr id="17" name="7 Marcador de contenido"/>
          <p:cNvSpPr txBox="1">
            <a:spLocks/>
          </p:cNvSpPr>
          <p:nvPr/>
        </p:nvSpPr>
        <p:spPr>
          <a:xfrm>
            <a:off x="2864226" y="3078281"/>
            <a:ext cx="9034126" cy="842682"/>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000" b="1" dirty="0">
                <a:solidFill>
                  <a:schemeClr val="bg1"/>
                </a:solidFill>
              </a:rPr>
              <a:t>Planificar los momentos, duración y ambientes propicios para los encuentros entre  los niños, niñas y adolescentes y la familia para un conocimiento progresivo.</a:t>
            </a:r>
            <a:endParaRPr lang="es-GT" sz="2000" b="1" dirty="0">
              <a:solidFill>
                <a:schemeClr val="bg1"/>
              </a:solidFill>
            </a:endParaRPr>
          </a:p>
        </p:txBody>
      </p:sp>
      <p:sp>
        <p:nvSpPr>
          <p:cNvPr id="18" name="7 Marcador de contenido"/>
          <p:cNvSpPr txBox="1">
            <a:spLocks/>
          </p:cNvSpPr>
          <p:nvPr/>
        </p:nvSpPr>
        <p:spPr>
          <a:xfrm>
            <a:off x="2876941" y="2337523"/>
            <a:ext cx="9010259" cy="670135"/>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000" b="1" dirty="0">
                <a:solidFill>
                  <a:schemeClr val="bg1"/>
                </a:solidFill>
              </a:rPr>
              <a:t>Promover la participación del niños, niñas y adolescentes en el proceso de decisión y un período de acoplamiento con la nueva familia –visitas, salidas, pláticas-.</a:t>
            </a:r>
            <a:endParaRPr lang="es-GT" sz="2000" b="1" dirty="0">
              <a:solidFill>
                <a:schemeClr val="bg1"/>
              </a:solidFill>
            </a:endParaRPr>
          </a:p>
        </p:txBody>
      </p:sp>
      <p:sp>
        <p:nvSpPr>
          <p:cNvPr id="9" name="7 Marcador de contenido">
            <a:extLst>
              <a:ext uri="{FF2B5EF4-FFF2-40B4-BE49-F238E27FC236}">
                <a16:creationId xmlns:a16="http://schemas.microsoft.com/office/drawing/2014/main" id="{A14538B0-6C85-4273-A141-31263091D2FE}"/>
              </a:ext>
            </a:extLst>
          </p:cNvPr>
          <p:cNvSpPr txBox="1">
            <a:spLocks/>
          </p:cNvSpPr>
          <p:nvPr/>
        </p:nvSpPr>
        <p:spPr>
          <a:xfrm>
            <a:off x="2850938" y="3987088"/>
            <a:ext cx="9058564" cy="1039843"/>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000" b="1" dirty="0">
                <a:solidFill>
                  <a:schemeClr val="bg1"/>
                </a:solidFill>
              </a:rPr>
              <a:t>Apoyar al niño, niña y adolescentes antes y después de los encuentros con la familia para favorecer sus expresiones y hacer que se sienta comprendido, de acuerdo a su edad </a:t>
            </a:r>
            <a:r>
              <a:rPr lang="es-GT" sz="2000" b="1" dirty="0">
                <a:solidFill>
                  <a:schemeClr val="bg1"/>
                </a:solidFill>
              </a:rPr>
              <a:t>y capacidad.</a:t>
            </a:r>
          </a:p>
        </p:txBody>
      </p:sp>
      <p:sp>
        <p:nvSpPr>
          <p:cNvPr id="11" name="7 Marcador de contenido">
            <a:extLst>
              <a:ext uri="{FF2B5EF4-FFF2-40B4-BE49-F238E27FC236}">
                <a16:creationId xmlns:a16="http://schemas.microsoft.com/office/drawing/2014/main" id="{DD63029E-8323-4C7F-A442-AD3D941506EF}"/>
              </a:ext>
            </a:extLst>
          </p:cNvPr>
          <p:cNvSpPr txBox="1">
            <a:spLocks/>
          </p:cNvSpPr>
          <p:nvPr/>
        </p:nvSpPr>
        <p:spPr>
          <a:xfrm>
            <a:off x="2835272" y="5103444"/>
            <a:ext cx="9085382" cy="1039842"/>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000" b="1" dirty="0">
                <a:solidFill>
                  <a:schemeClr val="bg1"/>
                </a:solidFill>
              </a:rPr>
              <a:t>Proporcionar información de los  niño, niña y adolescentes a la familia sobre sus características, antecedentes familiares, necesidades, intereses y otros que puedan favorecer </a:t>
            </a:r>
            <a:r>
              <a:rPr lang="es-GT" sz="2000" b="1" dirty="0">
                <a:solidFill>
                  <a:schemeClr val="bg1"/>
                </a:solidFill>
              </a:rPr>
              <a:t>su integración y desarrollo.</a:t>
            </a:r>
          </a:p>
        </p:txBody>
      </p:sp>
      <p:pic>
        <p:nvPicPr>
          <p:cNvPr id="10" name="Imagen 9">
            <a:extLst>
              <a:ext uri="{FF2B5EF4-FFF2-40B4-BE49-F238E27FC236}">
                <a16:creationId xmlns:a16="http://schemas.microsoft.com/office/drawing/2014/main" id="{75285B2C-70BE-49FC-9A9E-97E1625DBE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3343" y="2980920"/>
            <a:ext cx="2644590" cy="2787445"/>
          </a:xfrm>
          <a:prstGeom prst="rect">
            <a:avLst/>
          </a:prstGeom>
          <a:noFill/>
          <a:ln>
            <a:noFill/>
          </a:ln>
        </p:spPr>
      </p:pic>
    </p:spTree>
    <p:extLst>
      <p:ext uri="{BB962C8B-B14F-4D97-AF65-F5344CB8AC3E}">
        <p14:creationId xmlns:p14="http://schemas.microsoft.com/office/powerpoint/2010/main" val="7736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46968" y="979295"/>
            <a:ext cx="2150906" cy="1944251"/>
          </a:xfrm>
          <a:solidFill>
            <a:srgbClr val="FFFF00"/>
          </a:solidFill>
          <a:ln w="57150">
            <a:solidFill>
              <a:schemeClr val="accent2">
                <a:lumMod val="75000"/>
              </a:schemeClr>
            </a:solidFill>
          </a:ln>
        </p:spPr>
        <p:txBody>
          <a:bodyPr>
            <a:normAutofit fontScale="90000"/>
          </a:bodyPr>
          <a:lstStyle/>
          <a:p>
            <a:br>
              <a:rPr lang="es-GT" u="sng" dirty="0"/>
            </a:br>
            <a:br>
              <a:rPr lang="en-US" sz="2800" dirty="0"/>
            </a:br>
            <a:br>
              <a:rPr lang="en-US" dirty="0"/>
            </a:br>
            <a:r>
              <a:rPr lang="es-GT" sz="3600" b="1" u="sng" dirty="0">
                <a:solidFill>
                  <a:schemeClr val="accent1">
                    <a:lumMod val="75000"/>
                  </a:schemeClr>
                </a:solidFill>
                <a:latin typeface="+mn-lt"/>
              </a:rPr>
              <a:t>Traslado de entidad de abrigo temporal.</a:t>
            </a:r>
            <a:endParaRPr lang="es-GT" sz="3600" dirty="0">
              <a:latin typeface="+mn-lt"/>
            </a:endParaRPr>
          </a:p>
        </p:txBody>
      </p:sp>
      <p:sp>
        <p:nvSpPr>
          <p:cNvPr id="16" name="7 Marcador de contenido"/>
          <p:cNvSpPr txBox="1">
            <a:spLocks/>
          </p:cNvSpPr>
          <p:nvPr/>
        </p:nvSpPr>
        <p:spPr>
          <a:xfrm>
            <a:off x="2943922" y="326041"/>
            <a:ext cx="8961771" cy="1502853"/>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r>
              <a:rPr lang="es-GT" sz="2200" b="1" i="0" u="none" strike="noStrike" baseline="0" dirty="0">
                <a:solidFill>
                  <a:schemeClr val="bg1"/>
                </a:solidFill>
              </a:rPr>
              <a:t>Los cambios serán requeridos </a:t>
            </a:r>
            <a:r>
              <a:rPr lang="es-MX" sz="2200" b="1" i="0" u="none" strike="noStrike" baseline="0" dirty="0">
                <a:solidFill>
                  <a:schemeClr val="bg1"/>
                </a:solidFill>
              </a:rPr>
              <a:t>cuando otra entidad de abrigo temporal pueda proporcionar una atención más acorde a las necesidades del NNA según su edad, sexo, necesidad especial o condiciones -adolescentes embarazadas, madres, drogodependientes y otras-.</a:t>
            </a:r>
            <a:endParaRPr kumimoji="0" lang="es-GT" sz="2200" b="1" i="0" u="none" strike="noStrike" kern="1200" cap="none" spc="0" normalizeH="0" baseline="0" noProof="0" dirty="0">
              <a:ln>
                <a:noFill/>
              </a:ln>
              <a:solidFill>
                <a:schemeClr val="bg1"/>
              </a:solidFill>
              <a:effectLst/>
              <a:uLnTx/>
              <a:uFillTx/>
              <a:ea typeface="+mn-ea"/>
              <a:cs typeface="+mn-cs"/>
            </a:endParaRPr>
          </a:p>
        </p:txBody>
      </p:sp>
      <p:sp>
        <p:nvSpPr>
          <p:cNvPr id="17" name="7 Marcador de contenido"/>
          <p:cNvSpPr txBox="1">
            <a:spLocks/>
          </p:cNvSpPr>
          <p:nvPr/>
        </p:nvSpPr>
        <p:spPr>
          <a:xfrm>
            <a:off x="2941003" y="3333433"/>
            <a:ext cx="8977686" cy="842681"/>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Estudiar el cambio de los niñas y niños pequeños pues necesitan figuras referenciales </a:t>
            </a:r>
            <a:r>
              <a:rPr lang="es-GT" sz="2200" b="1" dirty="0">
                <a:solidFill>
                  <a:schemeClr val="bg1"/>
                </a:solidFill>
              </a:rPr>
              <a:t>estables</a:t>
            </a:r>
            <a:r>
              <a:rPr lang="es-MX" sz="2200" b="1" dirty="0">
                <a:solidFill>
                  <a:schemeClr val="bg1"/>
                </a:solidFill>
              </a:rPr>
              <a:t>.</a:t>
            </a:r>
            <a:endParaRPr lang="es-GT" sz="2200" b="1" dirty="0">
              <a:solidFill>
                <a:schemeClr val="bg1"/>
              </a:solidFill>
            </a:endParaRPr>
          </a:p>
        </p:txBody>
      </p:sp>
      <p:sp>
        <p:nvSpPr>
          <p:cNvPr id="18" name="7 Marcador de contenido"/>
          <p:cNvSpPr txBox="1">
            <a:spLocks/>
          </p:cNvSpPr>
          <p:nvPr/>
        </p:nvSpPr>
        <p:spPr>
          <a:xfrm>
            <a:off x="2953220" y="2021901"/>
            <a:ext cx="8965469" cy="1122744"/>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Valorar ventajas y desventajas del cambio, evitando cambios innecesarios o cambios acumulativos que producen pérdidas y rupturas en la historia personal </a:t>
            </a:r>
            <a:r>
              <a:rPr lang="es-GT" sz="2200" b="1" dirty="0">
                <a:solidFill>
                  <a:schemeClr val="bg1"/>
                </a:solidFill>
              </a:rPr>
              <a:t>de los NNA.</a:t>
            </a:r>
          </a:p>
        </p:txBody>
      </p:sp>
      <p:sp>
        <p:nvSpPr>
          <p:cNvPr id="9" name="7 Marcador de contenido">
            <a:extLst>
              <a:ext uri="{FF2B5EF4-FFF2-40B4-BE49-F238E27FC236}">
                <a16:creationId xmlns:a16="http://schemas.microsoft.com/office/drawing/2014/main" id="{A14538B0-6C85-4273-A141-31263091D2FE}"/>
              </a:ext>
            </a:extLst>
          </p:cNvPr>
          <p:cNvSpPr txBox="1">
            <a:spLocks/>
          </p:cNvSpPr>
          <p:nvPr/>
        </p:nvSpPr>
        <p:spPr>
          <a:xfrm>
            <a:off x="2965308" y="4315522"/>
            <a:ext cx="8961771" cy="1857889"/>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Evitar los cambios repentinos y bruscos. Es decir, que los cambios deben ser planificados y haber un período de transición que permita al NNA asimilar la disposición e imaginar cómo será su vida en el nuevo contexto. Asimismo, conocer ese nuevo espacio, el personal y sus pares, acompañado de la persona que le brinda atención directa.</a:t>
            </a:r>
            <a:endParaRPr lang="es-GT" sz="2200" b="1" dirty="0">
              <a:solidFill>
                <a:schemeClr val="bg1"/>
              </a:solidFill>
            </a:endParaRPr>
          </a:p>
        </p:txBody>
      </p:sp>
      <p:pic>
        <p:nvPicPr>
          <p:cNvPr id="12" name="Imagen 11">
            <a:extLst>
              <a:ext uri="{FF2B5EF4-FFF2-40B4-BE49-F238E27FC236}">
                <a16:creationId xmlns:a16="http://schemas.microsoft.com/office/drawing/2014/main" id="{5D47CDE9-7A76-4CDC-9384-B77F62229785}"/>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11551"/>
            <a:ext cx="3061889" cy="2961861"/>
          </a:xfrm>
          <a:prstGeom prst="rect">
            <a:avLst/>
          </a:prstGeom>
          <a:noFill/>
          <a:ln>
            <a:noFill/>
          </a:ln>
        </p:spPr>
      </p:pic>
    </p:spTree>
    <p:extLst>
      <p:ext uri="{BB962C8B-B14F-4D97-AF65-F5344CB8AC3E}">
        <p14:creationId xmlns:p14="http://schemas.microsoft.com/office/powerpoint/2010/main" val="17754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65063" y="1072279"/>
            <a:ext cx="3055686" cy="1066801"/>
          </a:xfrm>
          <a:solidFill>
            <a:srgbClr val="FFFF00"/>
          </a:solidFill>
          <a:ln w="57150">
            <a:solidFill>
              <a:schemeClr val="accent2">
                <a:lumMod val="75000"/>
              </a:schemeClr>
            </a:solidFill>
          </a:ln>
        </p:spPr>
        <p:txBody>
          <a:bodyPr>
            <a:normAutofit fontScale="90000"/>
          </a:bodyPr>
          <a:lstStyle/>
          <a:p>
            <a:br>
              <a:rPr lang="es-GT" u="sng" dirty="0"/>
            </a:br>
            <a:br>
              <a:rPr lang="en-US" sz="2800" dirty="0"/>
            </a:br>
            <a:br>
              <a:rPr lang="en-US" dirty="0"/>
            </a:br>
            <a:r>
              <a:rPr lang="es-GT" sz="3600" b="1" u="sng" dirty="0">
                <a:solidFill>
                  <a:schemeClr val="accent1">
                    <a:lumMod val="75000"/>
                  </a:schemeClr>
                </a:solidFill>
                <a:latin typeface="+mn-lt"/>
              </a:rPr>
              <a:t>INDEPENDENCIA</a:t>
            </a:r>
            <a:endParaRPr lang="es-GT" dirty="0">
              <a:latin typeface="+mn-lt"/>
            </a:endParaRPr>
          </a:p>
        </p:txBody>
      </p:sp>
      <p:sp>
        <p:nvSpPr>
          <p:cNvPr id="16" name="7 Marcador de contenido"/>
          <p:cNvSpPr txBox="1">
            <a:spLocks/>
          </p:cNvSpPr>
          <p:nvPr/>
        </p:nvSpPr>
        <p:spPr>
          <a:xfrm>
            <a:off x="3378820" y="111510"/>
            <a:ext cx="8586439" cy="1502853"/>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r>
              <a:rPr lang="es-MX" sz="2200" b="1" i="0" u="none" strike="noStrike" baseline="0" dirty="0">
                <a:solidFill>
                  <a:schemeClr val="bg1"/>
                </a:solidFill>
              </a:rPr>
              <a:t>Las entidades de abrigo temporal deben preparar a las y los adolescentes para una vida independiente cuando el resultado de la evaluación biopsicosocial haya indicado esta salida. Los criterios más comunes para indicar </a:t>
            </a:r>
            <a:r>
              <a:rPr lang="es-GT" sz="2200" b="1" i="0" u="none" strike="noStrike" baseline="0" dirty="0">
                <a:solidFill>
                  <a:schemeClr val="bg1"/>
                </a:solidFill>
              </a:rPr>
              <a:t>la independencia son:</a:t>
            </a:r>
            <a:endParaRPr kumimoji="0" lang="es-GT" sz="2200" b="1" i="0" u="none" strike="noStrike" kern="1200" cap="none" spc="0" normalizeH="0" baseline="0" noProof="0" dirty="0">
              <a:ln>
                <a:noFill/>
              </a:ln>
              <a:solidFill>
                <a:schemeClr val="bg1"/>
              </a:solidFill>
              <a:effectLst/>
              <a:uLnTx/>
              <a:uFillTx/>
              <a:ea typeface="+mn-ea"/>
              <a:cs typeface="+mn-cs"/>
            </a:endParaRPr>
          </a:p>
        </p:txBody>
      </p:sp>
      <p:sp>
        <p:nvSpPr>
          <p:cNvPr id="17" name="7 Marcador de contenido"/>
          <p:cNvSpPr txBox="1">
            <a:spLocks/>
          </p:cNvSpPr>
          <p:nvPr/>
        </p:nvSpPr>
        <p:spPr>
          <a:xfrm>
            <a:off x="3367669" y="2945476"/>
            <a:ext cx="8564136" cy="519313"/>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La convivencia del adolescente con otra familia no es conveniente.</a:t>
            </a:r>
            <a:endParaRPr lang="es-GT" sz="2200" b="1" dirty="0">
              <a:solidFill>
                <a:schemeClr val="bg1"/>
              </a:solidFill>
            </a:endParaRPr>
          </a:p>
        </p:txBody>
      </p:sp>
      <p:sp>
        <p:nvSpPr>
          <p:cNvPr id="18" name="7 Marcador de contenido"/>
          <p:cNvSpPr txBox="1">
            <a:spLocks/>
          </p:cNvSpPr>
          <p:nvPr/>
        </p:nvSpPr>
        <p:spPr>
          <a:xfrm>
            <a:off x="3369199" y="1754273"/>
            <a:ext cx="8562606" cy="1066801"/>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La convivencia del adolescente con su familia no es viable. Por ejemplo, la familia no garantiza su seguridad y desarrollo, el acogimiento familiar terminaría en ruptura, el NNA no desea volver.</a:t>
            </a:r>
            <a:endParaRPr lang="es-GT" sz="2200" b="1" dirty="0">
              <a:solidFill>
                <a:schemeClr val="bg1"/>
              </a:solidFill>
            </a:endParaRPr>
          </a:p>
        </p:txBody>
      </p:sp>
      <p:sp>
        <p:nvSpPr>
          <p:cNvPr id="9" name="7 Marcador de contenido">
            <a:extLst>
              <a:ext uri="{FF2B5EF4-FFF2-40B4-BE49-F238E27FC236}">
                <a16:creationId xmlns:a16="http://schemas.microsoft.com/office/drawing/2014/main" id="{A14538B0-6C85-4273-A141-31263091D2FE}"/>
              </a:ext>
            </a:extLst>
          </p:cNvPr>
          <p:cNvSpPr txBox="1">
            <a:spLocks/>
          </p:cNvSpPr>
          <p:nvPr/>
        </p:nvSpPr>
        <p:spPr>
          <a:xfrm>
            <a:off x="3388018" y="3579542"/>
            <a:ext cx="8554938" cy="1382752"/>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El o la adolescente tiene 13 años y debe preparársele para una vida autónoma. La vida autónoma refiere la conclusión de su educación escolar (inclusive por madurez) y formación laboral a partir de los </a:t>
            </a:r>
            <a:r>
              <a:rPr lang="es-GT" sz="2200" b="1" dirty="0">
                <a:solidFill>
                  <a:schemeClr val="bg1"/>
                </a:solidFill>
              </a:rPr>
              <a:t>16 años cumplidos.</a:t>
            </a:r>
          </a:p>
        </p:txBody>
      </p:sp>
      <p:sp>
        <p:nvSpPr>
          <p:cNvPr id="11" name="7 Marcador de contenido">
            <a:extLst>
              <a:ext uri="{FF2B5EF4-FFF2-40B4-BE49-F238E27FC236}">
                <a16:creationId xmlns:a16="http://schemas.microsoft.com/office/drawing/2014/main" id="{DD605B30-4308-48D8-9895-79093A601568}"/>
              </a:ext>
            </a:extLst>
          </p:cNvPr>
          <p:cNvSpPr txBox="1">
            <a:spLocks/>
          </p:cNvSpPr>
          <p:nvPr/>
        </p:nvSpPr>
        <p:spPr>
          <a:xfrm>
            <a:off x="3388017" y="5062653"/>
            <a:ext cx="8566089" cy="1164505"/>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buFont typeface="Arial" pitchFamily="34" charset="0"/>
              <a:buChar char="•"/>
            </a:pPr>
            <a:r>
              <a:rPr lang="es-MX" sz="2200" b="1" dirty="0">
                <a:solidFill>
                  <a:schemeClr val="bg1"/>
                </a:solidFill>
              </a:rPr>
              <a:t>El criterio principal para la salida del adolescente de la entidad de abrigo es que haya conseguido su autonomía económica para vivir en forma independiente </a:t>
            </a:r>
            <a:r>
              <a:rPr lang="es-GT" sz="2200" b="1" dirty="0">
                <a:solidFill>
                  <a:schemeClr val="bg1"/>
                </a:solidFill>
              </a:rPr>
              <a:t>y digna.</a:t>
            </a:r>
          </a:p>
        </p:txBody>
      </p:sp>
      <p:pic>
        <p:nvPicPr>
          <p:cNvPr id="12" name="Imagen 11" descr="Gratis Dibujos Animados De Cuatro Jóvenes Posando Juntos Con Hombros PNG &amp;  PSD descarga de imagen _ talla 2000 × 2000px, ID 832708838 - Lovepik">
            <a:extLst>
              <a:ext uri="{FF2B5EF4-FFF2-40B4-BE49-F238E27FC236}">
                <a16:creationId xmlns:a16="http://schemas.microsoft.com/office/drawing/2014/main" id="{1265C608-44F0-4ADA-BE44-8BB50749B3DF}"/>
              </a:ext>
            </a:extLst>
          </p:cNvPr>
          <p:cNvPicPr/>
          <p:nvPr/>
        </p:nvPicPr>
        <p:blipFill>
          <a:blip r:embed="rId2">
            <a:clrChange>
              <a:clrFrom>
                <a:srgbClr val="E8E8E8"/>
              </a:clrFrom>
              <a:clrTo>
                <a:srgbClr val="E8E8E8">
                  <a:alpha val="0"/>
                </a:srgbClr>
              </a:clrTo>
            </a:clrChange>
          </a:blip>
          <a:srcRect l="8466" t="9532" r="10154" b="11953"/>
          <a:stretch>
            <a:fillRect/>
          </a:stretch>
        </p:blipFill>
        <p:spPr bwMode="auto">
          <a:xfrm>
            <a:off x="301083" y="2787804"/>
            <a:ext cx="2486722" cy="2698596"/>
          </a:xfrm>
          <a:prstGeom prst="rect">
            <a:avLst/>
          </a:prstGeom>
          <a:noFill/>
          <a:ln w="9525">
            <a:noFill/>
            <a:miter lim="800000"/>
            <a:headEnd/>
            <a:tailEnd/>
          </a:ln>
        </p:spPr>
      </p:pic>
    </p:spTree>
    <p:extLst>
      <p:ext uri="{BB962C8B-B14F-4D97-AF65-F5344CB8AC3E}">
        <p14:creationId xmlns:p14="http://schemas.microsoft.com/office/powerpoint/2010/main" val="17298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32332" y="960768"/>
            <a:ext cx="2734253" cy="737404"/>
          </a:xfrm>
          <a:solidFill>
            <a:srgbClr val="FFFF00"/>
          </a:solidFill>
          <a:ln w="57150">
            <a:solidFill>
              <a:schemeClr val="accent2">
                <a:lumMod val="75000"/>
              </a:schemeClr>
            </a:solidFill>
          </a:ln>
        </p:spPr>
        <p:txBody>
          <a:bodyPr>
            <a:normAutofit fontScale="90000"/>
          </a:bodyPr>
          <a:lstStyle/>
          <a:p>
            <a:br>
              <a:rPr lang="es-GT" u="sng" dirty="0"/>
            </a:br>
            <a:br>
              <a:rPr lang="en-US" sz="2800" dirty="0"/>
            </a:br>
            <a:br>
              <a:rPr lang="en-US" dirty="0"/>
            </a:br>
            <a:r>
              <a:rPr lang="es-GT" sz="3600" b="1" u="sng" dirty="0">
                <a:solidFill>
                  <a:schemeClr val="accent1">
                    <a:lumMod val="75000"/>
                  </a:schemeClr>
                </a:solidFill>
                <a:latin typeface="+mn-lt"/>
              </a:rPr>
              <a:t>SEGUIMIENTO </a:t>
            </a:r>
            <a:endParaRPr lang="es-GT" dirty="0">
              <a:latin typeface="+mn-lt"/>
            </a:endParaRPr>
          </a:p>
        </p:txBody>
      </p:sp>
      <p:sp>
        <p:nvSpPr>
          <p:cNvPr id="16" name="7 Marcador de contenido"/>
          <p:cNvSpPr txBox="1">
            <a:spLocks/>
          </p:cNvSpPr>
          <p:nvPr/>
        </p:nvSpPr>
        <p:spPr>
          <a:xfrm>
            <a:off x="3514165" y="348343"/>
            <a:ext cx="8179655" cy="2656114"/>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r>
              <a:rPr lang="es-GT" sz="2800" b="1" dirty="0">
                <a:solidFill>
                  <a:schemeClr val="bg1"/>
                </a:solidFill>
              </a:rPr>
              <a:t>En el sistema de protección a niñez y adolescencia es de suma importancia realizar seguimiento posterior a un cambio de medida, para evitar nueva vulneración de derechos y el retorno de los niños, niñas y adolescentes al sistema de medidas de protección. </a:t>
            </a:r>
            <a:endParaRPr kumimoji="0" lang="es-GT" sz="2800" b="1" i="0" u="none" strike="noStrike" kern="1200" cap="none" spc="0" normalizeH="0" baseline="0" noProof="0" dirty="0">
              <a:ln>
                <a:noFill/>
              </a:ln>
              <a:solidFill>
                <a:schemeClr val="bg1"/>
              </a:solidFill>
              <a:effectLst/>
              <a:uLnTx/>
              <a:uFillTx/>
              <a:latin typeface="+mn-lt"/>
              <a:ea typeface="+mn-ea"/>
              <a:cs typeface="+mn-cs"/>
            </a:endParaRPr>
          </a:p>
        </p:txBody>
      </p:sp>
      <p:pic>
        <p:nvPicPr>
          <p:cNvPr id="12" name="Imagen 11">
            <a:extLst>
              <a:ext uri="{FF2B5EF4-FFF2-40B4-BE49-F238E27FC236}">
                <a16:creationId xmlns:a16="http://schemas.microsoft.com/office/drawing/2014/main" id="{BE17CBAE-078E-4E21-9077-90222D169A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747588">
            <a:off x="4074107" y="4478425"/>
            <a:ext cx="2108059" cy="1510124"/>
          </a:xfrm>
          <a:prstGeom prst="rect">
            <a:avLst/>
          </a:prstGeom>
          <a:noFill/>
          <a:ln w="38100">
            <a:solidFill>
              <a:schemeClr val="accent1">
                <a:lumMod val="75000"/>
              </a:schemeClr>
            </a:solidFill>
          </a:ln>
        </p:spPr>
      </p:pic>
      <p:pic>
        <p:nvPicPr>
          <p:cNvPr id="13" name="Imagen 12">
            <a:extLst>
              <a:ext uri="{FF2B5EF4-FFF2-40B4-BE49-F238E27FC236}">
                <a16:creationId xmlns:a16="http://schemas.microsoft.com/office/drawing/2014/main" id="{9BB15D83-C694-49B4-A8FC-830419D1F5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8832">
            <a:off x="4973724" y="2835352"/>
            <a:ext cx="1774525" cy="1443064"/>
          </a:xfrm>
          <a:prstGeom prst="rect">
            <a:avLst/>
          </a:prstGeom>
          <a:noFill/>
          <a:ln w="38100">
            <a:solidFill>
              <a:schemeClr val="accent1">
                <a:lumMod val="75000"/>
              </a:schemeClr>
            </a:solidFill>
          </a:ln>
        </p:spPr>
      </p:pic>
      <p:pic>
        <p:nvPicPr>
          <p:cNvPr id="14" name="Imagen 13">
            <a:extLst>
              <a:ext uri="{FF2B5EF4-FFF2-40B4-BE49-F238E27FC236}">
                <a16:creationId xmlns:a16="http://schemas.microsoft.com/office/drawing/2014/main" id="{E67C5204-BD4F-43A3-805A-F6EA64FE2C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682161">
            <a:off x="9587956" y="2703675"/>
            <a:ext cx="1960668" cy="1944036"/>
          </a:xfrm>
          <a:prstGeom prst="rect">
            <a:avLst/>
          </a:prstGeom>
          <a:noFill/>
          <a:ln w="38100">
            <a:solidFill>
              <a:schemeClr val="accent1">
                <a:lumMod val="75000"/>
              </a:schemeClr>
            </a:solidFill>
          </a:ln>
        </p:spPr>
      </p:pic>
      <p:pic>
        <p:nvPicPr>
          <p:cNvPr id="15" name="Imagen 14" descr="Defendió a una familia Humilde / Años mas tarde paso esto - YouTube">
            <a:extLst>
              <a:ext uri="{FF2B5EF4-FFF2-40B4-BE49-F238E27FC236}">
                <a16:creationId xmlns:a16="http://schemas.microsoft.com/office/drawing/2014/main" id="{4D1EA4F9-215E-4C69-8F57-AA1989E3AA7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629489">
            <a:off x="6928113" y="2993823"/>
            <a:ext cx="2552611" cy="1858670"/>
          </a:xfrm>
          <a:prstGeom prst="rect">
            <a:avLst/>
          </a:prstGeom>
          <a:noFill/>
          <a:ln w="38100">
            <a:solidFill>
              <a:schemeClr val="accent1">
                <a:lumMod val="75000"/>
              </a:schemeClr>
            </a:solidFill>
          </a:ln>
        </p:spPr>
      </p:pic>
      <p:sp>
        <p:nvSpPr>
          <p:cNvPr id="19" name="6 Título">
            <a:extLst>
              <a:ext uri="{FF2B5EF4-FFF2-40B4-BE49-F238E27FC236}">
                <a16:creationId xmlns:a16="http://schemas.microsoft.com/office/drawing/2014/main" id="{89DBEC92-3B31-43D2-990B-1F6EE0E799EC}"/>
              </a:ext>
            </a:extLst>
          </p:cNvPr>
          <p:cNvSpPr txBox="1">
            <a:spLocks/>
          </p:cNvSpPr>
          <p:nvPr/>
        </p:nvSpPr>
        <p:spPr>
          <a:xfrm>
            <a:off x="287727" y="1911711"/>
            <a:ext cx="3055686" cy="3987284"/>
          </a:xfrm>
          <a:prstGeom prst="rect">
            <a:avLst/>
          </a:prstGeom>
          <a:solidFill>
            <a:srgbClr val="FFFF00"/>
          </a:solidFill>
          <a:ln w="57150">
            <a:solidFill>
              <a:schemeClr val="accent2">
                <a:lumMod val="75000"/>
              </a:schemeClr>
            </a:solid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r>
              <a:rPr lang="es-MX" sz="2000" b="0" i="0" dirty="0">
                <a:solidFill>
                  <a:srgbClr val="202124"/>
                </a:solidFill>
                <a:effectLst/>
                <a:latin typeface="arial" panose="020B0604020202020204" pitchFamily="34" charset="0"/>
              </a:rPr>
              <a:t>La palabra</a:t>
            </a:r>
            <a:r>
              <a:rPr lang="es-MX" sz="2000" dirty="0">
                <a:solidFill>
                  <a:srgbClr val="202124"/>
                </a:solidFill>
                <a:latin typeface="arial" panose="020B0604020202020204" pitchFamily="34" charset="0"/>
              </a:rPr>
              <a:t> </a:t>
            </a:r>
            <a:r>
              <a:rPr lang="es-MX" sz="2000" b="1" i="0" dirty="0">
                <a:solidFill>
                  <a:srgbClr val="202124"/>
                </a:solidFill>
                <a:effectLst/>
                <a:latin typeface="arial" panose="020B0604020202020204" pitchFamily="34" charset="0"/>
              </a:rPr>
              <a:t>seguimiento</a:t>
            </a:r>
            <a:r>
              <a:rPr lang="es-MX" sz="2000" dirty="0">
                <a:solidFill>
                  <a:srgbClr val="202124"/>
                </a:solidFill>
                <a:latin typeface="arial" panose="020B0604020202020204" pitchFamily="34" charset="0"/>
              </a:rPr>
              <a:t> </a:t>
            </a:r>
            <a:r>
              <a:rPr lang="es-MX" sz="2000" b="0" i="0" dirty="0">
                <a:solidFill>
                  <a:srgbClr val="202124"/>
                </a:solidFill>
                <a:effectLst/>
                <a:latin typeface="arial" panose="020B0604020202020204" pitchFamily="34" charset="0"/>
              </a:rPr>
              <a:t>es la acción y efecto de seguir o seguirse, en el contexto popular suele usarse como sinónimo de persecución, observación o vigilancia.</a:t>
            </a:r>
          </a:p>
          <a:p>
            <a:pPr algn="just"/>
            <a:endParaRPr lang="es-MX" sz="2000" dirty="0">
              <a:solidFill>
                <a:srgbClr val="202124"/>
              </a:solidFill>
              <a:latin typeface="arial" panose="020B0604020202020204" pitchFamily="34" charset="0"/>
            </a:endParaRPr>
          </a:p>
          <a:p>
            <a:pPr algn="just"/>
            <a:r>
              <a:rPr lang="es-MX" sz="2000" b="1" dirty="0">
                <a:solidFill>
                  <a:srgbClr val="202124"/>
                </a:solidFill>
                <a:latin typeface="arial" panose="020B0604020202020204" pitchFamily="34" charset="0"/>
              </a:rPr>
              <a:t>S</a:t>
            </a:r>
            <a:r>
              <a:rPr lang="es-MX" sz="2000" b="1" i="0" dirty="0">
                <a:solidFill>
                  <a:srgbClr val="202124"/>
                </a:solidFill>
                <a:effectLst/>
                <a:latin typeface="arial" panose="020B0604020202020204" pitchFamily="34" charset="0"/>
              </a:rPr>
              <a:t>e</a:t>
            </a:r>
            <a:r>
              <a:rPr lang="es-MX" sz="2000" b="0" i="0" dirty="0">
                <a:solidFill>
                  <a:srgbClr val="202124"/>
                </a:solidFill>
                <a:effectLst/>
                <a:latin typeface="arial" panose="020B0604020202020204" pitchFamily="34" charset="0"/>
              </a:rPr>
              <a:t> lleva a cabo para la comprobación de la correcta ejecución de las actividades establecidas en la planificación.</a:t>
            </a:r>
            <a:endParaRPr lang="es-GT" sz="2000" b="1" dirty="0">
              <a:solidFill>
                <a:srgbClr val="002060"/>
              </a:solidFill>
            </a:endParaRPr>
          </a:p>
        </p:txBody>
      </p:sp>
      <p:pic>
        <p:nvPicPr>
          <p:cNvPr id="20" name="3 Imagen" descr="Gifs NIÑOS Y NIÑAS - Imagui">
            <a:extLst>
              <a:ext uri="{FF2B5EF4-FFF2-40B4-BE49-F238E27FC236}">
                <a16:creationId xmlns:a16="http://schemas.microsoft.com/office/drawing/2014/main" id="{C349BE99-3AE6-40B4-92D8-56E5AD4A6AA8}"/>
              </a:ext>
            </a:extLst>
          </p:cNvPr>
          <p:cNvPicPr/>
          <p:nvPr/>
        </p:nvPicPr>
        <p:blipFill>
          <a:blip r:embed="rId6" cstate="print"/>
          <a:srcRect/>
          <a:stretch>
            <a:fillRect/>
          </a:stretch>
        </p:blipFill>
        <p:spPr bwMode="auto">
          <a:xfrm>
            <a:off x="10897229" y="4821893"/>
            <a:ext cx="949187" cy="1252720"/>
          </a:xfrm>
          <a:prstGeom prst="rect">
            <a:avLst/>
          </a:prstGeom>
          <a:noFill/>
          <a:ln w="9525">
            <a:noFill/>
            <a:miter lim="800000"/>
            <a:headEnd/>
            <a:tailEnd/>
          </a:ln>
        </p:spPr>
      </p:pic>
      <p:sp>
        <p:nvSpPr>
          <p:cNvPr id="21" name="6 Título">
            <a:extLst>
              <a:ext uri="{FF2B5EF4-FFF2-40B4-BE49-F238E27FC236}">
                <a16:creationId xmlns:a16="http://schemas.microsoft.com/office/drawing/2014/main" id="{CA03B14B-B7E8-4319-A1D5-66167F1F0A0B}"/>
              </a:ext>
            </a:extLst>
          </p:cNvPr>
          <p:cNvSpPr txBox="1">
            <a:spLocks/>
          </p:cNvSpPr>
          <p:nvPr/>
        </p:nvSpPr>
        <p:spPr>
          <a:xfrm>
            <a:off x="7603992" y="5738190"/>
            <a:ext cx="2577899" cy="336422"/>
          </a:xfrm>
          <a:prstGeom prst="rect">
            <a:avLst/>
          </a:prstGeom>
          <a:solidFill>
            <a:srgbClr val="FFFF00"/>
          </a:solidFill>
          <a:ln w="57150">
            <a:solidFill>
              <a:schemeClr val="accent2">
                <a:lumMod val="75000"/>
              </a:schemeClr>
            </a:solidFill>
          </a:ln>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br>
              <a:rPr lang="es-GT" u="sng" dirty="0"/>
            </a:br>
            <a:br>
              <a:rPr lang="en-US" sz="5600" dirty="0"/>
            </a:br>
            <a:r>
              <a:rPr lang="es-GT" sz="7200" b="1" dirty="0">
                <a:hlinkClick r:id="rId7" action="ppaction://hlinkfile"/>
              </a:rPr>
              <a:t>Video la Responsabilidad</a:t>
            </a:r>
            <a:r>
              <a:rPr lang="es-GT" sz="6400" dirty="0">
                <a:hlinkClick r:id="rId7" action="ppaction://hlinkfile"/>
              </a:rPr>
              <a:t> </a:t>
            </a:r>
            <a:endParaRPr lang="es-GT" dirty="0"/>
          </a:p>
        </p:txBody>
      </p:sp>
    </p:spTree>
    <p:extLst>
      <p:ext uri="{BB962C8B-B14F-4D97-AF65-F5344CB8AC3E}">
        <p14:creationId xmlns:p14="http://schemas.microsoft.com/office/powerpoint/2010/main" val="15129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descr="Hombre sonriendo en frente de agua&#10;&#10;Descripción generada automáticamente">
            <a:extLst>
              <a:ext uri="{FF2B5EF4-FFF2-40B4-BE49-F238E27FC236}">
                <a16:creationId xmlns:a16="http://schemas.microsoft.com/office/drawing/2014/main" id="{61674DE2-2B2D-4FFA-ADF2-6B370C541A9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7278" r="2" b="8530"/>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Marcador de contenido 2">
            <a:extLst>
              <a:ext uri="{FF2B5EF4-FFF2-40B4-BE49-F238E27FC236}">
                <a16:creationId xmlns:a16="http://schemas.microsoft.com/office/drawing/2014/main" id="{6C728648-7868-4BB1-839B-A2E2DEE66156}"/>
              </a:ext>
            </a:extLst>
          </p:cNvPr>
          <p:cNvSpPr>
            <a:spLocks noGrp="1"/>
          </p:cNvSpPr>
          <p:nvPr>
            <p:ph idx="1"/>
          </p:nvPr>
        </p:nvSpPr>
        <p:spPr>
          <a:xfrm>
            <a:off x="791745" y="2139621"/>
            <a:ext cx="4706803" cy="3788830"/>
          </a:xfrm>
        </p:spPr>
        <p:txBody>
          <a:bodyPr anchor="ctr">
            <a:normAutofit/>
          </a:bodyPr>
          <a:lstStyle/>
          <a:p>
            <a:pPr marL="0" indent="0" algn="ctr">
              <a:buNone/>
            </a:pPr>
            <a:r>
              <a:rPr lang="es-GT" sz="2000" dirty="0">
                <a:solidFill>
                  <a:srgbClr val="002060"/>
                </a:solidFill>
              </a:rPr>
              <a:t>Mgtr. Antonio Rafael Campos Oliveros</a:t>
            </a:r>
          </a:p>
          <a:p>
            <a:pPr marL="0" indent="0" algn="ctr">
              <a:buNone/>
            </a:pPr>
            <a:r>
              <a:rPr lang="es-GT" sz="2000" dirty="0">
                <a:solidFill>
                  <a:srgbClr val="002060"/>
                </a:solidFill>
              </a:rPr>
              <a:t>Abogado</a:t>
            </a:r>
          </a:p>
          <a:p>
            <a:pPr marL="0" indent="0" algn="ctr">
              <a:buNone/>
            </a:pPr>
            <a:r>
              <a:rPr lang="es-GT" sz="2000" dirty="0">
                <a:solidFill>
                  <a:srgbClr val="002060"/>
                </a:solidFill>
              </a:rPr>
              <a:t>Coordinador del Equipo Multidisciplinario </a:t>
            </a:r>
          </a:p>
          <a:p>
            <a:pPr marL="0" indent="0" algn="ctr">
              <a:buNone/>
            </a:pPr>
            <a:r>
              <a:rPr lang="es-GT" sz="2000" dirty="0">
                <a:solidFill>
                  <a:srgbClr val="002060"/>
                </a:solidFill>
              </a:rPr>
              <a:t>Consejo Nacional de Adopciones</a:t>
            </a:r>
          </a:p>
          <a:p>
            <a:pPr marL="0" indent="0" algn="ctr">
              <a:buNone/>
            </a:pPr>
            <a:endParaRPr lang="es-GT" sz="2000" dirty="0">
              <a:solidFill>
                <a:srgbClr val="002060"/>
              </a:solidFill>
            </a:endParaRPr>
          </a:p>
        </p:txBody>
      </p:sp>
      <p:pic>
        <p:nvPicPr>
          <p:cNvPr id="11" name="Imagen 10">
            <a:extLst>
              <a:ext uri="{FF2B5EF4-FFF2-40B4-BE49-F238E27FC236}">
                <a16:creationId xmlns:a16="http://schemas.microsoft.com/office/drawing/2014/main" id="{68177D4A-E31C-4C1D-97DC-71AFC85E3651}"/>
              </a:ext>
            </a:extLst>
          </p:cNvPr>
          <p:cNvPicPr>
            <a:picLocks noChangeAspect="1"/>
          </p:cNvPicPr>
          <p:nvPr/>
        </p:nvPicPr>
        <p:blipFill rotWithShape="1">
          <a:blip r:embed="rId4"/>
          <a:srcRect l="13500" t="82176" r="23038" b="8401"/>
          <a:stretch/>
        </p:blipFill>
        <p:spPr>
          <a:xfrm>
            <a:off x="-305" y="6060983"/>
            <a:ext cx="12192000" cy="797017"/>
          </a:xfrm>
          <a:prstGeom prst="rect">
            <a:avLst/>
          </a:prstGeom>
        </p:spPr>
      </p:pic>
      <p:pic>
        <p:nvPicPr>
          <p:cNvPr id="12" name="Imagen 11">
            <a:extLst>
              <a:ext uri="{FF2B5EF4-FFF2-40B4-BE49-F238E27FC236}">
                <a16:creationId xmlns:a16="http://schemas.microsoft.com/office/drawing/2014/main" id="{B2274B36-63F2-4A1A-A344-2244074B910E}"/>
              </a:ext>
            </a:extLst>
          </p:cNvPr>
          <p:cNvPicPr>
            <a:picLocks noChangeAspect="1"/>
          </p:cNvPicPr>
          <p:nvPr/>
        </p:nvPicPr>
        <p:blipFill rotWithShape="1">
          <a:blip r:embed="rId5"/>
          <a:srcRect l="15218" t="18319" r="19244" b="18319"/>
          <a:stretch/>
        </p:blipFill>
        <p:spPr>
          <a:xfrm>
            <a:off x="0" y="102504"/>
            <a:ext cx="1153551" cy="1115245"/>
          </a:xfrm>
          <a:prstGeom prst="rect">
            <a:avLst/>
          </a:prstGeom>
        </p:spPr>
      </p:pic>
    </p:spTree>
    <p:extLst>
      <p:ext uri="{BB962C8B-B14F-4D97-AF65-F5344CB8AC3E}">
        <p14:creationId xmlns:p14="http://schemas.microsoft.com/office/powerpoint/2010/main" val="182160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89619" y="1326620"/>
            <a:ext cx="3124546" cy="737404"/>
          </a:xfrm>
          <a:noFill/>
          <a:ln w="57150">
            <a:noFill/>
          </a:ln>
        </p:spPr>
        <p:txBody>
          <a:bodyPr>
            <a:normAutofit fontScale="90000"/>
          </a:bodyPr>
          <a:lstStyle/>
          <a:p>
            <a:br>
              <a:rPr lang="es-GT" u="sng" dirty="0"/>
            </a:br>
            <a:br>
              <a:rPr lang="en-US" sz="2800" dirty="0"/>
            </a:br>
            <a:br>
              <a:rPr lang="en-US" dirty="0"/>
            </a:br>
            <a:r>
              <a:rPr lang="en-US" b="1" dirty="0">
                <a:solidFill>
                  <a:srgbClr val="002060"/>
                </a:solidFill>
                <a:latin typeface="+mn-lt"/>
              </a:rPr>
              <a:t>NO OLVIDEN QUE… </a:t>
            </a:r>
            <a:endParaRPr lang="es-GT" b="1" dirty="0">
              <a:solidFill>
                <a:srgbClr val="002060"/>
              </a:solidFill>
              <a:latin typeface="+mn-lt"/>
            </a:endParaRPr>
          </a:p>
        </p:txBody>
      </p:sp>
      <p:sp>
        <p:nvSpPr>
          <p:cNvPr id="16" name="7 Marcador de contenido"/>
          <p:cNvSpPr txBox="1">
            <a:spLocks/>
          </p:cNvSpPr>
          <p:nvPr/>
        </p:nvSpPr>
        <p:spPr>
          <a:xfrm>
            <a:off x="3514165" y="348343"/>
            <a:ext cx="8179655" cy="737404"/>
          </a:xfrm>
          <a:prstGeom prst="rect">
            <a:avLst/>
          </a:prstGeom>
          <a:solidFill>
            <a:schemeClr val="accent2">
              <a:lumMod val="75000"/>
            </a:schemeClr>
          </a:solidFill>
          <a:ln w="76200">
            <a:solidFill>
              <a:schemeClr val="accent4">
                <a:lumMod val="60000"/>
                <a:lumOff val="40000"/>
              </a:schemeClr>
            </a:solidFill>
          </a:ln>
        </p:spPr>
        <p:txBody>
          <a:bodyPr vert="horz" lIns="91440" tIns="45720" rIns="91440" bIns="45720" rtlCol="0">
            <a:noAutofit/>
          </a:bodyPr>
          <a:lstStyle/>
          <a:p>
            <a:pPr algn="just"/>
            <a:r>
              <a:rPr lang="es-GT" sz="4000" b="1" dirty="0">
                <a:solidFill>
                  <a:schemeClr val="bg1"/>
                </a:solidFill>
              </a:rPr>
              <a:t>GRACIAS POR SU ATENCIÓN </a:t>
            </a:r>
            <a:endParaRPr kumimoji="0" lang="es-GT"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19" name="6 Título">
            <a:extLst>
              <a:ext uri="{FF2B5EF4-FFF2-40B4-BE49-F238E27FC236}">
                <a16:creationId xmlns:a16="http://schemas.microsoft.com/office/drawing/2014/main" id="{89DBEC92-3B31-43D2-990B-1F6EE0E799EC}"/>
              </a:ext>
            </a:extLst>
          </p:cNvPr>
          <p:cNvSpPr txBox="1">
            <a:spLocks/>
          </p:cNvSpPr>
          <p:nvPr/>
        </p:nvSpPr>
        <p:spPr>
          <a:xfrm>
            <a:off x="2835964" y="2343672"/>
            <a:ext cx="6009262" cy="1753005"/>
          </a:xfrm>
          <a:prstGeom prst="rect">
            <a:avLst/>
          </a:prstGeom>
          <a:solidFill>
            <a:srgbClr val="FFFF00"/>
          </a:solidFill>
          <a:ln w="57150">
            <a:solidFill>
              <a:schemeClr val="accent2">
                <a:lumMod val="75000"/>
              </a:schemeClr>
            </a:solid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MX" sz="3700" b="1" i="0" dirty="0">
                <a:solidFill>
                  <a:srgbClr val="002060"/>
                </a:solidFill>
                <a:effectLst/>
                <a:latin typeface="+mn-lt"/>
              </a:rPr>
              <a:t>“Nunca es demasiado tarde para tener una infancia feliz” (Tom Robbins) </a:t>
            </a:r>
            <a:r>
              <a:rPr lang="es-MX" sz="2000" b="1" i="0" dirty="0">
                <a:solidFill>
                  <a:srgbClr val="202124"/>
                </a:solidFill>
                <a:effectLst/>
                <a:latin typeface="+mn-lt"/>
              </a:rPr>
              <a:t>.</a:t>
            </a:r>
            <a:endParaRPr lang="es-GT" sz="2000" b="1" dirty="0">
              <a:solidFill>
                <a:srgbClr val="002060"/>
              </a:solidFill>
              <a:latin typeface="+mn-lt"/>
            </a:endParaRPr>
          </a:p>
        </p:txBody>
      </p:sp>
      <p:pic>
        <p:nvPicPr>
          <p:cNvPr id="20" name="3 Imagen" descr="Gifs NIÑOS Y NIÑAS - Imagui">
            <a:extLst>
              <a:ext uri="{FF2B5EF4-FFF2-40B4-BE49-F238E27FC236}">
                <a16:creationId xmlns:a16="http://schemas.microsoft.com/office/drawing/2014/main" id="{C349BE99-3AE6-40B4-92D8-56E5AD4A6AA8}"/>
              </a:ext>
            </a:extLst>
          </p:cNvPr>
          <p:cNvPicPr/>
          <p:nvPr/>
        </p:nvPicPr>
        <p:blipFill>
          <a:blip r:embed="rId2" cstate="print"/>
          <a:srcRect/>
          <a:stretch>
            <a:fillRect/>
          </a:stretch>
        </p:blipFill>
        <p:spPr bwMode="auto">
          <a:xfrm>
            <a:off x="9276522" y="1564240"/>
            <a:ext cx="2445539" cy="3074505"/>
          </a:xfrm>
          <a:prstGeom prst="rect">
            <a:avLst/>
          </a:prstGeom>
          <a:noFill/>
          <a:ln w="9525">
            <a:noFill/>
            <a:miter lim="800000"/>
            <a:headEnd/>
            <a:tailEnd/>
          </a:ln>
        </p:spPr>
      </p:pic>
      <p:sp>
        <p:nvSpPr>
          <p:cNvPr id="11" name="6 Rectángulo">
            <a:extLst>
              <a:ext uri="{FF2B5EF4-FFF2-40B4-BE49-F238E27FC236}">
                <a16:creationId xmlns:a16="http://schemas.microsoft.com/office/drawing/2014/main" id="{87546AD1-B597-481A-974D-569968998267}"/>
              </a:ext>
            </a:extLst>
          </p:cNvPr>
          <p:cNvSpPr/>
          <p:nvPr/>
        </p:nvSpPr>
        <p:spPr>
          <a:xfrm>
            <a:off x="389619" y="4793977"/>
            <a:ext cx="7110962" cy="1200329"/>
          </a:xfrm>
          <a:prstGeom prst="rect">
            <a:avLst/>
          </a:prstGeom>
        </p:spPr>
        <p:txBody>
          <a:bodyPr wrap="square">
            <a:spAutoFit/>
          </a:bodyPr>
          <a:lstStyle/>
          <a:p>
            <a:r>
              <a:rPr lang="es-GT" b="1" dirty="0">
                <a:solidFill>
                  <a:srgbClr val="002060"/>
                </a:solidFill>
              </a:rPr>
              <a:t>Licda. Zandi  Verenice Orozco Rodas</a:t>
            </a:r>
          </a:p>
          <a:p>
            <a:r>
              <a:rPr lang="es-GT" b="1" dirty="0">
                <a:solidFill>
                  <a:srgbClr val="002060"/>
                </a:solidFill>
              </a:rPr>
              <a:t>Licda. Margarita de Jesús García. </a:t>
            </a:r>
          </a:p>
          <a:p>
            <a:r>
              <a:rPr lang="es-GT" b="1" dirty="0">
                <a:solidFill>
                  <a:srgbClr val="002060"/>
                </a:solidFill>
              </a:rPr>
              <a:t>Lic. Antonio Rafael Campos Oliveros </a:t>
            </a:r>
          </a:p>
          <a:p>
            <a:r>
              <a:rPr lang="es-GT" b="1" dirty="0">
                <a:solidFill>
                  <a:srgbClr val="002060"/>
                </a:solidFill>
              </a:rPr>
              <a:t>Licda. Claudia Lucia Pinzón Castillo</a:t>
            </a:r>
          </a:p>
        </p:txBody>
      </p:sp>
    </p:spTree>
    <p:extLst>
      <p:ext uri="{BB962C8B-B14F-4D97-AF65-F5344CB8AC3E}">
        <p14:creationId xmlns:p14="http://schemas.microsoft.com/office/powerpoint/2010/main" val="40497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79CC5-FAC6-435F-A44B-310F69F81218}"/>
              </a:ext>
            </a:extLst>
          </p:cNvPr>
          <p:cNvSpPr>
            <a:spLocks noGrp="1"/>
          </p:cNvSpPr>
          <p:nvPr>
            <p:ph type="title"/>
          </p:nvPr>
        </p:nvSpPr>
        <p:spPr>
          <a:xfrm>
            <a:off x="1922478" y="447577"/>
            <a:ext cx="2371228" cy="709063"/>
          </a:xfrm>
        </p:spPr>
        <p:txBody>
          <a:bodyPr>
            <a:normAutofit fontScale="90000"/>
          </a:bodyPr>
          <a:lstStyle/>
          <a:p>
            <a:r>
              <a:rPr lang="es-GT" b="1" dirty="0">
                <a:ln w="22225">
                  <a:solidFill>
                    <a:srgbClr val="002060"/>
                  </a:solidFill>
                  <a:prstDash val="solid"/>
                </a:ln>
                <a:solidFill>
                  <a:srgbClr val="002060"/>
                </a:solidFill>
                <a:latin typeface="Aharoni" panose="02010803020104030203" pitchFamily="2" charset="-79"/>
                <a:cs typeface="Aharoni" panose="02010803020104030203" pitchFamily="2" charset="-79"/>
              </a:rPr>
              <a:t>Política</a:t>
            </a:r>
          </a:p>
        </p:txBody>
      </p:sp>
      <p:sp>
        <p:nvSpPr>
          <p:cNvPr id="4" name="Marcador de contenido 2">
            <a:extLst>
              <a:ext uri="{FF2B5EF4-FFF2-40B4-BE49-F238E27FC236}">
                <a16:creationId xmlns:a16="http://schemas.microsoft.com/office/drawing/2014/main" id="{291F6C86-5AC3-475C-A9EB-8D17F5A87E93}"/>
              </a:ext>
            </a:extLst>
          </p:cNvPr>
          <p:cNvSpPr>
            <a:spLocks noGrp="1"/>
          </p:cNvSpPr>
          <p:nvPr>
            <p:ph idx="1"/>
          </p:nvPr>
        </p:nvSpPr>
        <p:spPr>
          <a:xfrm>
            <a:off x="494398" y="1470991"/>
            <a:ext cx="5773883" cy="1158996"/>
          </a:xfrm>
        </p:spPr>
        <p:txBody>
          <a:bodyPr>
            <a:noAutofit/>
          </a:bodyPr>
          <a:lstStyle/>
          <a:p>
            <a:pPr algn="just"/>
            <a:r>
              <a:rPr lang="es-GT" sz="2200" dirty="0">
                <a:solidFill>
                  <a:srgbClr val="002060"/>
                </a:solidFill>
              </a:rPr>
              <a:t>Contar con sus propias normas de convivencia, que promueva las relaciones basadas en el principio de respeto mutuo. </a:t>
            </a:r>
          </a:p>
        </p:txBody>
      </p:sp>
      <p:pic>
        <p:nvPicPr>
          <p:cNvPr id="6" name="Picture 2" descr="Convención sobre los Derechos del Niño">
            <a:extLst>
              <a:ext uri="{FF2B5EF4-FFF2-40B4-BE49-F238E27FC236}">
                <a16:creationId xmlns:a16="http://schemas.microsoft.com/office/drawing/2014/main" id="{7C9393BB-8416-46BA-9430-2FA54238BF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413602">
            <a:off x="1641400" y="3010851"/>
            <a:ext cx="2220577" cy="274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E3C426B1-16F6-43FA-A380-3301363DE443}"/>
              </a:ext>
            </a:extLst>
          </p:cNvPr>
          <p:cNvSpPr txBox="1">
            <a:spLocks/>
          </p:cNvSpPr>
          <p:nvPr/>
        </p:nvSpPr>
        <p:spPr>
          <a:xfrm>
            <a:off x="5121352" y="4081670"/>
            <a:ext cx="6447796" cy="1736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GT" sz="2200" dirty="0">
                <a:solidFill>
                  <a:srgbClr val="002060"/>
                </a:solidFill>
              </a:rPr>
              <a:t>La intervención ante comportamientos inadecuados de los NNA, debe ser coherente y dirigida a motivar y concienciar sobre los comportamientos adecuados, el desarrollo del autocontrol y la autonomía. </a:t>
            </a:r>
          </a:p>
        </p:txBody>
      </p:sp>
      <p:pic>
        <p:nvPicPr>
          <p:cNvPr id="3" name="Imagen 2">
            <a:extLst>
              <a:ext uri="{FF2B5EF4-FFF2-40B4-BE49-F238E27FC236}">
                <a16:creationId xmlns:a16="http://schemas.microsoft.com/office/drawing/2014/main" id="{B69F2822-C132-4D1F-BF54-9A7DF17514D6}"/>
              </a:ext>
            </a:extLst>
          </p:cNvPr>
          <p:cNvPicPr>
            <a:picLocks noChangeAspect="1"/>
          </p:cNvPicPr>
          <p:nvPr/>
        </p:nvPicPr>
        <p:blipFill>
          <a:blip r:embed="rId3"/>
          <a:stretch>
            <a:fillRect/>
          </a:stretch>
        </p:blipFill>
        <p:spPr>
          <a:xfrm rot="275212">
            <a:off x="7242774" y="808178"/>
            <a:ext cx="3157577" cy="2736255"/>
          </a:xfrm>
          <a:prstGeom prst="rect">
            <a:avLst/>
          </a:prstGeom>
        </p:spPr>
      </p:pic>
    </p:spTree>
    <p:extLst>
      <p:ext uri="{BB962C8B-B14F-4D97-AF65-F5344CB8AC3E}">
        <p14:creationId xmlns:p14="http://schemas.microsoft.com/office/powerpoint/2010/main" val="32428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0F45C6-CF75-4F7C-8EAD-0D65492E593C}"/>
              </a:ext>
            </a:extLst>
          </p:cNvPr>
          <p:cNvSpPr>
            <a:spLocks noGrp="1"/>
          </p:cNvSpPr>
          <p:nvPr>
            <p:ph type="title"/>
          </p:nvPr>
        </p:nvSpPr>
        <p:spPr>
          <a:xfrm>
            <a:off x="618434" y="1002564"/>
            <a:ext cx="3037485" cy="1510851"/>
          </a:xfrm>
        </p:spPr>
        <p:txBody>
          <a:bodyPr>
            <a:normAutofit/>
          </a:bodyPr>
          <a:lstStyle/>
          <a:p>
            <a:pPr algn="ctr"/>
            <a:r>
              <a:rPr lang="es-GT" b="1" dirty="0">
                <a:solidFill>
                  <a:srgbClr val="002060"/>
                </a:solidFill>
                <a:latin typeface="Aharoni" panose="02010803020104030203" pitchFamily="2" charset="-79"/>
                <a:cs typeface="Aharoni" panose="02010803020104030203" pitchFamily="2" charset="-79"/>
              </a:rPr>
              <a:t>Objetivo</a:t>
            </a:r>
          </a:p>
        </p:txBody>
      </p:sp>
      <p:grpSp>
        <p:nvGrpSpPr>
          <p:cNvPr id="5" name="Grupo 4">
            <a:extLst>
              <a:ext uri="{FF2B5EF4-FFF2-40B4-BE49-F238E27FC236}">
                <a16:creationId xmlns:a16="http://schemas.microsoft.com/office/drawing/2014/main" id="{87514556-C60A-4803-886D-662E35A6CD8B}"/>
              </a:ext>
            </a:extLst>
          </p:cNvPr>
          <p:cNvGrpSpPr/>
          <p:nvPr/>
        </p:nvGrpSpPr>
        <p:grpSpPr>
          <a:xfrm>
            <a:off x="4041912" y="1002564"/>
            <a:ext cx="6467062" cy="4852872"/>
            <a:chOff x="0" y="0"/>
            <a:chExt cx="7112000" cy="4852872"/>
          </a:xfrm>
          <a:scene3d>
            <a:camera prst="orthographicFront"/>
            <a:lightRig rig="flat" dir="t"/>
          </a:scene3d>
        </p:grpSpPr>
        <p:sp>
          <p:nvSpPr>
            <p:cNvPr id="9" name="Rectángulo: esquinas redondeadas 8">
              <a:extLst>
                <a:ext uri="{FF2B5EF4-FFF2-40B4-BE49-F238E27FC236}">
                  <a16:creationId xmlns:a16="http://schemas.microsoft.com/office/drawing/2014/main" id="{3980E854-928B-41B1-86A4-C0B31783A78D}"/>
                </a:ext>
              </a:extLst>
            </p:cNvPr>
            <p:cNvSpPr/>
            <p:nvPr/>
          </p:nvSpPr>
          <p:spPr>
            <a:xfrm>
              <a:off x="0" y="0"/>
              <a:ext cx="7112000" cy="4852872"/>
            </a:xfrm>
            <a:prstGeom prst="roundRect">
              <a:avLst>
                <a:gd name="adj" fmla="val 850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F5CC9767-8B25-4250-930B-1CF82A97D08C}"/>
                </a:ext>
              </a:extLst>
            </p:cNvPr>
            <p:cNvSpPr txBox="1"/>
            <p:nvPr/>
          </p:nvSpPr>
          <p:spPr>
            <a:xfrm>
              <a:off x="120815" y="120815"/>
              <a:ext cx="6870370" cy="46112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3766368" numCol="1" spcCol="1270" anchor="t" anchorCtr="0">
              <a:noAutofit/>
            </a:bodyPr>
            <a:lstStyle/>
            <a:p>
              <a:pPr marL="0" lvl="0" indent="0" algn="ctr" defTabSz="1244600">
                <a:lnSpc>
                  <a:spcPct val="90000"/>
                </a:lnSpc>
                <a:spcBef>
                  <a:spcPct val="0"/>
                </a:spcBef>
                <a:spcAft>
                  <a:spcPct val="35000"/>
                </a:spcAft>
                <a:buNone/>
              </a:pPr>
              <a:r>
                <a:rPr lang="es-GT" sz="2800" kern="1200" dirty="0"/>
                <a:t>Crear y motivar una convivencia equilibrada y de respeto entre NNA.</a:t>
              </a:r>
            </a:p>
          </p:txBody>
        </p:sp>
      </p:grpSp>
      <p:grpSp>
        <p:nvGrpSpPr>
          <p:cNvPr id="6" name="Grupo 5">
            <a:extLst>
              <a:ext uri="{FF2B5EF4-FFF2-40B4-BE49-F238E27FC236}">
                <a16:creationId xmlns:a16="http://schemas.microsoft.com/office/drawing/2014/main" id="{1D9CB76E-C78D-427E-A8CF-A4AAED77CF72}"/>
              </a:ext>
            </a:extLst>
          </p:cNvPr>
          <p:cNvGrpSpPr/>
          <p:nvPr/>
        </p:nvGrpSpPr>
        <p:grpSpPr>
          <a:xfrm>
            <a:off x="4214191" y="2218695"/>
            <a:ext cx="6042992" cy="3397010"/>
            <a:chOff x="177800" y="1213218"/>
            <a:chExt cx="6756400" cy="3397010"/>
          </a:xfrm>
          <a:scene3d>
            <a:camera prst="orthographicFront"/>
            <a:lightRig rig="flat" dir="t"/>
          </a:scene3d>
        </p:grpSpPr>
        <p:sp>
          <p:nvSpPr>
            <p:cNvPr id="7" name="Rectángulo: esquinas redondeadas 6">
              <a:extLst>
                <a:ext uri="{FF2B5EF4-FFF2-40B4-BE49-F238E27FC236}">
                  <a16:creationId xmlns:a16="http://schemas.microsoft.com/office/drawing/2014/main" id="{70F2C16C-FD77-4E1E-B07C-1C609CCC2AC1}"/>
                </a:ext>
              </a:extLst>
            </p:cNvPr>
            <p:cNvSpPr/>
            <p:nvPr/>
          </p:nvSpPr>
          <p:spPr>
            <a:xfrm>
              <a:off x="177800" y="1213218"/>
              <a:ext cx="6756400" cy="3397010"/>
            </a:xfrm>
            <a:prstGeom prst="roundRect">
              <a:avLst>
                <a:gd name="adj" fmla="val 105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Rectángulo: esquinas redondeadas 6">
              <a:extLst>
                <a:ext uri="{FF2B5EF4-FFF2-40B4-BE49-F238E27FC236}">
                  <a16:creationId xmlns:a16="http://schemas.microsoft.com/office/drawing/2014/main" id="{94C128D4-DB7F-4B0E-9893-1021EF52350C}"/>
                </a:ext>
              </a:extLst>
            </p:cNvPr>
            <p:cNvSpPr txBox="1"/>
            <p:nvPr/>
          </p:nvSpPr>
          <p:spPr>
            <a:xfrm>
              <a:off x="282270" y="1317688"/>
              <a:ext cx="6308686" cy="31880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2157102" numCol="1" spcCol="1270" anchor="t" anchorCtr="0">
              <a:noAutofit/>
            </a:bodyPr>
            <a:lstStyle/>
            <a:p>
              <a:pPr marL="0" lvl="0" indent="0" algn="ctr" defTabSz="1244600">
                <a:lnSpc>
                  <a:spcPct val="90000"/>
                </a:lnSpc>
                <a:spcBef>
                  <a:spcPct val="0"/>
                </a:spcBef>
                <a:spcAft>
                  <a:spcPct val="35000"/>
                </a:spcAft>
                <a:buNone/>
              </a:pPr>
              <a:r>
                <a:rPr lang="es-GT" sz="2800" kern="1200" dirty="0"/>
                <a:t>Conseguir que el personal de las entidades de abrigo temporal se incline por una disciplina que respete la dignidad de los NNA, pero que al mismo tiempo enseñe sobre el control y la obediencia para una convivencia armónica entre NNA y personal.</a:t>
              </a:r>
            </a:p>
          </p:txBody>
        </p:sp>
      </p:grpSp>
      <p:pic>
        <p:nvPicPr>
          <p:cNvPr id="3" name="Imagen 2">
            <a:extLst>
              <a:ext uri="{FF2B5EF4-FFF2-40B4-BE49-F238E27FC236}">
                <a16:creationId xmlns:a16="http://schemas.microsoft.com/office/drawing/2014/main" id="{E38BB61B-4264-4C22-A228-8938C8B752D7}"/>
              </a:ext>
            </a:extLst>
          </p:cNvPr>
          <p:cNvPicPr>
            <a:picLocks noChangeAspect="1"/>
          </p:cNvPicPr>
          <p:nvPr/>
        </p:nvPicPr>
        <p:blipFill rotWithShape="1">
          <a:blip r:embed="rId2"/>
          <a:srcRect l="50575" t="49124"/>
          <a:stretch/>
        </p:blipFill>
        <p:spPr>
          <a:xfrm rot="20960308">
            <a:off x="980134" y="2447707"/>
            <a:ext cx="2457124" cy="2832292"/>
          </a:xfrm>
          <a:prstGeom prst="rect">
            <a:avLst/>
          </a:prstGeom>
        </p:spPr>
      </p:pic>
    </p:spTree>
    <p:extLst>
      <p:ext uri="{BB962C8B-B14F-4D97-AF65-F5344CB8AC3E}">
        <p14:creationId xmlns:p14="http://schemas.microsoft.com/office/powerpoint/2010/main" val="6548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ECCC1E2-B232-4705-8E8F-B429857FC3CC}"/>
              </a:ext>
            </a:extLst>
          </p:cNvPr>
          <p:cNvPicPr>
            <a:picLocks noChangeAspect="1"/>
          </p:cNvPicPr>
          <p:nvPr/>
        </p:nvPicPr>
        <p:blipFill rotWithShape="1">
          <a:blip r:embed="rId2"/>
          <a:srcRect b="11640"/>
          <a:stretch/>
        </p:blipFill>
        <p:spPr>
          <a:xfrm>
            <a:off x="2232715" y="1690688"/>
            <a:ext cx="7037457" cy="4399423"/>
          </a:xfrm>
          <a:prstGeom prst="rect">
            <a:avLst/>
          </a:prstGeom>
        </p:spPr>
      </p:pic>
      <p:sp>
        <p:nvSpPr>
          <p:cNvPr id="2" name="Título 1">
            <a:extLst>
              <a:ext uri="{FF2B5EF4-FFF2-40B4-BE49-F238E27FC236}">
                <a16:creationId xmlns:a16="http://schemas.microsoft.com/office/drawing/2014/main" id="{7DA124ED-DD6C-430D-A97E-A5A6EFF681D8}"/>
              </a:ext>
            </a:extLst>
          </p:cNvPr>
          <p:cNvSpPr>
            <a:spLocks noGrp="1"/>
          </p:cNvSpPr>
          <p:nvPr>
            <p:ph type="title"/>
          </p:nvPr>
        </p:nvSpPr>
        <p:spPr/>
        <p:txBody>
          <a:bodyPr/>
          <a:lstStyle/>
          <a:p>
            <a:r>
              <a:rPr lang="es-GT" b="1" dirty="0">
                <a:ln w="22225">
                  <a:solidFill>
                    <a:srgbClr val="002060"/>
                  </a:solidFill>
                  <a:prstDash val="solid"/>
                </a:ln>
                <a:solidFill>
                  <a:srgbClr val="002060"/>
                </a:solidFill>
              </a:rPr>
              <a:t>Responsables</a:t>
            </a:r>
          </a:p>
        </p:txBody>
      </p:sp>
      <p:sp>
        <p:nvSpPr>
          <p:cNvPr id="7" name="CuadroTexto 6">
            <a:extLst>
              <a:ext uri="{FF2B5EF4-FFF2-40B4-BE49-F238E27FC236}">
                <a16:creationId xmlns:a16="http://schemas.microsoft.com/office/drawing/2014/main" id="{643658A5-5695-4880-A503-23F10ABED6BF}"/>
              </a:ext>
            </a:extLst>
          </p:cNvPr>
          <p:cNvSpPr txBox="1"/>
          <p:nvPr/>
        </p:nvSpPr>
        <p:spPr>
          <a:xfrm>
            <a:off x="966419" y="3167390"/>
            <a:ext cx="1955409" cy="523220"/>
          </a:xfrm>
          <a:prstGeom prst="rect">
            <a:avLst/>
          </a:prstGeom>
          <a:noFill/>
        </p:spPr>
        <p:txBody>
          <a:bodyPr wrap="square" rtlCol="0">
            <a:spAutoFit/>
          </a:bodyPr>
          <a:lstStyle/>
          <a:p>
            <a:pPr algn="ctr"/>
            <a:r>
              <a:rPr lang="es-GT" sz="2800" dirty="0">
                <a:solidFill>
                  <a:srgbClr val="002060"/>
                </a:solidFill>
              </a:rPr>
              <a:t>Director/a</a:t>
            </a:r>
          </a:p>
        </p:txBody>
      </p:sp>
      <p:sp>
        <p:nvSpPr>
          <p:cNvPr id="8" name="CuadroTexto 7">
            <a:extLst>
              <a:ext uri="{FF2B5EF4-FFF2-40B4-BE49-F238E27FC236}">
                <a16:creationId xmlns:a16="http://schemas.microsoft.com/office/drawing/2014/main" id="{0F728E38-6652-4D83-9FBD-DB780502716E}"/>
              </a:ext>
            </a:extLst>
          </p:cNvPr>
          <p:cNvSpPr txBox="1"/>
          <p:nvPr/>
        </p:nvSpPr>
        <p:spPr>
          <a:xfrm>
            <a:off x="8880696" y="3325589"/>
            <a:ext cx="2635442" cy="523220"/>
          </a:xfrm>
          <a:prstGeom prst="rect">
            <a:avLst/>
          </a:prstGeom>
          <a:noFill/>
        </p:spPr>
        <p:txBody>
          <a:bodyPr wrap="square" rtlCol="0">
            <a:spAutoFit/>
          </a:bodyPr>
          <a:lstStyle/>
          <a:p>
            <a:pPr algn="ctr"/>
            <a:r>
              <a:rPr lang="es-GT" sz="2800" dirty="0">
                <a:solidFill>
                  <a:srgbClr val="002060"/>
                </a:solidFill>
              </a:rPr>
              <a:t>Administrador/a</a:t>
            </a:r>
          </a:p>
        </p:txBody>
      </p:sp>
      <p:sp>
        <p:nvSpPr>
          <p:cNvPr id="9" name="CuadroTexto 8">
            <a:extLst>
              <a:ext uri="{FF2B5EF4-FFF2-40B4-BE49-F238E27FC236}">
                <a16:creationId xmlns:a16="http://schemas.microsoft.com/office/drawing/2014/main" id="{0C6E37ED-B67C-4A0E-860C-F4AEDB4F8AC4}"/>
              </a:ext>
            </a:extLst>
          </p:cNvPr>
          <p:cNvSpPr txBox="1"/>
          <p:nvPr/>
        </p:nvSpPr>
        <p:spPr>
          <a:xfrm>
            <a:off x="3341287" y="1546993"/>
            <a:ext cx="2754713" cy="954107"/>
          </a:xfrm>
          <a:prstGeom prst="rect">
            <a:avLst/>
          </a:prstGeom>
          <a:noFill/>
        </p:spPr>
        <p:txBody>
          <a:bodyPr wrap="square" rtlCol="0">
            <a:spAutoFit/>
          </a:bodyPr>
          <a:lstStyle/>
          <a:p>
            <a:pPr algn="ctr"/>
            <a:r>
              <a:rPr lang="es-GT" sz="2800" dirty="0">
                <a:solidFill>
                  <a:srgbClr val="002060"/>
                </a:solidFill>
              </a:rPr>
              <a:t>Equipo multidisciplinario</a:t>
            </a:r>
          </a:p>
        </p:txBody>
      </p:sp>
      <p:sp>
        <p:nvSpPr>
          <p:cNvPr id="10" name="CuadroTexto 9">
            <a:extLst>
              <a:ext uri="{FF2B5EF4-FFF2-40B4-BE49-F238E27FC236}">
                <a16:creationId xmlns:a16="http://schemas.microsoft.com/office/drawing/2014/main" id="{6D10CC12-9FD1-4499-8075-77AC45AFC815}"/>
              </a:ext>
            </a:extLst>
          </p:cNvPr>
          <p:cNvSpPr txBox="1"/>
          <p:nvPr/>
        </p:nvSpPr>
        <p:spPr>
          <a:xfrm>
            <a:off x="6261086" y="1554031"/>
            <a:ext cx="2754713" cy="954107"/>
          </a:xfrm>
          <a:prstGeom prst="rect">
            <a:avLst/>
          </a:prstGeom>
          <a:noFill/>
        </p:spPr>
        <p:txBody>
          <a:bodyPr wrap="square" rtlCol="0">
            <a:spAutoFit/>
          </a:bodyPr>
          <a:lstStyle/>
          <a:p>
            <a:pPr algn="ctr"/>
            <a:r>
              <a:rPr lang="es-GT" sz="2800" dirty="0">
                <a:solidFill>
                  <a:srgbClr val="002060"/>
                </a:solidFill>
              </a:rPr>
              <a:t>Personal de cuidado directo</a:t>
            </a:r>
          </a:p>
        </p:txBody>
      </p:sp>
    </p:spTree>
    <p:extLst>
      <p:ext uri="{BB962C8B-B14F-4D97-AF65-F5344CB8AC3E}">
        <p14:creationId xmlns:p14="http://schemas.microsoft.com/office/powerpoint/2010/main" val="4311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961C4-429D-4C32-ADC8-05F4057453B6}"/>
              </a:ext>
            </a:extLst>
          </p:cNvPr>
          <p:cNvSpPr>
            <a:spLocks noGrp="1"/>
          </p:cNvSpPr>
          <p:nvPr>
            <p:ph type="title"/>
          </p:nvPr>
        </p:nvSpPr>
        <p:spPr>
          <a:xfrm>
            <a:off x="838200" y="365125"/>
            <a:ext cx="10515600" cy="1325563"/>
          </a:xfrm>
        </p:spPr>
        <p:txBody>
          <a:bodyPr/>
          <a:lstStyle/>
          <a:p>
            <a:endParaRPr lang="es-GT" dirty="0"/>
          </a:p>
        </p:txBody>
      </p:sp>
      <p:sp>
        <p:nvSpPr>
          <p:cNvPr id="3" name="Marcador de contenido 2">
            <a:extLst>
              <a:ext uri="{FF2B5EF4-FFF2-40B4-BE49-F238E27FC236}">
                <a16:creationId xmlns:a16="http://schemas.microsoft.com/office/drawing/2014/main" id="{15B911A6-F8DA-40E8-8EE6-E8684EA5A1E0}"/>
              </a:ext>
            </a:extLst>
          </p:cNvPr>
          <p:cNvSpPr>
            <a:spLocks noGrp="1"/>
          </p:cNvSpPr>
          <p:nvPr>
            <p:ph idx="1"/>
          </p:nvPr>
        </p:nvSpPr>
        <p:spPr>
          <a:xfrm>
            <a:off x="261425" y="1741147"/>
            <a:ext cx="10515600" cy="4351338"/>
          </a:xfrm>
        </p:spPr>
        <p:txBody>
          <a:bodyPr/>
          <a:lstStyle/>
          <a:p>
            <a:endParaRPr lang="es-GT" dirty="0"/>
          </a:p>
        </p:txBody>
      </p:sp>
      <p:sp useBgFill="1">
        <p:nvSpPr>
          <p:cNvPr id="4" name="Rectangle 8">
            <a:extLst>
              <a:ext uri="{FF2B5EF4-FFF2-40B4-BE49-F238E27FC236}">
                <a16:creationId xmlns:a16="http://schemas.microsoft.com/office/drawing/2014/main" id="{2CB52077-7FBF-49CF-9BF8-5B568E0FA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a:extLst>
              <a:ext uri="{FF2B5EF4-FFF2-40B4-BE49-F238E27FC236}">
                <a16:creationId xmlns:a16="http://schemas.microsoft.com/office/drawing/2014/main" id="{033C25BB-B5C0-4667-87FF-2707C8E6E1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FA4F2A74-8ADC-499A-839A-4BA8D11FD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8">
            <a:extLst>
              <a:ext uri="{FF2B5EF4-FFF2-40B4-BE49-F238E27FC236}">
                <a16:creationId xmlns:a16="http://schemas.microsoft.com/office/drawing/2014/main" id="{C8642F76-4C88-4C21-9386-F5F363E93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ítulo 1">
            <a:extLst>
              <a:ext uri="{FF2B5EF4-FFF2-40B4-BE49-F238E27FC236}">
                <a16:creationId xmlns:a16="http://schemas.microsoft.com/office/drawing/2014/main" id="{5C799BC0-6CCF-435B-8643-3F0E1F799007}"/>
              </a:ext>
            </a:extLst>
          </p:cNvPr>
          <p:cNvSpPr txBox="1">
            <a:spLocks/>
          </p:cNvSpPr>
          <p:nvPr/>
        </p:nvSpPr>
        <p:spPr>
          <a:xfrm>
            <a:off x="494884" y="688784"/>
            <a:ext cx="6149595" cy="779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3600" b="1" dirty="0">
                <a:solidFill>
                  <a:srgbClr val="FFC000"/>
                </a:solidFill>
                <a:latin typeface="Aharoni" panose="02010803020104030203" pitchFamily="2" charset="-79"/>
                <a:cs typeface="Aharoni" panose="02010803020104030203" pitchFamily="2" charset="-79"/>
              </a:rPr>
              <a:t>Procedimiento</a:t>
            </a:r>
          </a:p>
        </p:txBody>
      </p:sp>
      <p:sp>
        <p:nvSpPr>
          <p:cNvPr id="9" name="Marcador de contenido 2">
            <a:extLst>
              <a:ext uri="{FF2B5EF4-FFF2-40B4-BE49-F238E27FC236}">
                <a16:creationId xmlns:a16="http://schemas.microsoft.com/office/drawing/2014/main" id="{A34577C4-D897-4C41-8187-80862CECF89B}"/>
              </a:ext>
            </a:extLst>
          </p:cNvPr>
          <p:cNvSpPr txBox="1">
            <a:spLocks/>
          </p:cNvSpPr>
          <p:nvPr/>
        </p:nvSpPr>
        <p:spPr>
          <a:xfrm>
            <a:off x="214437" y="1494927"/>
            <a:ext cx="6577217" cy="429627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GT" sz="2400" dirty="0">
                <a:solidFill>
                  <a:srgbClr val="FEFFFF"/>
                </a:solidFill>
              </a:rPr>
              <a:t>La dirección y/o la administración, con el apoyo del equipo multidisciplinario, deben disponer de un </a:t>
            </a:r>
            <a:r>
              <a:rPr lang="es-GT" sz="2400" b="1" u="sng" dirty="0">
                <a:solidFill>
                  <a:srgbClr val="FEFFFF"/>
                </a:solidFill>
              </a:rPr>
              <a:t>marco normativo </a:t>
            </a:r>
            <a:r>
              <a:rPr lang="es-GT" sz="2400" dirty="0">
                <a:solidFill>
                  <a:srgbClr val="FEFFFF"/>
                </a:solidFill>
              </a:rPr>
              <a:t>para la entidad de abrigo temporal, que </a:t>
            </a:r>
            <a:r>
              <a:rPr lang="es-GT" sz="2400" b="1" u="sng" dirty="0">
                <a:solidFill>
                  <a:srgbClr val="FEFFFF"/>
                </a:solidFill>
              </a:rPr>
              <a:t>regule la convivencia entre los NNA y entre éstos y el personal. </a:t>
            </a:r>
          </a:p>
          <a:p>
            <a:pPr algn="just"/>
            <a:endParaRPr lang="es-GT" sz="1700" b="1" u="sng" dirty="0">
              <a:solidFill>
                <a:srgbClr val="FEFFFF"/>
              </a:solidFill>
            </a:endParaRPr>
          </a:p>
          <a:p>
            <a:pPr algn="just"/>
            <a:r>
              <a:rPr lang="es-GT" sz="2400" dirty="0">
                <a:solidFill>
                  <a:srgbClr val="FEFFFF"/>
                </a:solidFill>
              </a:rPr>
              <a:t>La normativa debe estar recogida en un </a:t>
            </a:r>
            <a:r>
              <a:rPr lang="es-GT" sz="2400" b="1" u="sng" dirty="0">
                <a:solidFill>
                  <a:srgbClr val="FEFFFF"/>
                </a:solidFill>
              </a:rPr>
              <a:t>Reglamento Interno </a:t>
            </a:r>
            <a:r>
              <a:rPr lang="es-GT" sz="2400" dirty="0">
                <a:solidFill>
                  <a:srgbClr val="FEFFFF"/>
                </a:solidFill>
              </a:rPr>
              <a:t>de la entidad de abrigo temporal.</a:t>
            </a:r>
          </a:p>
          <a:p>
            <a:pPr algn="just"/>
            <a:endParaRPr lang="es-GT" sz="1900" b="1" u="sng" dirty="0">
              <a:solidFill>
                <a:srgbClr val="FEFFFF"/>
              </a:solidFill>
            </a:endParaRPr>
          </a:p>
          <a:p>
            <a:pPr algn="just"/>
            <a:r>
              <a:rPr lang="es-GT" sz="2400" dirty="0">
                <a:solidFill>
                  <a:srgbClr val="FEFFFF"/>
                </a:solidFill>
              </a:rPr>
              <a:t>Esta normativa debe regular también la acción </a:t>
            </a:r>
            <a:r>
              <a:rPr lang="es-GT" sz="2400" b="1" u="sng" dirty="0">
                <a:solidFill>
                  <a:srgbClr val="FEFFFF"/>
                </a:solidFill>
              </a:rPr>
              <a:t>disciplinaria</a:t>
            </a:r>
            <a:r>
              <a:rPr lang="es-GT" sz="2400" dirty="0">
                <a:solidFill>
                  <a:srgbClr val="FEFFFF"/>
                </a:solidFill>
              </a:rPr>
              <a:t>, que debe entenderse como </a:t>
            </a:r>
            <a:r>
              <a:rPr lang="es-GT" sz="2400" b="1" u="sng" dirty="0">
                <a:solidFill>
                  <a:srgbClr val="FEFFFF"/>
                </a:solidFill>
              </a:rPr>
              <a:t>un proceso educativo</a:t>
            </a:r>
            <a:r>
              <a:rPr lang="es-GT" sz="2400" dirty="0">
                <a:solidFill>
                  <a:srgbClr val="FEFFFF"/>
                </a:solidFill>
              </a:rPr>
              <a:t> por el cual el personal enseña a los NNA a comportarse de acuerdo a las normas sociales.</a:t>
            </a:r>
          </a:p>
        </p:txBody>
      </p:sp>
      <p:pic>
        <p:nvPicPr>
          <p:cNvPr id="10" name="Imagen 9">
            <a:extLst>
              <a:ext uri="{FF2B5EF4-FFF2-40B4-BE49-F238E27FC236}">
                <a16:creationId xmlns:a16="http://schemas.microsoft.com/office/drawing/2014/main" id="{8A57257C-28F2-4A4C-AA22-C63CC3671EE8}"/>
              </a:ext>
            </a:extLst>
          </p:cNvPr>
          <p:cNvPicPr>
            <a:picLocks noChangeAspect="1"/>
          </p:cNvPicPr>
          <p:nvPr/>
        </p:nvPicPr>
        <p:blipFill rotWithShape="1">
          <a:blip r:embed="rId2"/>
          <a:srcRect r="3" b="5619"/>
          <a:stretch/>
        </p:blipFill>
        <p:spPr>
          <a:xfrm>
            <a:off x="8002257" y="1015257"/>
            <a:ext cx="3652725" cy="4351339"/>
          </a:xfrm>
          <a:prstGeom prst="rect">
            <a:avLst/>
          </a:prstGeom>
        </p:spPr>
      </p:pic>
    </p:spTree>
    <p:extLst>
      <p:ext uri="{BB962C8B-B14F-4D97-AF65-F5344CB8AC3E}">
        <p14:creationId xmlns:p14="http://schemas.microsoft.com/office/powerpoint/2010/main" val="40481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7E2CE0-B3C9-4628-BD4C-9445B44A5A74}"/>
              </a:ext>
            </a:extLst>
          </p:cNvPr>
          <p:cNvPicPr>
            <a:picLocks noChangeAspect="1"/>
          </p:cNvPicPr>
          <p:nvPr/>
        </p:nvPicPr>
        <p:blipFill>
          <a:blip r:embed="rId2"/>
          <a:stretch>
            <a:fillRect/>
          </a:stretch>
        </p:blipFill>
        <p:spPr>
          <a:xfrm rot="21170270">
            <a:off x="244924" y="2167663"/>
            <a:ext cx="3307661" cy="3167086"/>
          </a:xfrm>
          <a:prstGeom prst="rect">
            <a:avLst/>
          </a:prstGeom>
        </p:spPr>
      </p:pic>
      <p:sp>
        <p:nvSpPr>
          <p:cNvPr id="3" name="Marcador de contenido 2">
            <a:extLst>
              <a:ext uri="{FF2B5EF4-FFF2-40B4-BE49-F238E27FC236}">
                <a16:creationId xmlns:a16="http://schemas.microsoft.com/office/drawing/2014/main" id="{E32E620A-A828-45A4-AA42-F0B7E67AE916}"/>
              </a:ext>
            </a:extLst>
          </p:cNvPr>
          <p:cNvSpPr>
            <a:spLocks noGrp="1"/>
          </p:cNvSpPr>
          <p:nvPr>
            <p:ph idx="1"/>
          </p:nvPr>
        </p:nvSpPr>
        <p:spPr>
          <a:xfrm>
            <a:off x="3737114" y="1658208"/>
            <a:ext cx="7765774" cy="4185999"/>
          </a:xfrm>
        </p:spPr>
        <p:txBody>
          <a:bodyPr>
            <a:noAutofit/>
          </a:bodyPr>
          <a:lstStyle/>
          <a:p>
            <a:pPr algn="just">
              <a:buFont typeface="Wingdings" panose="05000000000000000000" pitchFamily="2" charset="2"/>
              <a:buChar char="ü"/>
            </a:pPr>
            <a:r>
              <a:rPr lang="es-GT" sz="2100" dirty="0">
                <a:solidFill>
                  <a:srgbClr val="002060"/>
                </a:solidFill>
              </a:rPr>
              <a:t>Comunicación honesta y respetuosa, así como confidencialidad en las intervenciones.</a:t>
            </a:r>
          </a:p>
          <a:p>
            <a:pPr algn="just">
              <a:buFont typeface="Wingdings" panose="05000000000000000000" pitchFamily="2" charset="2"/>
              <a:buChar char="ü"/>
            </a:pPr>
            <a:r>
              <a:rPr lang="es-GT" sz="2100" dirty="0">
                <a:solidFill>
                  <a:srgbClr val="002060"/>
                </a:solidFill>
              </a:rPr>
              <a:t>El respeto a la individualidad, integridad, dignidad, opiniones y creencias del NNA. Así como la no discriminación ni exclusión de ningún NNA por razones de sexo, etnia, religión, clase social o preferencia sexual.</a:t>
            </a:r>
          </a:p>
          <a:p>
            <a:pPr algn="just">
              <a:buFont typeface="Wingdings" panose="05000000000000000000" pitchFamily="2" charset="2"/>
              <a:buChar char="ü"/>
            </a:pPr>
            <a:r>
              <a:rPr lang="es-GT" sz="2100" dirty="0">
                <a:solidFill>
                  <a:srgbClr val="002060"/>
                </a:solidFill>
              </a:rPr>
              <a:t>El respeto a la dignidad y función del personal que trabaja, reside o colabora.</a:t>
            </a:r>
          </a:p>
          <a:p>
            <a:pPr algn="just">
              <a:buFont typeface="Wingdings" panose="05000000000000000000" pitchFamily="2" charset="2"/>
              <a:buChar char="ü"/>
            </a:pPr>
            <a:r>
              <a:rPr lang="es-GT" sz="2100" dirty="0">
                <a:solidFill>
                  <a:srgbClr val="002060"/>
                </a:solidFill>
              </a:rPr>
              <a:t>El cuidado y utilización adecuados de los bienes e instalaciones.</a:t>
            </a:r>
          </a:p>
          <a:p>
            <a:pPr algn="just">
              <a:buFont typeface="Wingdings" panose="05000000000000000000" pitchFamily="2" charset="2"/>
              <a:buChar char="ü"/>
            </a:pPr>
            <a:r>
              <a:rPr lang="es-GT" sz="2100" dirty="0">
                <a:solidFill>
                  <a:srgbClr val="002060"/>
                </a:solidFill>
              </a:rPr>
              <a:t>El respeto de las pertenencias ajenas y el cuidado de las propias.</a:t>
            </a:r>
          </a:p>
          <a:p>
            <a:pPr algn="just">
              <a:buFont typeface="Wingdings" panose="05000000000000000000" pitchFamily="2" charset="2"/>
              <a:buChar char="ü"/>
            </a:pPr>
            <a:r>
              <a:rPr lang="es-GT" sz="2100" dirty="0">
                <a:solidFill>
                  <a:srgbClr val="002060"/>
                </a:solidFill>
              </a:rPr>
              <a:t>El aprendizaje de habilidades pacíficas y la resolución de conflictos.</a:t>
            </a:r>
          </a:p>
        </p:txBody>
      </p:sp>
      <p:sp>
        <p:nvSpPr>
          <p:cNvPr id="4" name="CuadroTexto 3">
            <a:extLst>
              <a:ext uri="{FF2B5EF4-FFF2-40B4-BE49-F238E27FC236}">
                <a16:creationId xmlns:a16="http://schemas.microsoft.com/office/drawing/2014/main" id="{D095AA4C-8487-42D6-A697-75D33A3C90AC}"/>
              </a:ext>
            </a:extLst>
          </p:cNvPr>
          <p:cNvSpPr txBox="1"/>
          <p:nvPr/>
        </p:nvSpPr>
        <p:spPr>
          <a:xfrm>
            <a:off x="1073426" y="591932"/>
            <a:ext cx="10429461"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GT"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Prácticas operativas mínimas: </a:t>
            </a:r>
            <a:r>
              <a:rPr lang="es-GT" sz="32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Normas básicas </a:t>
            </a:r>
          </a:p>
        </p:txBody>
      </p:sp>
    </p:spTree>
    <p:extLst>
      <p:ext uri="{BB962C8B-B14F-4D97-AF65-F5344CB8AC3E}">
        <p14:creationId xmlns:p14="http://schemas.microsoft.com/office/powerpoint/2010/main" val="39889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2E620A-A828-45A4-AA42-F0B7E67AE916}"/>
              </a:ext>
            </a:extLst>
          </p:cNvPr>
          <p:cNvSpPr>
            <a:spLocks noGrp="1"/>
          </p:cNvSpPr>
          <p:nvPr>
            <p:ph idx="1"/>
          </p:nvPr>
        </p:nvSpPr>
        <p:spPr>
          <a:xfrm>
            <a:off x="397567" y="2160104"/>
            <a:ext cx="7195930" cy="3571460"/>
          </a:xfrm>
        </p:spPr>
        <p:txBody>
          <a:bodyPr>
            <a:noAutofit/>
          </a:bodyPr>
          <a:lstStyle/>
          <a:p>
            <a:pPr algn="just">
              <a:buFont typeface="Wingdings" panose="05000000000000000000" pitchFamily="2" charset="2"/>
              <a:buChar char="ü"/>
            </a:pPr>
            <a:r>
              <a:rPr lang="es-GT" sz="2000" dirty="0">
                <a:solidFill>
                  <a:srgbClr val="002060"/>
                </a:solidFill>
              </a:rPr>
              <a:t>Implementar un sistema de sugerencias, denuncias y quejas, que permita a los NNA expresar su situación ante un caso de inconformidad con el trato verbal o físico por parte del personal. </a:t>
            </a:r>
          </a:p>
          <a:p>
            <a:pPr algn="just">
              <a:buFont typeface="Wingdings" panose="05000000000000000000" pitchFamily="2" charset="2"/>
              <a:buChar char="ü"/>
            </a:pPr>
            <a:r>
              <a:rPr lang="es-GT" sz="2000" dirty="0">
                <a:solidFill>
                  <a:srgbClr val="002060"/>
                </a:solidFill>
              </a:rPr>
              <a:t>Este sistema debe garantizar la seguridad del NNA, no siendo objeto de castigos y reprimendas por haber expresado su opinión. </a:t>
            </a:r>
          </a:p>
          <a:p>
            <a:pPr algn="just">
              <a:buFont typeface="Wingdings" panose="05000000000000000000" pitchFamily="2" charset="2"/>
              <a:buChar char="ü"/>
            </a:pPr>
            <a:r>
              <a:rPr lang="es-GT" sz="2000" dirty="0">
                <a:solidFill>
                  <a:srgbClr val="002060"/>
                </a:solidFill>
              </a:rPr>
              <a:t>Los NNA deben estar informados acerca de sus Derechos.</a:t>
            </a:r>
          </a:p>
          <a:p>
            <a:pPr algn="just">
              <a:buFont typeface="Wingdings" panose="05000000000000000000" pitchFamily="2" charset="2"/>
              <a:buChar char="ü"/>
            </a:pPr>
            <a:r>
              <a:rPr lang="es-GT" sz="2000" dirty="0">
                <a:solidFill>
                  <a:srgbClr val="002060"/>
                </a:solidFill>
              </a:rPr>
              <a:t>Los NNA deben estar informados sobre los teléfonos para denunciar casos de maltrato o violencia a la PNC, MP y PGN. Dichos teléfonos deben estar en lugares visibles en la entidad de abrigo temporal.</a:t>
            </a:r>
          </a:p>
        </p:txBody>
      </p:sp>
      <p:sp>
        <p:nvSpPr>
          <p:cNvPr id="4" name="CuadroTexto 3">
            <a:extLst>
              <a:ext uri="{FF2B5EF4-FFF2-40B4-BE49-F238E27FC236}">
                <a16:creationId xmlns:a16="http://schemas.microsoft.com/office/drawing/2014/main" id="{D095AA4C-8487-42D6-A697-75D33A3C90AC}"/>
              </a:ext>
            </a:extLst>
          </p:cNvPr>
          <p:cNvSpPr txBox="1"/>
          <p:nvPr/>
        </p:nvSpPr>
        <p:spPr>
          <a:xfrm>
            <a:off x="1338469" y="526271"/>
            <a:ext cx="10108095"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GT"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Prácticas operativas mínimas: </a:t>
            </a:r>
          </a:p>
          <a:p>
            <a:pPr algn="ctr"/>
            <a:r>
              <a:rPr lang="es-GT" sz="32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Sugerencias, denuncias y quejas</a:t>
            </a:r>
          </a:p>
        </p:txBody>
      </p:sp>
      <p:pic>
        <p:nvPicPr>
          <p:cNvPr id="11" name="Imagen 10">
            <a:extLst>
              <a:ext uri="{FF2B5EF4-FFF2-40B4-BE49-F238E27FC236}">
                <a16:creationId xmlns:a16="http://schemas.microsoft.com/office/drawing/2014/main" id="{0D7E85CE-79B5-4E8C-A830-9ACDB8C340F9}"/>
              </a:ext>
            </a:extLst>
          </p:cNvPr>
          <p:cNvPicPr>
            <a:picLocks noChangeAspect="1"/>
          </p:cNvPicPr>
          <p:nvPr/>
        </p:nvPicPr>
        <p:blipFill>
          <a:blip r:embed="rId2"/>
          <a:stretch>
            <a:fillRect/>
          </a:stretch>
        </p:blipFill>
        <p:spPr>
          <a:xfrm>
            <a:off x="8069740" y="2287863"/>
            <a:ext cx="3376825" cy="3297927"/>
          </a:xfrm>
          <a:prstGeom prst="rect">
            <a:avLst/>
          </a:prstGeom>
        </p:spPr>
      </p:pic>
    </p:spTree>
    <p:extLst>
      <p:ext uri="{BB962C8B-B14F-4D97-AF65-F5344CB8AC3E}">
        <p14:creationId xmlns:p14="http://schemas.microsoft.com/office/powerpoint/2010/main" val="256723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2E620A-A828-45A4-AA42-F0B7E67AE916}"/>
              </a:ext>
            </a:extLst>
          </p:cNvPr>
          <p:cNvSpPr>
            <a:spLocks noGrp="1"/>
          </p:cNvSpPr>
          <p:nvPr>
            <p:ph idx="1"/>
          </p:nvPr>
        </p:nvSpPr>
        <p:spPr>
          <a:xfrm>
            <a:off x="755374" y="1361453"/>
            <a:ext cx="10628243" cy="1853144"/>
          </a:xfrm>
        </p:spPr>
        <p:txBody>
          <a:bodyPr>
            <a:noAutofit/>
          </a:bodyPr>
          <a:lstStyle/>
          <a:p>
            <a:pPr algn="just">
              <a:buFont typeface="Wingdings" panose="05000000000000000000" pitchFamily="2" charset="2"/>
              <a:buChar char="ü"/>
            </a:pPr>
            <a:r>
              <a:rPr lang="es-GT" sz="2200" dirty="0">
                <a:solidFill>
                  <a:srgbClr val="002060"/>
                </a:solidFill>
              </a:rPr>
              <a:t>Las entidades de abrigo temporal deben adoptar una política de disciplina. </a:t>
            </a:r>
          </a:p>
          <a:p>
            <a:pPr algn="just">
              <a:buFont typeface="Wingdings" panose="05000000000000000000" pitchFamily="2" charset="2"/>
              <a:buChar char="ü"/>
            </a:pPr>
            <a:r>
              <a:rPr lang="es-GT" sz="2200" dirty="0">
                <a:solidFill>
                  <a:srgbClr val="002060"/>
                </a:solidFill>
              </a:rPr>
              <a:t>Establecer que los NNA no pueden ser sujetos de medidas disciplinarias fuertes, humillantes, aterrorizantes, denigrantes ni asociadas con la comida, el descanso, el sueño, el ejercicio físico, el uso del servicio sanitario, la privación de contacto familiar o social, la privación de medicina y educación. Está prohibido pegar o infligir castigos físicos. </a:t>
            </a:r>
          </a:p>
          <a:p>
            <a:pPr marL="0" indent="0" algn="just">
              <a:buNone/>
            </a:pPr>
            <a:endParaRPr lang="es-GT" sz="2200" dirty="0">
              <a:solidFill>
                <a:srgbClr val="002060"/>
              </a:solidFill>
            </a:endParaRPr>
          </a:p>
        </p:txBody>
      </p:sp>
      <p:sp>
        <p:nvSpPr>
          <p:cNvPr id="4" name="CuadroTexto 3">
            <a:extLst>
              <a:ext uri="{FF2B5EF4-FFF2-40B4-BE49-F238E27FC236}">
                <a16:creationId xmlns:a16="http://schemas.microsoft.com/office/drawing/2014/main" id="{D095AA4C-8487-42D6-A697-75D33A3C90AC}"/>
              </a:ext>
            </a:extLst>
          </p:cNvPr>
          <p:cNvSpPr txBox="1"/>
          <p:nvPr/>
        </p:nvSpPr>
        <p:spPr>
          <a:xfrm>
            <a:off x="1109404" y="471885"/>
            <a:ext cx="10274213"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GT"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Prácticas operativas mínimas: </a:t>
            </a:r>
            <a:r>
              <a:rPr lang="es-GT" sz="32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Disciplina</a:t>
            </a:r>
          </a:p>
        </p:txBody>
      </p:sp>
      <p:sp>
        <p:nvSpPr>
          <p:cNvPr id="15" name="Marcador de contenido 2">
            <a:extLst>
              <a:ext uri="{FF2B5EF4-FFF2-40B4-BE49-F238E27FC236}">
                <a16:creationId xmlns:a16="http://schemas.microsoft.com/office/drawing/2014/main" id="{93133C81-E88D-42D1-B857-717185F32515}"/>
              </a:ext>
            </a:extLst>
          </p:cNvPr>
          <p:cNvSpPr txBox="1">
            <a:spLocks/>
          </p:cNvSpPr>
          <p:nvPr/>
        </p:nvSpPr>
        <p:spPr>
          <a:xfrm>
            <a:off x="6678840" y="4107954"/>
            <a:ext cx="4926286" cy="20130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endParaRPr lang="es-GT" sz="1800" dirty="0">
              <a:solidFill>
                <a:srgbClr val="002060"/>
              </a:solidFill>
            </a:endParaRPr>
          </a:p>
        </p:txBody>
      </p:sp>
      <p:pic>
        <p:nvPicPr>
          <p:cNvPr id="2050" name="Picture 2" descr="Balanza de la justicia, equilibrio de peso | Vector Premium">
            <a:extLst>
              <a:ext uri="{FF2B5EF4-FFF2-40B4-BE49-F238E27FC236}">
                <a16:creationId xmlns:a16="http://schemas.microsoft.com/office/drawing/2014/main" id="{41588B81-C484-49D3-B251-5981CFFB6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123"/>
          <a:stretch/>
        </p:blipFill>
        <p:spPr bwMode="auto">
          <a:xfrm>
            <a:off x="755374" y="3101451"/>
            <a:ext cx="4321168" cy="3019508"/>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2">
            <a:extLst>
              <a:ext uri="{FF2B5EF4-FFF2-40B4-BE49-F238E27FC236}">
                <a16:creationId xmlns:a16="http://schemas.microsoft.com/office/drawing/2014/main" id="{3FDA59AD-8BC9-4181-B3E9-8363821CD71D}"/>
              </a:ext>
            </a:extLst>
          </p:cNvPr>
          <p:cNvSpPr txBox="1">
            <a:spLocks/>
          </p:cNvSpPr>
          <p:nvPr/>
        </p:nvSpPr>
        <p:spPr>
          <a:xfrm>
            <a:off x="5817704" y="3214597"/>
            <a:ext cx="5565913" cy="2576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es-GT" sz="2200" dirty="0">
                <a:solidFill>
                  <a:srgbClr val="002060"/>
                </a:solidFill>
              </a:rPr>
              <a:t>El personal debe firmar un compromiso de cumplimiento de la política de disciplina y atenerse a las sanciones respectivas. </a:t>
            </a:r>
          </a:p>
          <a:p>
            <a:pPr algn="just">
              <a:buFont typeface="Wingdings" panose="05000000000000000000" pitchFamily="2" charset="2"/>
              <a:buChar char="ü"/>
            </a:pPr>
            <a:r>
              <a:rPr lang="es-GT" sz="2200" dirty="0">
                <a:solidFill>
                  <a:srgbClr val="002060"/>
                </a:solidFill>
              </a:rPr>
              <a:t>Se debe hacer constar los actos que constituyen una violación a los derechos de los NNA.</a:t>
            </a:r>
          </a:p>
          <a:p>
            <a:pPr algn="just">
              <a:buFont typeface="Wingdings" panose="05000000000000000000" pitchFamily="2" charset="2"/>
              <a:buChar char="ü"/>
            </a:pPr>
            <a:endParaRPr lang="es-GT" sz="2200" dirty="0">
              <a:solidFill>
                <a:srgbClr val="002060"/>
              </a:solidFill>
            </a:endParaRPr>
          </a:p>
          <a:p>
            <a:pPr marL="0" indent="0" algn="just">
              <a:buFont typeface="Arial" panose="020B0604020202020204" pitchFamily="34" charset="0"/>
              <a:buNone/>
            </a:pPr>
            <a:endParaRPr lang="es-GT" sz="2200" dirty="0">
              <a:solidFill>
                <a:srgbClr val="002060"/>
              </a:solidFill>
            </a:endParaRPr>
          </a:p>
        </p:txBody>
      </p:sp>
      <p:sp>
        <p:nvSpPr>
          <p:cNvPr id="9" name="CuadroTexto 8">
            <a:extLst>
              <a:ext uri="{FF2B5EF4-FFF2-40B4-BE49-F238E27FC236}">
                <a16:creationId xmlns:a16="http://schemas.microsoft.com/office/drawing/2014/main" id="{0EB61049-B15D-4DAF-8C6F-AA6DC16DF911}"/>
              </a:ext>
            </a:extLst>
          </p:cNvPr>
          <p:cNvSpPr txBox="1"/>
          <p:nvPr/>
        </p:nvSpPr>
        <p:spPr>
          <a:xfrm rot="20438107">
            <a:off x="989300" y="4511407"/>
            <a:ext cx="956603" cy="369332"/>
          </a:xfrm>
          <a:prstGeom prst="rect">
            <a:avLst/>
          </a:prstGeom>
          <a:noFill/>
        </p:spPr>
        <p:txBody>
          <a:bodyPr wrap="square" rtlCol="0">
            <a:spAutoFit/>
          </a:bodyPr>
          <a:lstStyle/>
          <a:p>
            <a:r>
              <a:rPr lang="es-GT" dirty="0"/>
              <a:t>Amor</a:t>
            </a:r>
          </a:p>
        </p:txBody>
      </p:sp>
      <p:sp>
        <p:nvSpPr>
          <p:cNvPr id="14" name="CuadroTexto 13">
            <a:extLst>
              <a:ext uri="{FF2B5EF4-FFF2-40B4-BE49-F238E27FC236}">
                <a16:creationId xmlns:a16="http://schemas.microsoft.com/office/drawing/2014/main" id="{695D4C5E-7744-49A7-9DD6-4795932CAF79}"/>
              </a:ext>
            </a:extLst>
          </p:cNvPr>
          <p:cNvSpPr txBox="1"/>
          <p:nvPr/>
        </p:nvSpPr>
        <p:spPr>
          <a:xfrm rot="19869981">
            <a:off x="3892711" y="4514443"/>
            <a:ext cx="956603" cy="369332"/>
          </a:xfrm>
          <a:prstGeom prst="rect">
            <a:avLst/>
          </a:prstGeom>
          <a:noFill/>
        </p:spPr>
        <p:txBody>
          <a:bodyPr wrap="square" rtlCol="0">
            <a:spAutoFit/>
          </a:bodyPr>
          <a:lstStyle/>
          <a:p>
            <a:r>
              <a:rPr lang="es-GT" dirty="0"/>
              <a:t>Límites</a:t>
            </a:r>
          </a:p>
        </p:txBody>
      </p:sp>
    </p:spTree>
    <p:extLst>
      <p:ext uri="{BB962C8B-B14F-4D97-AF65-F5344CB8AC3E}">
        <p14:creationId xmlns:p14="http://schemas.microsoft.com/office/powerpoint/2010/main" val="29551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2216</Words>
  <Application>Microsoft Office PowerPoint</Application>
  <PresentationFormat>Panorámica</PresentationFormat>
  <Paragraphs>159</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Aharoni</vt:lpstr>
      <vt:lpstr>Aller</vt:lpstr>
      <vt:lpstr>Arial</vt:lpstr>
      <vt:lpstr>Arial</vt:lpstr>
      <vt:lpstr>Calibri</vt:lpstr>
      <vt:lpstr>Calibri Light</vt:lpstr>
      <vt:lpstr>Wingdings</vt:lpstr>
      <vt:lpstr>Tema de Office</vt:lpstr>
      <vt:lpstr>ESTANDAR 15 </vt:lpstr>
      <vt:lpstr>CONVIVENCIA ARMÓNICA</vt:lpstr>
      <vt:lpstr>Política</vt:lpstr>
      <vt:lpstr>Objetivo</vt:lpstr>
      <vt:lpstr>Responsables</vt:lpstr>
      <vt:lpstr>Presentación de PowerPoint</vt:lpstr>
      <vt:lpstr>Presentación de PowerPoint</vt:lpstr>
      <vt:lpstr>Presentación de PowerPoint</vt:lpstr>
      <vt:lpstr>Presentación de PowerPoint</vt:lpstr>
      <vt:lpstr>Presentación de PowerPoint</vt:lpstr>
      <vt:lpstr>Dinámica </vt:lpstr>
      <vt:lpstr>Presentación de PowerPoint</vt:lpstr>
      <vt:lpstr>Presentación de PowerPoint</vt:lpstr>
      <vt:lpstr>  Lapa copu mupu nipi capa ciopon epes mupuy impi popor tapan tepe yapa quepe epes lapa bapa sepe depe topo dopos lopos propo sipi topos depe lapa vipi dapa                     .                             </vt:lpstr>
      <vt:lpstr>        Procedimiento para la finalización de la acogida y seguimiento.  </vt:lpstr>
      <vt:lpstr>        Preparación de la salida </vt:lpstr>
      <vt:lpstr>        Preparación de la salida </vt:lpstr>
      <vt:lpstr>          En relación a los NNA, las entidades de abrigo temporal deben:</vt:lpstr>
      <vt:lpstr>          En relación a los NNA, las entidades de abrigo temporal deben: </vt:lpstr>
      <vt:lpstr>          Criterios para Reunificación familiar.   </vt:lpstr>
      <vt:lpstr> Criterios para Adopción.   </vt:lpstr>
      <vt:lpstr>   Traslado de entidad de abrigo temporal.</vt:lpstr>
      <vt:lpstr>   INDEPENDENCIA</vt:lpstr>
      <vt:lpstr>   SEGUIMIENTO </vt:lpstr>
      <vt:lpstr>Presentación de PowerPoint</vt:lpstr>
      <vt:lpstr>   NO OLVIDEN 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ESTANDAR 15 </dc:title>
  <dc:creator>CNA08</dc:creator>
  <cp:lastModifiedBy>CNA08</cp:lastModifiedBy>
  <cp:revision>27</cp:revision>
  <dcterms:created xsi:type="dcterms:W3CDTF">2021-04-15T05:39:17Z</dcterms:created>
  <dcterms:modified xsi:type="dcterms:W3CDTF">2021-04-15T22:44:50Z</dcterms:modified>
</cp:coreProperties>
</file>