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8" r:id="rId5"/>
    <p:sldId id="274" r:id="rId6"/>
    <p:sldId id="262" r:id="rId7"/>
    <p:sldId id="275" r:id="rId8"/>
    <p:sldId id="263" r:id="rId9"/>
    <p:sldId id="276" r:id="rId10"/>
    <p:sldId id="277" r:id="rId11"/>
    <p:sldId id="278" r:id="rId12"/>
    <p:sldId id="265" r:id="rId13"/>
    <p:sldId id="279" r:id="rId14"/>
    <p:sldId id="266" r:id="rId15"/>
    <p:sldId id="269" r:id="rId16"/>
    <p:sldId id="270" r:id="rId17"/>
    <p:sldId id="271" r:id="rId18"/>
    <p:sldId id="273" r:id="rId19"/>
    <p:sldId id="272" r:id="rId2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F4F156-1FE7-4F79-8AC6-D7C292C2F7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xmlns="" id="{CBC17A2B-EF55-4F22-8663-C3D4DCBA7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xmlns="" id="{B499280A-2DAB-48E2-85C9-38191DCC3EC4}"/>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5" name="Marcador de pie de página 4">
            <a:extLst>
              <a:ext uri="{FF2B5EF4-FFF2-40B4-BE49-F238E27FC236}">
                <a16:creationId xmlns:a16="http://schemas.microsoft.com/office/drawing/2014/main" xmlns="" id="{AE6EE96B-B50F-467D-896F-F959E0ECA62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E922B24C-FC36-489E-A1FB-7506ADFE6BD1}"/>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46210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781243-A3C8-4CD0-8A58-E7FCAE5841F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xmlns="" id="{C076AB1E-CDF8-4715-BA81-6922A0C10D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xmlns="" id="{35EE5DCC-1748-48D7-8032-37750019CEA7}"/>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5" name="Marcador de pie de página 4">
            <a:extLst>
              <a:ext uri="{FF2B5EF4-FFF2-40B4-BE49-F238E27FC236}">
                <a16:creationId xmlns:a16="http://schemas.microsoft.com/office/drawing/2014/main" xmlns="" id="{82968F53-ECF6-4129-BA6A-58D32BF8A87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4C815E21-F7A2-4580-861C-D2B5B21FDFDD}"/>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69540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7600606-3447-4E2D-A7FB-E2DF483957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xmlns="" id="{B7D07BF8-E7AB-43F9-B6D4-E203DA43A1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xmlns="" id="{3BA79960-1B4A-4359-A1CE-A814345A6915}"/>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5" name="Marcador de pie de página 4">
            <a:extLst>
              <a:ext uri="{FF2B5EF4-FFF2-40B4-BE49-F238E27FC236}">
                <a16:creationId xmlns:a16="http://schemas.microsoft.com/office/drawing/2014/main" xmlns="" id="{A8E8EEB3-81DC-4741-9F54-36DA6BEB885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093CE020-8A2B-472D-B2DE-B207D7F28E04}"/>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6394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124C0F-0315-4AC8-940E-604CEB72C79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xmlns="" id="{3D42012E-8BEA-4BA5-BE60-932AB28FF2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xmlns="" id="{8FBEED6A-B00C-4D49-B8A5-8756A7F7F31C}"/>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5" name="Marcador de pie de página 4">
            <a:extLst>
              <a:ext uri="{FF2B5EF4-FFF2-40B4-BE49-F238E27FC236}">
                <a16:creationId xmlns:a16="http://schemas.microsoft.com/office/drawing/2014/main" xmlns="" id="{B114F5AC-E9DB-4316-AE02-4FC688CD425A}"/>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5298B93C-E4A7-401B-9B5B-27817274AA70}"/>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65304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6C9658-8D78-457A-BE56-BE63BCEA12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xmlns="" id="{8F8C72C8-3343-4D87-948D-5BDDD272A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30F1F9F-C237-4FDA-BE68-A0FBD09E3226}"/>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5" name="Marcador de pie de página 4">
            <a:extLst>
              <a:ext uri="{FF2B5EF4-FFF2-40B4-BE49-F238E27FC236}">
                <a16:creationId xmlns:a16="http://schemas.microsoft.com/office/drawing/2014/main" xmlns="" id="{15C6E0C4-E3F2-4D26-9625-3E475B19811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312524A-24ED-43CC-A099-3B26B61A16BB}"/>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39040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79AD7B-4AC5-4B05-8BD7-299FAF6BFCE9}"/>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xmlns="" id="{67D14CD1-A9D7-4C82-82BE-BD14112AC3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xmlns="" id="{1801BC37-FD2D-4B13-818F-D832DFCC2C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xmlns="" id="{2553286C-CCCB-40BC-9D40-BF141B856800}"/>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6" name="Marcador de pie de página 5">
            <a:extLst>
              <a:ext uri="{FF2B5EF4-FFF2-40B4-BE49-F238E27FC236}">
                <a16:creationId xmlns:a16="http://schemas.microsoft.com/office/drawing/2014/main" xmlns="" id="{629D06AB-62AF-4C0A-B828-82DD155D129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CA5FF4B7-ABC9-40AC-94ED-B552DD8ED752}"/>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3495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90B983-8580-40D5-A968-B99C062523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xmlns="" id="{9E0D5254-75E3-4F15-A1FF-78C741365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9E78D2D2-6064-4F33-AE85-512DB5FA3B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xmlns="" id="{94E4ADDD-B80D-4F00-B06E-1DC387AB9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9EDCB9B-940B-4F70-81A6-F01D13DCBD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xmlns="" id="{BCB18D0B-A5EC-4047-AA2D-B190DBB82CE6}"/>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8" name="Marcador de pie de página 7">
            <a:extLst>
              <a:ext uri="{FF2B5EF4-FFF2-40B4-BE49-F238E27FC236}">
                <a16:creationId xmlns:a16="http://schemas.microsoft.com/office/drawing/2014/main" xmlns="" id="{F7F5670E-7C65-474B-B1A9-490F3D8D83C7}"/>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xmlns="" id="{76E5C21E-3011-4882-B5FB-B0FA23F9C1B0}"/>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12084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1A2F5C-E1FD-436E-8F03-559FDDFD27E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xmlns="" id="{6190623A-C975-4BAF-B431-3DDE3D13EBC1}"/>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4" name="Marcador de pie de página 3">
            <a:extLst>
              <a:ext uri="{FF2B5EF4-FFF2-40B4-BE49-F238E27FC236}">
                <a16:creationId xmlns:a16="http://schemas.microsoft.com/office/drawing/2014/main" xmlns="" id="{DCC66E2B-0881-4CC4-A17D-4F6F5CAC3802}"/>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xmlns="" id="{1A152D08-3D59-4828-9586-A2B93A28A97F}"/>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04707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CDFCEC0-836E-4A97-81D6-818FEC70B091}"/>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3" name="Marcador de pie de página 2">
            <a:extLst>
              <a:ext uri="{FF2B5EF4-FFF2-40B4-BE49-F238E27FC236}">
                <a16:creationId xmlns:a16="http://schemas.microsoft.com/office/drawing/2014/main" xmlns="" id="{7A0499E1-9F16-456A-9F4B-247D39D31854}"/>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xmlns="" id="{581752F2-AA55-4F80-84D5-64698367F56C}"/>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76593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3CEF11-BF9A-4B20-9927-62347F851A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xmlns="" id="{2D349C80-47DB-4733-AF99-DAD85A04B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xmlns="" id="{D48070F7-9CC6-4F0F-9B6F-94B85D410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E1848CF-D079-4AD3-8A12-FCB6BF000549}"/>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6" name="Marcador de pie de página 5">
            <a:extLst>
              <a:ext uri="{FF2B5EF4-FFF2-40B4-BE49-F238E27FC236}">
                <a16:creationId xmlns:a16="http://schemas.microsoft.com/office/drawing/2014/main" xmlns="" id="{5BCF5A65-824C-4040-BE52-BCDD0A9C7EA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E2BBADD6-6D99-4F53-B458-3C0E1E69E6F6}"/>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97907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06ADB7-FD90-4D95-8E12-5EA03CA274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xmlns="" id="{EC3C8907-8ADB-4D44-936E-46613521A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xmlns="" id="{06715142-686A-4707-B9A9-8DEFCD179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5BE02C1-75B8-4636-865A-FDF4C9C66028}"/>
              </a:ext>
            </a:extLst>
          </p:cNvPr>
          <p:cNvSpPr>
            <a:spLocks noGrp="1"/>
          </p:cNvSpPr>
          <p:nvPr>
            <p:ph type="dt" sz="half" idx="10"/>
          </p:nvPr>
        </p:nvSpPr>
        <p:spPr/>
        <p:txBody>
          <a:bodyPr/>
          <a:lstStyle/>
          <a:p>
            <a:fld id="{AE032527-EC8A-486F-BB62-E613A096788A}" type="datetimeFigureOut">
              <a:rPr lang="es-GT" smtClean="0"/>
              <a:t>29/04/2021</a:t>
            </a:fld>
            <a:endParaRPr lang="es-GT"/>
          </a:p>
        </p:txBody>
      </p:sp>
      <p:sp>
        <p:nvSpPr>
          <p:cNvPr id="6" name="Marcador de pie de página 5">
            <a:extLst>
              <a:ext uri="{FF2B5EF4-FFF2-40B4-BE49-F238E27FC236}">
                <a16:creationId xmlns:a16="http://schemas.microsoft.com/office/drawing/2014/main" xmlns="" id="{1BC0F13C-CE3E-4C7C-8BA2-3C98AE314F3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530FB51F-48E3-4A96-B525-0E7D33C5E78D}"/>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182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AF296B1-EAC2-4BD6-85BE-5C18BECFE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xmlns="" id="{BC2CB857-5469-4FA4-96A6-A4FEEFC52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xmlns="" id="{D803D3F9-1FA8-4033-ABB9-E97FA3CFC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32527-EC8A-486F-BB62-E613A096788A}" type="datetimeFigureOut">
              <a:rPr lang="es-GT" smtClean="0"/>
              <a:t>29/04/2021</a:t>
            </a:fld>
            <a:endParaRPr lang="es-GT"/>
          </a:p>
        </p:txBody>
      </p:sp>
      <p:sp>
        <p:nvSpPr>
          <p:cNvPr id="5" name="Marcador de pie de página 4">
            <a:extLst>
              <a:ext uri="{FF2B5EF4-FFF2-40B4-BE49-F238E27FC236}">
                <a16:creationId xmlns:a16="http://schemas.microsoft.com/office/drawing/2014/main" xmlns="" id="{09410C06-C10E-4535-8B9D-70C1080D8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xmlns="" id="{327E1920-729A-4B1F-8B73-B7E27E1D3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6EEFE-6CF6-421E-A424-6EADB7C02B9A}" type="slidenum">
              <a:rPr lang="es-GT" smtClean="0"/>
              <a:t>‹Nº›</a:t>
            </a:fld>
            <a:endParaRPr lang="es-GT"/>
          </a:p>
        </p:txBody>
      </p:sp>
    </p:spTree>
    <p:extLst>
      <p:ext uri="{BB962C8B-B14F-4D97-AF65-F5344CB8AC3E}">
        <p14:creationId xmlns:p14="http://schemas.microsoft.com/office/powerpoint/2010/main" val="95233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xmlns=""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D4781EBE-894A-4202-891E-F625A4C261E7}"/>
              </a:ext>
            </a:extLst>
          </p:cNvPr>
          <p:cNvSpPr>
            <a:spLocks noGrp="1"/>
          </p:cNvSpPr>
          <p:nvPr>
            <p:ph type="ctrTitle"/>
          </p:nvPr>
        </p:nvSpPr>
        <p:spPr>
          <a:xfrm>
            <a:off x="1524000" y="750405"/>
            <a:ext cx="9144000" cy="760343"/>
          </a:xfrm>
        </p:spPr>
        <p:txBody>
          <a:bodyPr>
            <a:normAutofit fontScale="90000"/>
          </a:bodyPr>
          <a:lstStyle/>
          <a:p>
            <a:endParaRPr lang="es-GT" dirty="0">
              <a:solidFill>
                <a:schemeClr val="bg1"/>
              </a:solidFill>
              <a:latin typeface="Aller" panose="02000803040000020004" pitchFamily="2" charset="0"/>
              <a:cs typeface="Arial" panose="020B0604020202020204" pitchFamily="34" charset="0"/>
            </a:endParaRPr>
          </a:p>
        </p:txBody>
      </p:sp>
      <p:sp>
        <p:nvSpPr>
          <p:cNvPr id="3" name="Subtítulo 2">
            <a:extLst>
              <a:ext uri="{FF2B5EF4-FFF2-40B4-BE49-F238E27FC236}">
                <a16:creationId xmlns:a16="http://schemas.microsoft.com/office/drawing/2014/main" xmlns="" id="{96DF4027-CA19-45F1-AB04-7AAC58566E3E}"/>
              </a:ext>
            </a:extLst>
          </p:cNvPr>
          <p:cNvSpPr>
            <a:spLocks noGrp="1"/>
          </p:cNvSpPr>
          <p:nvPr>
            <p:ph type="subTitle" idx="1"/>
          </p:nvPr>
        </p:nvSpPr>
        <p:spPr>
          <a:xfrm>
            <a:off x="662610" y="1433272"/>
            <a:ext cx="10402956" cy="1840016"/>
          </a:xfrm>
        </p:spPr>
        <p:txBody>
          <a:bodyPr>
            <a:normAutofit fontScale="47500" lnSpcReduction="20000"/>
          </a:bodyPr>
          <a:lstStyle/>
          <a:p>
            <a:r>
              <a:rPr lang="es-GT" sz="6000" dirty="0">
                <a:solidFill>
                  <a:schemeClr val="bg1"/>
                </a:solidFill>
                <a:latin typeface="Aller" panose="02000803040000020004" pitchFamily="2" charset="0"/>
                <a:ea typeface="+mj-ea"/>
                <a:cs typeface="Arial" panose="020B0604020202020204" pitchFamily="34" charset="0"/>
              </a:rPr>
              <a:t>ATENCIÓN AL NIÑO, NIÑA Y ADOLESCENTE A TRAVÉS DEL FORTALECIMIENTO DEL VÍNCULO FAMILIAR, APOYO Y FORTALECIMIENTO A LA FAMILIA, ESCUELA PARA PADRES CON FINALIDAD DE REALIZAR UNA REUNIFICACIÓN FAMILIAR RESPONSABLE </a:t>
            </a:r>
          </a:p>
        </p:txBody>
      </p:sp>
      <p:sp>
        <p:nvSpPr>
          <p:cNvPr id="6" name="Título 1">
            <a:extLst>
              <a:ext uri="{FF2B5EF4-FFF2-40B4-BE49-F238E27FC236}">
                <a16:creationId xmlns:a16="http://schemas.microsoft.com/office/drawing/2014/main" xmlns="" id="{4FA25D22-3199-42B0-AC2F-66F94343F559}"/>
              </a:ext>
            </a:extLst>
          </p:cNvPr>
          <p:cNvSpPr txBox="1">
            <a:spLocks/>
          </p:cNvSpPr>
          <p:nvPr/>
        </p:nvSpPr>
        <p:spPr>
          <a:xfrm>
            <a:off x="1524000" y="3768967"/>
            <a:ext cx="9144000" cy="760343"/>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dirty="0">
                <a:solidFill>
                  <a:schemeClr val="bg1"/>
                </a:solidFill>
                <a:latin typeface="Aller" panose="02000803040000020004" pitchFamily="2" charset="0"/>
                <a:cs typeface="Arial" panose="020B0604020202020204" pitchFamily="34" charset="0"/>
              </a:rPr>
              <a:t>HOGAR CASA DE ÁNGEL</a:t>
            </a:r>
          </a:p>
        </p:txBody>
      </p:sp>
    </p:spTree>
    <p:extLst>
      <p:ext uri="{BB962C8B-B14F-4D97-AF65-F5344CB8AC3E}">
        <p14:creationId xmlns:p14="http://schemas.microsoft.com/office/powerpoint/2010/main" val="1446983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b="1" dirty="0" smtClean="0">
                <a:latin typeface="Arial" pitchFamily="34" charset="0"/>
                <a:cs typeface="Arial" pitchFamily="34" charset="0"/>
              </a:rPr>
              <a:t>Familia</a:t>
            </a:r>
            <a:endParaRPr lang="en-US" b="1"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dirty="0"/>
              <a:t>Organización Mundial de la Salud (OMS) </a:t>
            </a:r>
            <a:r>
              <a:rPr lang="es-ES" dirty="0" smtClean="0"/>
              <a:t> </a:t>
            </a:r>
            <a:r>
              <a:rPr lang="es-ES" dirty="0"/>
              <a:t>definen familia, como un conjunto de personas que conviven bajo un mismo techo, con vínculos consanguíneos, existencia económica y social comunes. Comparten sentimientos afectivos formando en sí, la unión </a:t>
            </a:r>
            <a:r>
              <a:rPr lang="es-ES" dirty="0" smtClean="0"/>
              <a:t>familiar.</a:t>
            </a:r>
          </a:p>
          <a:p>
            <a:pPr marL="0" indent="0">
              <a:buNone/>
            </a:pPr>
            <a:endParaRPr lang="es-ES" dirty="0"/>
          </a:p>
          <a:p>
            <a:r>
              <a:rPr lang="es-ES" dirty="0" smtClean="0"/>
              <a:t>Una </a:t>
            </a:r>
            <a:r>
              <a:rPr lang="es-ES" dirty="0"/>
              <a:t>de las responsabilidades de la misma, es proveer nuevos miembros a la sociedad brindando apoyo físico y emocional para ser integrados a la sociedad donde puedan interactuar y socializar.</a:t>
            </a:r>
            <a:endParaRPr lang="en-US" dirty="0"/>
          </a:p>
        </p:txBody>
      </p:sp>
    </p:spTree>
    <p:extLst>
      <p:ext uri="{BB962C8B-B14F-4D97-AF65-F5344CB8AC3E}">
        <p14:creationId xmlns:p14="http://schemas.microsoft.com/office/powerpoint/2010/main" val="166055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9143" y="1392072"/>
            <a:ext cx="10515600" cy="3179928"/>
          </a:xfrm>
        </p:spPr>
        <p:txBody>
          <a:bodyPr>
            <a:normAutofit/>
          </a:bodyPr>
          <a:lstStyle/>
          <a:p>
            <a:r>
              <a:rPr lang="es-ES" dirty="0"/>
              <a:t>Nuclear: se conforma por padre, madre e hijos que conviven bajo el mismo techo. </a:t>
            </a:r>
            <a:endParaRPr lang="es-ES" dirty="0" smtClean="0"/>
          </a:p>
          <a:p>
            <a:r>
              <a:rPr lang="es-ES" dirty="0" smtClean="0"/>
              <a:t>Extensa</a:t>
            </a:r>
            <a:r>
              <a:rPr lang="es-ES" dirty="0"/>
              <a:t>: en este tipo de familia los integrantes no han estado en unión por vínculos sanguíneos o matrimoniales. </a:t>
            </a:r>
            <a:endParaRPr lang="es-ES" dirty="0" smtClean="0"/>
          </a:p>
          <a:p>
            <a:r>
              <a:rPr lang="es-ES" dirty="0" smtClean="0"/>
              <a:t>Monoparental</a:t>
            </a:r>
            <a:r>
              <a:rPr lang="es-ES" dirty="0"/>
              <a:t>: se caracteriza por la presencia del padre o la madre con el NNA sin la compañía del otro conyugue. </a:t>
            </a:r>
            <a:endParaRPr lang="en-US" dirty="0"/>
          </a:p>
        </p:txBody>
      </p:sp>
    </p:spTree>
    <p:extLst>
      <p:ext uri="{BB962C8B-B14F-4D97-AF65-F5344CB8AC3E}">
        <p14:creationId xmlns:p14="http://schemas.microsoft.com/office/powerpoint/2010/main" val="149675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9331FCD-9645-494D-A30A-06A8396FB861}"/>
              </a:ext>
            </a:extLst>
          </p:cNvPr>
          <p:cNvSpPr>
            <a:spLocks noGrp="1"/>
          </p:cNvSpPr>
          <p:nvPr>
            <p:ph idx="1"/>
          </p:nvPr>
        </p:nvSpPr>
        <p:spPr>
          <a:xfrm>
            <a:off x="838200" y="706507"/>
            <a:ext cx="7459639" cy="5175677"/>
          </a:xfrm>
        </p:spPr>
        <p:txBody>
          <a:bodyPr>
            <a:normAutofit fontScale="92500" lnSpcReduction="10000"/>
          </a:bodyPr>
          <a:lstStyle/>
          <a:p>
            <a:pPr marL="457200" lvl="1" indent="0" algn="just">
              <a:lnSpc>
                <a:spcPct val="110000"/>
              </a:lnSpc>
              <a:buNone/>
            </a:pPr>
            <a:r>
              <a:rPr lang="es-ES" b="1" dirty="0">
                <a:latin typeface="Arial" panose="020B0604020202020204" pitchFamily="34" charset="0"/>
                <a:cs typeface="Arial" panose="020B0604020202020204" pitchFamily="34" charset="0"/>
              </a:rPr>
              <a:t>ESCUELA PARA PADRES: </a:t>
            </a:r>
            <a:r>
              <a:rPr lang="es-ES" dirty="0">
                <a:latin typeface="Arial" panose="020B0604020202020204" pitchFamily="34" charset="0"/>
                <a:cs typeface="Arial" panose="020B0604020202020204" pitchFamily="34" charset="0"/>
              </a:rPr>
              <a:t>PROCESO EDUCATIVO PERMANENTE, QUE TIENE POR OBJETIVO BRINDAR A LOS PADRES DE FAMILIA OPORTUNIDAD DE PARTICIPAR EN LA ADQUISICIÓN DE CONOCIMIENTO  PARA CAUSAR CAMBIOS SIGNIFICATIVOS DE ACTITUDES ANTE PROBLEMÁTICAS FAMILIARES Y SOCIALES.</a:t>
            </a:r>
          </a:p>
          <a:p>
            <a:pPr marL="0" indent="0" algn="just">
              <a:lnSpc>
                <a:spcPct val="110000"/>
              </a:lnSpc>
              <a:buNone/>
            </a:pPr>
            <a:endParaRPr lang="es-ES" dirty="0">
              <a:latin typeface="Arial" panose="020B0604020202020204" pitchFamily="34" charset="0"/>
              <a:cs typeface="Arial" panose="020B0604020202020204" pitchFamily="34" charset="0"/>
            </a:endParaRPr>
          </a:p>
          <a:p>
            <a:pPr marL="0" indent="0" algn="just">
              <a:lnSpc>
                <a:spcPct val="110000"/>
              </a:lnSpc>
              <a:buNone/>
            </a:pPr>
            <a:r>
              <a:rPr lang="es-ES" dirty="0">
                <a:latin typeface="Arial" panose="020B0604020202020204" pitchFamily="34" charset="0"/>
                <a:cs typeface="Arial" panose="020B0604020202020204" pitchFamily="34" charset="0"/>
              </a:rPr>
              <a:t>LA ESCUELA PARA PADRES ES: UN PROGRAMA DE PARTICIPACIÓN QUE APORTA CAMBIOS EN LA ESTRUCTURA FAMILIAR ANTE DESINTEGRACIONES FAMILIARES EN SUS DIFERENTES MODALIDADES. </a:t>
            </a:r>
          </a:p>
        </p:txBody>
      </p:sp>
      <p:pic>
        <p:nvPicPr>
          <p:cNvPr id="3074" name="Picture 2" descr="hand draw cartoon the family decoration png vector | Menggambar tangan,  Kartun, Keluarga">
            <a:extLst>
              <a:ext uri="{FF2B5EF4-FFF2-40B4-BE49-F238E27FC236}">
                <a16:creationId xmlns:a16="http://schemas.microsoft.com/office/drawing/2014/main" xmlns="" id="{B90B2759-227B-4E8E-A617-AA3695F7E2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53" t="9251" r="11781" b="10351"/>
          <a:stretch/>
        </p:blipFill>
        <p:spPr bwMode="auto">
          <a:xfrm>
            <a:off x="8297839" y="1364776"/>
            <a:ext cx="3728846" cy="352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718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419" b="1" dirty="0" smtClean="0">
                <a:latin typeface="Arial" pitchFamily="34" charset="0"/>
                <a:cs typeface="Arial" pitchFamily="34" charset="0"/>
              </a:rPr>
              <a:t>Reunificación familiar</a:t>
            </a:r>
            <a:endParaRPr lang="en-US" b="1"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dirty="0"/>
              <a:t>León (2012) define el concepto de reunificación familiar como un proceso planificado con el fin de reunir a niños con su familia de origen, esto mediante a diversos servicios y apoyos para los mismos, familia, padres y cuidadores</a:t>
            </a:r>
            <a:r>
              <a:rPr lang="es-ES" dirty="0" smtClean="0"/>
              <a:t>.</a:t>
            </a:r>
          </a:p>
          <a:p>
            <a:pPr marL="0" indent="0">
              <a:buNone/>
            </a:pPr>
            <a:endParaRPr lang="es-ES" dirty="0" smtClean="0"/>
          </a:p>
          <a:p>
            <a:r>
              <a:rPr lang="es-ES" dirty="0" smtClean="0"/>
              <a:t> </a:t>
            </a:r>
            <a:r>
              <a:rPr lang="es-ES" dirty="0"/>
              <a:t>La reunificación pretende brindar ayuda a cada miembro familiar a mantener un nivel óptimo de reunión. </a:t>
            </a:r>
            <a:endParaRPr lang="en-US" dirty="0"/>
          </a:p>
        </p:txBody>
      </p:sp>
    </p:spTree>
    <p:extLst>
      <p:ext uri="{BB962C8B-B14F-4D97-AF65-F5344CB8AC3E}">
        <p14:creationId xmlns:p14="http://schemas.microsoft.com/office/powerpoint/2010/main" val="227741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030B7D7-59B8-4754-B570-04FB14C1B8A8}"/>
              </a:ext>
            </a:extLst>
          </p:cNvPr>
          <p:cNvSpPr>
            <a:spLocks noGrp="1"/>
          </p:cNvSpPr>
          <p:nvPr>
            <p:ph idx="1"/>
          </p:nvPr>
        </p:nvSpPr>
        <p:spPr>
          <a:xfrm>
            <a:off x="3578433" y="3070747"/>
            <a:ext cx="8201167" cy="2722194"/>
          </a:xfrm>
        </p:spPr>
        <p:txBody>
          <a:bodyPr>
            <a:normAutofit fontScale="85000" lnSpcReduction="10000"/>
          </a:bodyPr>
          <a:lstStyle/>
          <a:p>
            <a:pPr marL="0" indent="0" algn="just">
              <a:lnSpc>
                <a:spcPct val="120000"/>
              </a:lnSpc>
              <a:buNone/>
            </a:pPr>
            <a:r>
              <a:rPr lang="es-ES" sz="2400" dirty="0" smtClean="0">
                <a:latin typeface="Arial" panose="020B0604020202020204" pitchFamily="34" charset="0"/>
                <a:cs typeface="Arial" panose="020B0604020202020204" pitchFamily="34" charset="0"/>
              </a:rPr>
              <a:t>ES </a:t>
            </a:r>
            <a:r>
              <a:rPr lang="es-ES" sz="2400" dirty="0">
                <a:latin typeface="Arial" panose="020B0604020202020204" pitchFamily="34" charset="0"/>
                <a:cs typeface="Arial" panose="020B0604020202020204" pitchFamily="34" charset="0"/>
              </a:rPr>
              <a:t>IMPORTANTE COMPLEMENTAR LA ATENCIÓN DEL NIÑO, NIÑA Y ADOLESCENTE, INVOLUCRANDO A LOS PADRES, ENCARGADOS O INTERESADOS QUE CONSTITUYAN COMO RECURSO FAMILIAR, IMPLEMENTANDO ESCUELA PARA PADRES, CON EL FIN DE ASEGURAR LA INTEGRIDAD Y RESPETO 	POR EL INTERÉS SUPERIOR DEL NIÑO, DENTRO DE LA INSTITUCIÓN Y ANTE UNA POSIBLE REUNIFICACIÓN FAMILIAR. </a:t>
            </a:r>
          </a:p>
        </p:txBody>
      </p:sp>
      <p:pic>
        <p:nvPicPr>
          <p:cNvPr id="4098" name="Picture 2" descr="Gifs y Fondos Paz enla Tormenta ®: IMÁGENES DE FAMILIA | Imágenes de familia,  Familia feliz dibujo, Familia">
            <a:extLst>
              <a:ext uri="{FF2B5EF4-FFF2-40B4-BE49-F238E27FC236}">
                <a16:creationId xmlns:a16="http://schemas.microsoft.com/office/drawing/2014/main" xmlns="" id="{471C2CD2-E3C2-4F16-83AC-55FA975F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54" y="2920621"/>
            <a:ext cx="3126279" cy="393737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C347BC3B-C971-4542-9BBC-EE2A10C51094}"/>
              </a:ext>
            </a:extLst>
          </p:cNvPr>
          <p:cNvSpPr txBox="1"/>
          <p:nvPr/>
        </p:nvSpPr>
        <p:spPr>
          <a:xfrm>
            <a:off x="1218560" y="396319"/>
            <a:ext cx="10521286" cy="2246769"/>
          </a:xfrm>
          <a:prstGeom prst="rect">
            <a:avLst/>
          </a:prstGeom>
          <a:noFill/>
        </p:spPr>
        <p:txBody>
          <a:bodyPr wrap="square" rtlCol="0">
            <a:spAutoFit/>
          </a:bodyPr>
          <a:lstStyle/>
          <a:p>
            <a:pPr marL="0" indent="0" algn="r">
              <a:buNone/>
            </a:pPr>
            <a:r>
              <a:rPr lang="es-ES" sz="2000" dirty="0"/>
              <a:t>…</a:t>
            </a:r>
            <a:r>
              <a:rPr lang="es-ES" sz="1700" b="1" dirty="0">
                <a:latin typeface="Arial" panose="020B0604020202020204" pitchFamily="34" charset="0"/>
                <a:cs typeface="Arial" panose="020B0604020202020204" pitchFamily="34" charset="0"/>
              </a:rPr>
              <a:t>ESCUELA PARA PADRES CON LA FINALIDAD DE REALIZAR UNA REUNIFICACIÓN FAMILIAR RESPONSABLE</a:t>
            </a:r>
          </a:p>
          <a:p>
            <a:pPr marL="0" indent="0" algn="just">
              <a:buNone/>
            </a:pPr>
            <a:endParaRPr lang="es-ES" sz="1700" dirty="0">
              <a:latin typeface="Arial" panose="020B0604020202020204" pitchFamily="34" charset="0"/>
              <a:cs typeface="Arial" panose="020B0604020202020204" pitchFamily="34" charset="0"/>
            </a:endParaRPr>
          </a:p>
          <a:p>
            <a:pPr marL="0" indent="0" algn="just">
              <a:buNone/>
            </a:pPr>
            <a:r>
              <a:rPr lang="es-ES" sz="1700" dirty="0">
                <a:latin typeface="Arial" panose="020B0604020202020204" pitchFamily="34" charset="0"/>
                <a:cs typeface="Arial" panose="020B0604020202020204" pitchFamily="34" charset="0"/>
              </a:rPr>
              <a:t>ANTE UNA INSTITUCIONALIZACIÓN, EL NIÑO, NIÑA Y ADOLESCENTE VIVE EXPERIENCIAS QUE LE CAUSAN AFECCIONES A NIVEL FISIOLÓGICO, PSICOLÓGICO Y SOCIAL, POR ENDE ES DE VITAL IMPORTANCIA QUE COMO CENTROS DE ACOGIDA TEMPORAL SE DEBE BRINDAR UNA ATENCIÓN ADECUADA PARA PROVEERLE CUIDADOS INTEGRALES SEGÚN SU NECESIDAD.</a:t>
            </a:r>
          </a:p>
          <a:p>
            <a:endParaRPr lang="es-ES" dirty="0"/>
          </a:p>
        </p:txBody>
      </p:sp>
    </p:spTree>
    <p:extLst>
      <p:ext uri="{BB962C8B-B14F-4D97-AF65-F5344CB8AC3E}">
        <p14:creationId xmlns:p14="http://schemas.microsoft.com/office/powerpoint/2010/main" val="1713938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bro abierto con lupa - Iconos gratis de educación">
            <a:extLst>
              <a:ext uri="{FF2B5EF4-FFF2-40B4-BE49-F238E27FC236}">
                <a16:creationId xmlns:a16="http://schemas.microsoft.com/office/drawing/2014/main" xmlns="" id="{E93F0A53-2FA9-4588-928B-6C633649F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13739">
            <a:off x="7280858" y="495661"/>
            <a:ext cx="2393323" cy="2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xmlns="" id="{B71A8CA6-BD8C-4EBE-90DD-ECC76EDF9B5B}"/>
              </a:ext>
            </a:extLst>
          </p:cNvPr>
          <p:cNvSpPr>
            <a:spLocks noGrp="1"/>
          </p:cNvSpPr>
          <p:nvPr>
            <p:ph type="title"/>
          </p:nvPr>
        </p:nvSpPr>
        <p:spPr>
          <a:xfrm>
            <a:off x="142164" y="2590653"/>
            <a:ext cx="10515600" cy="1067891"/>
          </a:xfrm>
        </p:spPr>
        <p:txBody>
          <a:bodyPr>
            <a:normAutofit/>
          </a:bodyPr>
          <a:lstStyle/>
          <a:p>
            <a:pPr algn="ctr"/>
            <a:r>
              <a:rPr lang="es-ES" b="1" dirty="0" smtClean="0">
                <a:latin typeface="Arial" panose="020B0604020202020204" pitchFamily="34" charset="0"/>
                <a:cs typeface="Arial" panose="020B0604020202020204" pitchFamily="34" charset="0"/>
              </a:rPr>
              <a:t>EVALUACIÓN</a:t>
            </a:r>
            <a:endParaRPr lang="es-ES" b="1" dirty="0">
              <a:latin typeface="Arial" panose="020B0604020202020204" pitchFamily="34" charset="0"/>
              <a:cs typeface="Arial" panose="020B0604020202020204" pitchFamily="34" charset="0"/>
            </a:endParaRPr>
          </a:p>
        </p:txBody>
      </p:sp>
      <p:pic>
        <p:nvPicPr>
          <p:cNvPr id="5124" name="Picture 4" descr="Descarga ahora este icono en formato SVG, PSD, PNG, EPS o como fuente para  web. Flaticon, la mayor b… | Imagenes para diapositivas, Iconos de redes  sociales, Iconos">
            <a:extLst>
              <a:ext uri="{FF2B5EF4-FFF2-40B4-BE49-F238E27FC236}">
                <a16:creationId xmlns:a16="http://schemas.microsoft.com/office/drawing/2014/main" xmlns="" id="{38D3F066-71DB-4168-A434-E8F0EE3BA7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2211">
            <a:off x="545329" y="3720153"/>
            <a:ext cx="2052851" cy="20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8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D68B2D-B334-4241-A2AD-D6197F640F19}"/>
              </a:ext>
            </a:extLst>
          </p:cNvPr>
          <p:cNvSpPr>
            <a:spLocks noGrp="1"/>
          </p:cNvSpPr>
          <p:nvPr>
            <p:ph type="title"/>
          </p:nvPr>
        </p:nvSpPr>
        <p:spPr>
          <a:xfrm>
            <a:off x="838200" y="342617"/>
            <a:ext cx="10515600" cy="1325563"/>
          </a:xfrm>
        </p:spPr>
        <p:txBody>
          <a:bodyPr/>
          <a:lstStyle/>
          <a:p>
            <a:pPr algn="ctr"/>
            <a:r>
              <a:rPr lang="es-ES" b="1" dirty="0">
                <a:latin typeface="Arial" panose="020B0604020202020204" pitchFamily="34" charset="0"/>
                <a:cs typeface="Arial" panose="020B0604020202020204" pitchFamily="34" charset="0"/>
              </a:rPr>
              <a:t>RESULTADOS E IMPACTO SOCIAL</a:t>
            </a:r>
          </a:p>
        </p:txBody>
      </p:sp>
      <p:pic>
        <p:nvPicPr>
          <p:cNvPr id="6148" name="Picture 4" descr="Algalia participa en el grupo de trabajo de servicios de atención a las  personas con dependencia de la AEC - Algalia">
            <a:extLst>
              <a:ext uri="{FF2B5EF4-FFF2-40B4-BE49-F238E27FC236}">
                <a16:creationId xmlns:a16="http://schemas.microsoft.com/office/drawing/2014/main" xmlns="" id="{4BEACAFF-C947-45B4-90E7-5C6F87A62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54004">
            <a:off x="8542931" y="2034847"/>
            <a:ext cx="3635422" cy="261873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EB6D1880-4DD4-4E26-82EC-01EF3AB27895}"/>
              </a:ext>
            </a:extLst>
          </p:cNvPr>
          <p:cNvSpPr txBox="1"/>
          <p:nvPr/>
        </p:nvSpPr>
        <p:spPr>
          <a:xfrm>
            <a:off x="1332644" y="1586961"/>
            <a:ext cx="7584743" cy="4401205"/>
          </a:xfrm>
          <a:prstGeom prst="rect">
            <a:avLst/>
          </a:prstGeom>
          <a:noFill/>
        </p:spPr>
        <p:txBody>
          <a:bodyPr wrap="square">
            <a:spAutoFit/>
          </a:bodyPr>
          <a:lstStyle/>
          <a:p>
            <a:pPr algn="ctr"/>
            <a:r>
              <a:rPr lang="es-ES" sz="2800" dirty="0">
                <a:latin typeface="Arial" panose="020B0604020202020204" pitchFamily="34" charset="0"/>
                <a:cs typeface="Arial" panose="020B0604020202020204" pitchFamily="34" charset="0"/>
              </a:rPr>
              <a:t>Según la investigación realizada a través del estudio de caso, se obtienen resultados positivos sobre la implementación del programa escuela para padres, puesto que en los tres casos estudiados, se manifiesta fortalecimiento de los vínculos afectivos y avances significativos en los métodos de crianza aplicados en los niños, niñas y adolescentes con quienes se ha logrado la reunificación familiar.</a:t>
            </a:r>
          </a:p>
        </p:txBody>
      </p:sp>
    </p:spTree>
    <p:extLst>
      <p:ext uri="{BB962C8B-B14F-4D97-AF65-F5344CB8AC3E}">
        <p14:creationId xmlns:p14="http://schemas.microsoft.com/office/powerpoint/2010/main" val="2982446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77BDB6-698A-4D0B-B9DE-001FAA8C20E7}"/>
              </a:ext>
            </a:extLst>
          </p:cNvPr>
          <p:cNvSpPr>
            <a:spLocks noGrp="1"/>
          </p:cNvSpPr>
          <p:nvPr>
            <p:ph type="title"/>
          </p:nvPr>
        </p:nvSpPr>
        <p:spPr/>
        <p:txBody>
          <a:bodyPr/>
          <a:lstStyle/>
          <a:p>
            <a:pPr algn="ctr"/>
            <a:r>
              <a:rPr lang="es-ES" b="1" dirty="0">
                <a:latin typeface="Arial" panose="020B0604020202020204" pitchFamily="34" charset="0"/>
                <a:cs typeface="Arial" panose="020B0604020202020204" pitchFamily="34" charset="0"/>
              </a:rPr>
              <a:t>CONCLUSIONES</a:t>
            </a:r>
          </a:p>
        </p:txBody>
      </p:sp>
      <p:sp>
        <p:nvSpPr>
          <p:cNvPr id="3" name="Marcador de contenido 2">
            <a:extLst>
              <a:ext uri="{FF2B5EF4-FFF2-40B4-BE49-F238E27FC236}">
                <a16:creationId xmlns:a16="http://schemas.microsoft.com/office/drawing/2014/main" xmlns="" id="{31512A78-43F5-4EE4-8365-30D02CE5DEE3}"/>
              </a:ext>
            </a:extLst>
          </p:cNvPr>
          <p:cNvSpPr>
            <a:spLocks noGrp="1"/>
          </p:cNvSpPr>
          <p:nvPr>
            <p:ph idx="1"/>
          </p:nvPr>
        </p:nvSpPr>
        <p:spPr/>
        <p:txBody>
          <a:bodyPr>
            <a:normAutofit fontScale="70000" lnSpcReduction="20000"/>
          </a:bodyPr>
          <a:lstStyle/>
          <a:p>
            <a:pPr algn="just"/>
            <a:r>
              <a:rPr lang="es-ES" dirty="0"/>
              <a:t>La escuela para padres es una formación continua dirigida a familiares que desean constituir recurso familiar idóneo para el cuidado y protección de los niños, niñas y adolescentes, asegura una formación y acompañamiento integral para el cuidado apropiado, detectando y previniendo situaciones de riesgo para los mismos. </a:t>
            </a:r>
            <a:endParaRPr lang="es-ES" dirty="0" smtClean="0"/>
          </a:p>
          <a:p>
            <a:pPr algn="just"/>
            <a:r>
              <a:rPr lang="es-ES" dirty="0"/>
              <a:t>La familia debe ser un ambiente cálido y acogedor con el fin de atender las necesidades en cada ámbito del desarrollo del NNA, logrando la formación de identidad y pertenencia familiar y comunitaria</a:t>
            </a:r>
            <a:r>
              <a:rPr lang="es-ES"/>
              <a:t>. </a:t>
            </a:r>
            <a:endParaRPr lang="es-ES"/>
          </a:p>
          <a:p>
            <a:pPr algn="just"/>
            <a:r>
              <a:rPr lang="es-ES" smtClean="0"/>
              <a:t>El </a:t>
            </a:r>
            <a:r>
              <a:rPr lang="es-ES" dirty="0"/>
              <a:t>programa de escuela para padres es un medio por el cual los padres, cuidadores y encargados de los niños, niñas y adolescentes, adquieren los conocimientos básicos para la aplicación de herramientas que permitan una crianza </a:t>
            </a:r>
            <a:r>
              <a:rPr lang="es-ES" smtClean="0"/>
              <a:t>oportuna.</a:t>
            </a:r>
          </a:p>
          <a:p>
            <a:pPr algn="just"/>
            <a:r>
              <a:rPr lang="es-ES" dirty="0" smtClean="0"/>
              <a:t>La </a:t>
            </a:r>
            <a:r>
              <a:rPr lang="es-ES" dirty="0"/>
              <a:t>satisfacción de los derechos de los niños, niñas y adolescentes, debe considerarse primordial para respetar el interés superior del niño, considerando aquellas circunstancias en las que su integridad puede dañarse, como móvil para suspender alguno de ellos, sin embargo, se debe trabajar arduamente para su restitución</a:t>
            </a:r>
            <a:endParaRPr lang="es-ES" dirty="0"/>
          </a:p>
          <a:p>
            <a:pPr algn="just"/>
            <a:r>
              <a:rPr lang="es-ES" dirty="0"/>
              <a:t>La reunificación familiar debe realizarse, al contar con los recursos necesarios para satisfacer las necesidades básicas del niño, niña y adolescente, así como, la anulación de todo factor que implique riesgo o peligro para el mismo.</a:t>
            </a:r>
          </a:p>
        </p:txBody>
      </p:sp>
    </p:spTree>
    <p:extLst>
      <p:ext uri="{BB962C8B-B14F-4D97-AF65-F5344CB8AC3E}">
        <p14:creationId xmlns:p14="http://schemas.microsoft.com/office/powerpoint/2010/main" val="3090284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419" b="1" dirty="0" smtClean="0">
                <a:latin typeface="Arial" pitchFamily="34" charset="0"/>
                <a:cs typeface="Arial" pitchFamily="34" charset="0"/>
              </a:rPr>
              <a:t>Recomendaciones</a:t>
            </a:r>
            <a:endParaRPr lang="en-US" b="1" dirty="0">
              <a:latin typeface="Arial" pitchFamily="34" charset="0"/>
              <a:cs typeface="Arial" pitchFamily="34" charset="0"/>
            </a:endParaRPr>
          </a:p>
        </p:txBody>
      </p:sp>
      <p:sp>
        <p:nvSpPr>
          <p:cNvPr id="3" name="2 Marcador de contenido"/>
          <p:cNvSpPr>
            <a:spLocks noGrp="1"/>
          </p:cNvSpPr>
          <p:nvPr>
            <p:ph idx="1"/>
          </p:nvPr>
        </p:nvSpPr>
        <p:spPr>
          <a:xfrm>
            <a:off x="838200" y="1555845"/>
            <a:ext cx="10515600" cy="4621118"/>
          </a:xfrm>
        </p:spPr>
        <p:txBody>
          <a:bodyPr>
            <a:normAutofit fontScale="85000" lnSpcReduction="20000"/>
          </a:bodyPr>
          <a:lstStyle/>
          <a:p>
            <a:r>
              <a:rPr lang="es-ES" dirty="0"/>
              <a:t>Ejecutar un análisis e investigación a profundidad para realizar una reunificación familiar con el niño, niña y adolescente institucionalizado y su familia de origen o de acogimiento, en busca de su bienestar y seguridad. </a:t>
            </a:r>
          </a:p>
          <a:p>
            <a:r>
              <a:rPr lang="es-ES" dirty="0" smtClean="0"/>
              <a:t>Incentivar </a:t>
            </a:r>
            <a:r>
              <a:rPr lang="es-ES" dirty="0"/>
              <a:t>en la escuela para padres, un favorable proceso psicológico, con el fin de fortalecer la base fundamental de la sociedad: familia. </a:t>
            </a:r>
            <a:endParaRPr lang="es-ES" dirty="0" smtClean="0"/>
          </a:p>
          <a:p>
            <a:r>
              <a:rPr lang="es-ES" dirty="0" smtClean="0"/>
              <a:t> </a:t>
            </a:r>
            <a:r>
              <a:rPr lang="es-ES" dirty="0"/>
              <a:t>Fomentar la importancia del interés superior del niño en la toma de decisiones que intervengan en su bienestar integral. </a:t>
            </a:r>
          </a:p>
          <a:p>
            <a:r>
              <a:rPr lang="es-ES" dirty="0" smtClean="0"/>
              <a:t>Brindar </a:t>
            </a:r>
            <a:r>
              <a:rPr lang="es-ES" dirty="0"/>
              <a:t>a los interesados en el cuidado de los niños, niñas y adolescentes, accesibilidad según sus medios y/o necesidades para la integración en el programa para padres y así poder adquirir la orientación necesaria para una posible reunificación familiar. </a:t>
            </a:r>
          </a:p>
          <a:p>
            <a:r>
              <a:rPr lang="es-ES" dirty="0" smtClean="0"/>
              <a:t>Promover </a:t>
            </a:r>
            <a:r>
              <a:rPr lang="es-ES" dirty="0"/>
              <a:t>la escuela para padres como un medio de reunificación familiar y seguro de implementación de los derechos del niño, niña y adolescente, y no como un requisito del juzgado competente para la custodia del niño, niña y adolescente.</a:t>
            </a:r>
            <a:endParaRPr lang="en-US" dirty="0"/>
          </a:p>
        </p:txBody>
      </p:sp>
    </p:spTree>
    <p:extLst>
      <p:ext uri="{BB962C8B-B14F-4D97-AF65-F5344CB8AC3E}">
        <p14:creationId xmlns:p14="http://schemas.microsoft.com/office/powerpoint/2010/main" val="10344941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acias La Palabra Gratitud - Imagen gratis en Pixabay">
            <a:extLst>
              <a:ext uri="{FF2B5EF4-FFF2-40B4-BE49-F238E27FC236}">
                <a16:creationId xmlns:a16="http://schemas.microsoft.com/office/drawing/2014/main" xmlns="" id="{2E35151D-DC40-432D-AF2D-CB84541BFC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0643" y="1061351"/>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8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567E58-2CDD-48D1-9598-4066C634480D}"/>
              </a:ext>
            </a:extLst>
          </p:cNvPr>
          <p:cNvSpPr>
            <a:spLocks noGrp="1"/>
          </p:cNvSpPr>
          <p:nvPr>
            <p:ph type="title"/>
          </p:nvPr>
        </p:nvSpPr>
        <p:spPr/>
        <p:txBody>
          <a:bodyPr/>
          <a:lstStyle/>
          <a:p>
            <a:pPr algn="ctr"/>
            <a:r>
              <a:rPr lang="es-GT" dirty="0">
                <a:latin typeface="Arial" panose="020B0604020202020204" pitchFamily="34" charset="0"/>
                <a:cs typeface="Arial" panose="020B0604020202020204" pitchFamily="34" charset="0"/>
              </a:rPr>
              <a:t>DESCRIPCION DEL HOGAR </a:t>
            </a:r>
          </a:p>
        </p:txBody>
      </p:sp>
      <p:sp>
        <p:nvSpPr>
          <p:cNvPr id="3" name="Marcador de contenido 2">
            <a:extLst>
              <a:ext uri="{FF2B5EF4-FFF2-40B4-BE49-F238E27FC236}">
                <a16:creationId xmlns:a16="http://schemas.microsoft.com/office/drawing/2014/main" xmlns="" id="{EE53A636-751A-4203-8129-DA905124A89C}"/>
              </a:ext>
            </a:extLst>
          </p:cNvPr>
          <p:cNvSpPr>
            <a:spLocks noGrp="1"/>
          </p:cNvSpPr>
          <p:nvPr>
            <p:ph idx="1"/>
          </p:nvPr>
        </p:nvSpPr>
        <p:spPr>
          <a:xfrm>
            <a:off x="688074" y="1690688"/>
            <a:ext cx="10412896" cy="4351338"/>
          </a:xfrm>
        </p:spPr>
        <p:txBody>
          <a:bodyPr>
            <a:normAutofit/>
          </a:bodyPr>
          <a:lstStyle/>
          <a:p>
            <a:pPr marL="0" indent="0" algn="ctr">
              <a:buNone/>
            </a:pPr>
            <a:r>
              <a:rPr lang="es-GT" b="1" dirty="0">
                <a:latin typeface="Arial" panose="020B0604020202020204" pitchFamily="34" charset="0"/>
                <a:cs typeface="Arial" panose="020B0604020202020204" pitchFamily="34" charset="0"/>
              </a:rPr>
              <a:t>HISTORIA</a:t>
            </a:r>
          </a:p>
          <a:p>
            <a:pPr marL="0" indent="0" algn="ctr">
              <a:buNone/>
            </a:pPr>
            <a:r>
              <a:rPr lang="es-GT" dirty="0">
                <a:latin typeface="Arial" panose="020B0604020202020204" pitchFamily="34" charset="0"/>
                <a:cs typeface="Arial" panose="020B0604020202020204" pitchFamily="34" charset="0"/>
              </a:rPr>
              <a:t> HOGAR CASA DE ÁNGEL SE FUNDÓ EL EN AÑO 2006,  APERTURÁNDOLO CON UN GRUPO DE NIÑOS, NIÑAS Y ADOLESCENTES A QUIENES SE LES BRINDÓ ABRIGO POR MEDIO DE UN CONVENIO A PERSONAS DE ESCASOS RECURSOS. A FINALES DEL AÑO 2006 YA NO SE TRABAJÓ BAJO ESTA MODALIDAD. SIENDO EN 2007 QUE SE INICIA A TRABAJAR CON NIÑOS, NIÑAS Y ADOLESCENTES POR MEDIO DE JUZGADOS DE LA NIÑEZ Y ADOLESCENCIA PROPORCIONANDO ABRIGO Y PROTECCIÓN TEMPORAL.</a:t>
            </a:r>
          </a:p>
          <a:p>
            <a:pPr marL="0" indent="0" algn="ctr">
              <a:buNone/>
            </a:pPr>
            <a:endParaRPr lang="es-GT" dirty="0"/>
          </a:p>
        </p:txBody>
      </p:sp>
    </p:spTree>
    <p:extLst>
      <p:ext uri="{BB962C8B-B14F-4D97-AF65-F5344CB8AC3E}">
        <p14:creationId xmlns:p14="http://schemas.microsoft.com/office/powerpoint/2010/main" val="1635008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25911BD-35E0-4312-88F9-BFB20CED9EED}"/>
              </a:ext>
            </a:extLst>
          </p:cNvPr>
          <p:cNvSpPr>
            <a:spLocks noGrp="1"/>
          </p:cNvSpPr>
          <p:nvPr>
            <p:ph idx="1"/>
          </p:nvPr>
        </p:nvSpPr>
        <p:spPr>
          <a:xfrm>
            <a:off x="838200" y="3709999"/>
            <a:ext cx="10515600" cy="1926526"/>
          </a:xfrm>
        </p:spPr>
        <p:txBody>
          <a:bodyPr/>
          <a:lstStyle/>
          <a:p>
            <a:pPr marL="0" indent="0" algn="ctr">
              <a:buNone/>
            </a:pPr>
            <a:r>
              <a:rPr lang="es-GT" sz="2000" b="1" dirty="0">
                <a:latin typeface="Arial" panose="020B0604020202020204" pitchFamily="34" charset="0"/>
                <a:cs typeface="Arial" panose="020B0604020202020204" pitchFamily="34" charset="0"/>
              </a:rPr>
              <a:t>VISION:</a:t>
            </a:r>
            <a:r>
              <a:rPr lang="es-GT" sz="2000" dirty="0">
                <a:latin typeface="Arial" panose="020B0604020202020204" pitchFamily="34" charset="0"/>
                <a:cs typeface="Arial" panose="020B0604020202020204" pitchFamily="34" charset="0"/>
              </a:rPr>
              <a:t> ASOCIACIÓN MIRINE, POR MEDIO DE HOGAR CASA DE ÁNGEL PROMUEVE Y PRESTA SERVICIO DEL NIÑO, NIÑA Y ADOLESCENTE GUATEMALTECO VÍCTIMA DE VIOLENCIA Y ABUSO FISICO Y PSICOLÓGICO, POR MEDIO DE PROTECCIÓN LEGAL, OTORGANDO UN DESARROLLO INTEGRAL PARA MEJORAR EL CONTEXTO Y LA CALIDAD DE VIDA DE LOS NIÑOS, NIÑAS Y ADOLESCENTES.</a:t>
            </a:r>
          </a:p>
          <a:p>
            <a:endParaRPr lang="es-ES" dirty="0"/>
          </a:p>
        </p:txBody>
      </p:sp>
      <p:sp>
        <p:nvSpPr>
          <p:cNvPr id="4" name="CuadroTexto 3">
            <a:extLst>
              <a:ext uri="{FF2B5EF4-FFF2-40B4-BE49-F238E27FC236}">
                <a16:creationId xmlns:a16="http://schemas.microsoft.com/office/drawing/2014/main" xmlns="" id="{E5B84177-A9E0-4CA3-81F4-FEEF7B87CD79}"/>
              </a:ext>
            </a:extLst>
          </p:cNvPr>
          <p:cNvSpPr txBox="1"/>
          <p:nvPr/>
        </p:nvSpPr>
        <p:spPr>
          <a:xfrm>
            <a:off x="1053152" y="812899"/>
            <a:ext cx="10085696" cy="2862322"/>
          </a:xfrm>
          <a:prstGeom prst="rect">
            <a:avLst/>
          </a:prstGeom>
          <a:noFill/>
        </p:spPr>
        <p:txBody>
          <a:bodyPr wrap="square" rtlCol="0">
            <a:spAutoFit/>
          </a:bodyPr>
          <a:lstStyle/>
          <a:p>
            <a:pPr algn="ctr"/>
            <a:r>
              <a:rPr lang="es-GT" sz="2000" b="1" dirty="0">
                <a:latin typeface="Arial" panose="020B0604020202020204" pitchFamily="34" charset="0"/>
                <a:cs typeface="Arial" panose="020B0604020202020204" pitchFamily="34" charset="0"/>
              </a:rPr>
              <a:t>MISION:</a:t>
            </a:r>
            <a:r>
              <a:rPr lang="es-GT" sz="2000" dirty="0">
                <a:latin typeface="Arial" panose="020B0604020202020204" pitchFamily="34" charset="0"/>
                <a:cs typeface="Arial" panose="020B0604020202020204" pitchFamily="34" charset="0"/>
              </a:rPr>
              <a:t> SOMOS UNA ASOCIACIÓN NO GUBERNAMENTAL, SIN FINES DE LUCRO, QUE OFRECE PROTECCIÓN Y ABRIGO A NIÑOS, NIÑAS Y ADOLESCENTES QUE SE LES HA VULNERADO SUS DERECHOS, PROPORCIONANDO HABITACIÓN, ALIMENTACIÓN, VESTUARIO, CALZADO, SALUD, EDUCACIÓN FORMAL PRIMARIA, FORMACIÓN ESPIRITUAL , RECREACIÓN, ACOMPAÑAMIENTO PSICOLÓGICO SIN COSTO, PARA TRANSFORMAR SU SITUACIÓN SOCIOECONÓMICA Y PSICOLÓGICA CENTRANDO NUESTRAS ACCIONES EN UNA EDUCACIÓN COMPLETA PARA MEJORAR  SU CALIDAD DE VIDA. </a:t>
            </a:r>
          </a:p>
          <a:p>
            <a:pPr algn="ctr"/>
            <a:endParaRPr lang="es-ES" sz="2000" dirty="0"/>
          </a:p>
        </p:txBody>
      </p:sp>
    </p:spTree>
    <p:extLst>
      <p:ext uri="{BB962C8B-B14F-4D97-AF65-F5344CB8AC3E}">
        <p14:creationId xmlns:p14="http://schemas.microsoft.com/office/powerpoint/2010/main" val="2837361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17741E8-FE9C-49C9-BC25-793DF49860FE}"/>
              </a:ext>
            </a:extLst>
          </p:cNvPr>
          <p:cNvSpPr>
            <a:spLocks noGrp="1"/>
          </p:cNvSpPr>
          <p:nvPr>
            <p:ph idx="1"/>
          </p:nvPr>
        </p:nvSpPr>
        <p:spPr>
          <a:xfrm>
            <a:off x="838200" y="1007670"/>
            <a:ext cx="10515600" cy="4724389"/>
          </a:xfrm>
        </p:spPr>
        <p:txBody>
          <a:bodyPr>
            <a:normAutofit/>
          </a:bodyPr>
          <a:lstStyle/>
          <a:p>
            <a:pPr marL="0" indent="0" algn="r">
              <a:buNone/>
            </a:pPr>
            <a:r>
              <a:rPr lang="es-GT" sz="2400" b="1" dirty="0">
                <a:latin typeface="Arial" panose="020B0604020202020204" pitchFamily="34" charset="0"/>
                <a:cs typeface="Arial" panose="020B0604020202020204" pitchFamily="34" charset="0"/>
              </a:rPr>
              <a:t>UBICACIÓN: </a:t>
            </a:r>
            <a:r>
              <a:rPr lang="es-GT" sz="2400" dirty="0">
                <a:latin typeface="Arial" panose="020B0604020202020204" pitchFamily="34" charset="0"/>
                <a:cs typeface="Arial" panose="020B0604020202020204" pitchFamily="34" charset="0"/>
              </a:rPr>
              <a:t>SECTOR 1 LOTE 18K ALDEA EL PLATANAR , SAN JOSÉ PINULA, GUATEMALA, C.A.</a:t>
            </a:r>
          </a:p>
          <a:p>
            <a:pPr marL="0" indent="0">
              <a:buNone/>
            </a:pPr>
            <a:endParaRPr lang="es-GT" sz="2400" dirty="0">
              <a:latin typeface="Arial" panose="020B0604020202020204" pitchFamily="34" charset="0"/>
              <a:cs typeface="Arial" panose="020B0604020202020204" pitchFamily="34" charset="0"/>
            </a:endParaRPr>
          </a:p>
          <a:p>
            <a:pPr algn="ctr"/>
            <a:r>
              <a:rPr lang="es-GT" sz="2400" b="1" dirty="0">
                <a:latin typeface="Arial" panose="020B0604020202020204" pitchFamily="34" charset="0"/>
                <a:cs typeface="Arial" panose="020B0604020202020204" pitchFamily="34" charset="0"/>
              </a:rPr>
              <a:t>PERFIL DE ATENCIÓN </a:t>
            </a:r>
          </a:p>
          <a:p>
            <a:pPr marL="0" indent="0" algn="ctr">
              <a:buNone/>
            </a:pPr>
            <a:endParaRPr lang="es-GT" sz="2400" b="1" dirty="0">
              <a:latin typeface="Arial" panose="020B0604020202020204" pitchFamily="34" charset="0"/>
              <a:cs typeface="Arial" panose="020B0604020202020204" pitchFamily="34" charset="0"/>
            </a:endParaRPr>
          </a:p>
          <a:p>
            <a:pPr marL="0" indent="0">
              <a:buNone/>
            </a:pPr>
            <a:endParaRPr lang="es-GT" sz="2400" b="1" dirty="0">
              <a:latin typeface="Arial" panose="020B0604020202020204" pitchFamily="34" charset="0"/>
              <a:cs typeface="Arial" panose="020B0604020202020204" pitchFamily="34" charset="0"/>
            </a:endParaRPr>
          </a:p>
          <a:p>
            <a:pPr marL="457200" lvl="1" indent="0">
              <a:buNone/>
            </a:pPr>
            <a:r>
              <a:rPr lang="es-GT" sz="2000" b="1" dirty="0">
                <a:latin typeface="Arial" panose="020B0604020202020204" pitchFamily="34" charset="0"/>
                <a:cs typeface="Arial" panose="020B0604020202020204" pitchFamily="34" charset="0"/>
              </a:rPr>
              <a:t>PROBLEMÁTICA                                                    EDAD DE INGRESO</a:t>
            </a:r>
          </a:p>
          <a:p>
            <a:pPr lvl="1">
              <a:buFont typeface="Wingdings" panose="05000000000000000000" pitchFamily="2" charset="2"/>
              <a:buChar char="ü"/>
            </a:pPr>
            <a:r>
              <a:rPr lang="es-GT" sz="2000" dirty="0">
                <a:latin typeface="Arial" panose="020B0604020202020204" pitchFamily="34" charset="0"/>
                <a:cs typeface="Arial" panose="020B0604020202020204" pitchFamily="34" charset="0"/>
              </a:rPr>
              <a:t>VIOLENCIA SEXUAL                                    NIÑOS   0 A 4 AÑOS DE EDAD</a:t>
            </a:r>
          </a:p>
          <a:p>
            <a:pPr lvl="1">
              <a:buFont typeface="Wingdings" panose="05000000000000000000" pitchFamily="2" charset="2"/>
              <a:buChar char="ü"/>
            </a:pPr>
            <a:r>
              <a:rPr lang="es-GT" sz="2000" dirty="0">
                <a:latin typeface="Arial" panose="020B0604020202020204" pitchFamily="34" charset="0"/>
                <a:cs typeface="Arial" panose="020B0604020202020204" pitchFamily="34" charset="0"/>
              </a:rPr>
              <a:t>NEGLIGENCIA PARENTAL                          NIÑAS    0 A 13 AÑOS DE EDAD</a:t>
            </a:r>
          </a:p>
          <a:p>
            <a:pPr lvl="1">
              <a:buFont typeface="Wingdings" panose="05000000000000000000" pitchFamily="2" charset="2"/>
              <a:buChar char="ü"/>
            </a:pPr>
            <a:r>
              <a:rPr lang="es-GT" sz="2000" dirty="0">
                <a:latin typeface="Arial" panose="020B0604020202020204" pitchFamily="34" charset="0"/>
                <a:cs typeface="Arial" panose="020B0604020202020204" pitchFamily="34" charset="0"/>
              </a:rPr>
              <a:t>ABANDONO PARENTAL                                     </a:t>
            </a:r>
            <a:r>
              <a:rPr lang="es-GT" sz="2000" b="1" dirty="0">
                <a:latin typeface="Arial" panose="020B0604020202020204" pitchFamily="34" charset="0"/>
                <a:cs typeface="Arial" panose="020B0604020202020204" pitchFamily="34" charset="0"/>
              </a:rPr>
              <a:t>EDAD DE ATENCIÓN </a:t>
            </a:r>
            <a:endParaRPr lang="es-GT" sz="20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s-GT" sz="2000" dirty="0">
                <a:latin typeface="Arial" panose="020B0604020202020204" pitchFamily="34" charset="0"/>
                <a:cs typeface="Arial" panose="020B0604020202020204" pitchFamily="34" charset="0"/>
              </a:rPr>
              <a:t>MALTRATO FÍSICO                                      NIÑOS  0 A 8 AÑOS DE EDAD</a:t>
            </a:r>
          </a:p>
          <a:p>
            <a:pPr marL="457200" lvl="1" indent="0">
              <a:buNone/>
            </a:pPr>
            <a:r>
              <a:rPr lang="es-GT" sz="2000" dirty="0">
                <a:latin typeface="Arial" panose="020B0604020202020204" pitchFamily="34" charset="0"/>
                <a:cs typeface="Arial" panose="020B0604020202020204" pitchFamily="34" charset="0"/>
              </a:rPr>
              <a:t>                                                                         NIÑAS   0 A 18 AÑOS DE EDAD</a:t>
            </a:r>
          </a:p>
          <a:p>
            <a:endParaRPr lang="es-GT" sz="24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14049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GT" dirty="0">
                <a:latin typeface="Aller" panose="02000803040000020004" pitchFamily="2" charset="0"/>
                <a:cs typeface="Arial" panose="020B0604020202020204" pitchFamily="34" charset="0"/>
              </a:rPr>
              <a:t>ATENCIÓN AL NIÑO, NIÑA Y ADOLESCENTE A TRAVÉS DEL FORTALECIMIENTO DEL VÍNCULO FAMILIAR, APOYO Y FORTALECIMIENTO A LA FAMILIA, ESCUELA PARA PADRES CON FINALIDAD DE REALIZAR UNA REUNIFICACIÓN FAMILIAR RESPONSABLE </a:t>
            </a:r>
          </a:p>
        </p:txBody>
      </p:sp>
    </p:spTree>
    <p:extLst>
      <p:ext uri="{BB962C8B-B14F-4D97-AF65-F5344CB8AC3E}">
        <p14:creationId xmlns:p14="http://schemas.microsoft.com/office/powerpoint/2010/main" val="29421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ácter de pluma de niño sonriente - Descargar PNG/SVG transparente">
            <a:extLst>
              <a:ext uri="{FF2B5EF4-FFF2-40B4-BE49-F238E27FC236}">
                <a16:creationId xmlns:a16="http://schemas.microsoft.com/office/drawing/2014/main" xmlns="" id="{941705C8-84A1-486C-A88D-65E4030A8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33" t="3057" r="16848" b="2649"/>
          <a:stretch/>
        </p:blipFill>
        <p:spPr bwMode="auto">
          <a:xfrm>
            <a:off x="9023075" y="1352460"/>
            <a:ext cx="2718353" cy="415308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xmlns="" id="{92148D3D-8B1A-4342-8F7B-0267AD803C5B}"/>
              </a:ext>
            </a:extLst>
          </p:cNvPr>
          <p:cNvSpPr>
            <a:spLocks noGrp="1"/>
          </p:cNvSpPr>
          <p:nvPr>
            <p:ph idx="1"/>
          </p:nvPr>
        </p:nvSpPr>
        <p:spPr>
          <a:xfrm>
            <a:off x="41415" y="382137"/>
            <a:ext cx="8981660" cy="5813947"/>
          </a:xfrm>
        </p:spPr>
        <p:txBody>
          <a:bodyPr>
            <a:noAutofit/>
          </a:bodyPr>
          <a:lstStyle/>
          <a:p>
            <a:pPr marL="914400" lvl="2" indent="0" algn="just">
              <a:lnSpc>
                <a:spcPct val="120000"/>
              </a:lnSpc>
              <a:buNone/>
            </a:pPr>
            <a:r>
              <a:rPr lang="es-GT" sz="1800" b="1" dirty="0">
                <a:latin typeface="Arial" panose="020B0604020202020204" pitchFamily="34" charset="0"/>
                <a:cs typeface="Arial" panose="020B0604020202020204" pitchFamily="34" charset="0"/>
              </a:rPr>
              <a:t>NIÑO(A): </a:t>
            </a:r>
            <a:r>
              <a:rPr lang="es-GT" sz="1800" dirty="0">
                <a:latin typeface="Arial" panose="020B0604020202020204" pitchFamily="34" charset="0"/>
                <a:cs typeface="Arial" panose="020B0604020202020204" pitchFamily="34" charset="0"/>
              </a:rPr>
              <a:t>PERSONA QUE AÚN NO HA ALCANZADO MADUREZ SUFUCIENTE PARA INDEPENDIZARSE. LOS NIÑOS SON VULNERABLES POR LO QUE NECESITAN DE PROTECCIÓN Y CUIDADOS POR PARTE DE SUS PADRES O CUIDADOR PRINCIPAL. POR ENDE ES DE SUMA IMPORTANCIA QUE SE LE BRINDE UN ENTORNO SEGURO Y ADAPTADO SEGÚN SU EDAD Y GRADO DE MADUREZ.</a:t>
            </a:r>
          </a:p>
          <a:p>
            <a:pPr marL="914400" lvl="2" indent="0" algn="just">
              <a:lnSpc>
                <a:spcPct val="100000"/>
              </a:lnSpc>
              <a:buNone/>
            </a:pPr>
            <a:endParaRPr lang="es-GT" sz="1800" dirty="0">
              <a:latin typeface="Arial" panose="020B0604020202020204" pitchFamily="34" charset="0"/>
              <a:cs typeface="Arial" panose="020B0604020202020204" pitchFamily="34" charset="0"/>
            </a:endParaRPr>
          </a:p>
          <a:p>
            <a:pPr marL="914400" lvl="2" indent="0" algn="just">
              <a:lnSpc>
                <a:spcPct val="120000"/>
              </a:lnSpc>
              <a:buNone/>
            </a:pPr>
            <a:r>
              <a:rPr lang="es-GT" sz="1800" b="1" dirty="0">
                <a:latin typeface="Arial" panose="020B0604020202020204" pitchFamily="34" charset="0"/>
                <a:cs typeface="Arial" panose="020B0604020202020204" pitchFamily="34" charset="0"/>
              </a:rPr>
              <a:t>LA CONVENCIÓN DE LOS DERECHOS DEL NIÑO </a:t>
            </a:r>
            <a:r>
              <a:rPr lang="es-GT" sz="1800" dirty="0">
                <a:latin typeface="Arial" panose="020B0604020202020204" pitchFamily="34" charset="0"/>
                <a:cs typeface="Arial" panose="020B0604020202020204" pitchFamily="34" charset="0"/>
              </a:rPr>
              <a:t>ESTABLECE QUE EL NIÑO ES UN SER HUMANO MENOR DE 18 AÑOS DE EDAD.</a:t>
            </a:r>
          </a:p>
          <a:p>
            <a:pPr marL="0" indent="0" algn="just">
              <a:lnSpc>
                <a:spcPct val="100000"/>
              </a:lnSpc>
              <a:buNone/>
            </a:pPr>
            <a:endParaRPr lang="es-GT" sz="1800" dirty="0">
              <a:latin typeface="Arial" panose="020B0604020202020204" pitchFamily="34" charset="0"/>
              <a:cs typeface="Arial" panose="020B0604020202020204" pitchFamily="34" charset="0"/>
            </a:endParaRPr>
          </a:p>
          <a:p>
            <a:pPr marL="914400" lvl="2" indent="0" algn="just">
              <a:lnSpc>
                <a:spcPct val="120000"/>
              </a:lnSpc>
              <a:buNone/>
            </a:pPr>
            <a:r>
              <a:rPr lang="es-GT" sz="1800" dirty="0">
                <a:latin typeface="Arial" panose="020B0604020202020204" pitchFamily="34" charset="0"/>
                <a:cs typeface="Arial" panose="020B0604020202020204" pitchFamily="34" charset="0"/>
              </a:rPr>
              <a:t>EL 20 DE NOVIEMBRE DE 1959 LA CONVENCIÓN INTERNACIONAL DE LOS DERECHOS DEL NIÑO, RECONOCE LEGALMENTE LOS DERECHOS FUNDAMENTALES DEL NIÑO COMO: DERECHO A LA VIDA, DERECHO A UNA IDENTIDAD, DERECHO A LA EDUCACIÓN, DERECHO A LA PROTECCIÓN.</a:t>
            </a:r>
          </a:p>
          <a:p>
            <a:pPr marL="914400" lvl="2" indent="0" algn="just">
              <a:lnSpc>
                <a:spcPct val="120000"/>
              </a:lnSpc>
              <a:buNone/>
            </a:pPr>
            <a:r>
              <a:rPr lang="es-GT" sz="1800" dirty="0">
                <a:latin typeface="Arial" panose="020B0604020202020204" pitchFamily="34" charset="0"/>
                <a:cs typeface="Arial" panose="020B0604020202020204" pitchFamily="34" charset="0"/>
              </a:rPr>
              <a:t>EL DÍA 20 DE NOVIEMBRE SE CELEBRA EL DÍA MUNDIAL DEL NIÑO</a:t>
            </a:r>
            <a:r>
              <a:rPr lang="es-GT"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977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33734" y="692861"/>
            <a:ext cx="10515600" cy="4351338"/>
          </a:xfrm>
        </p:spPr>
        <p:txBody>
          <a:bodyPr>
            <a:normAutofit/>
          </a:bodyPr>
          <a:lstStyle/>
          <a:p>
            <a:r>
              <a:rPr lang="es-ES" dirty="0"/>
              <a:t>Primera infancia (0-5 años) los niños desarrollan un alto grado </a:t>
            </a:r>
            <a:r>
              <a:rPr lang="es-ES" dirty="0" smtClean="0"/>
              <a:t>dependencia. Por </a:t>
            </a:r>
            <a:r>
              <a:rPr lang="es-ES" dirty="0"/>
              <a:t>ello es necesario mayor control de desarrollo y crecimiento, en esta etapa existen tres categorías, de 0 a 1 año, los niños se encuentran en muy alto riesgo, de 2 a 3 en alto riesgo y de 4 a 5, obteniendo atracción a interese exogámicos, se encuentran en menor </a:t>
            </a:r>
            <a:r>
              <a:rPr lang="es-ES" dirty="0" smtClean="0"/>
              <a:t>riesgo, </a:t>
            </a:r>
            <a:r>
              <a:rPr lang="es-ES" dirty="0"/>
              <a:t>edad vulnerable. </a:t>
            </a:r>
          </a:p>
          <a:p>
            <a:r>
              <a:rPr lang="es-ES" dirty="0" smtClean="0"/>
              <a:t>Segunda </a:t>
            </a:r>
            <a:r>
              <a:rPr lang="es-ES" dirty="0"/>
              <a:t>infancia (6 a 11 años) es caracterizada por su apertura acelerada al mundo externo, alcanzan habilidades para la interacción. Durante esta etapa los niños se encuentran en menor riesgo, por lo que el control de desarrollo y crecimiento se realiza </a:t>
            </a:r>
            <a:r>
              <a:rPr lang="es-ES" dirty="0" smtClean="0"/>
              <a:t>anualmente</a:t>
            </a:r>
            <a:endParaRPr lang="en-US" dirty="0"/>
          </a:p>
        </p:txBody>
      </p:sp>
    </p:spTree>
    <p:extLst>
      <p:ext uri="{BB962C8B-B14F-4D97-AF65-F5344CB8AC3E}">
        <p14:creationId xmlns:p14="http://schemas.microsoft.com/office/powerpoint/2010/main" val="390489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5E7A543-24D1-421D-9769-F0E0EB1B4BAF}"/>
              </a:ext>
            </a:extLst>
          </p:cNvPr>
          <p:cNvSpPr>
            <a:spLocks noGrp="1"/>
          </p:cNvSpPr>
          <p:nvPr>
            <p:ph idx="1"/>
          </p:nvPr>
        </p:nvSpPr>
        <p:spPr>
          <a:xfrm>
            <a:off x="1091820" y="402257"/>
            <a:ext cx="10699844" cy="4224686"/>
          </a:xfrm>
        </p:spPr>
        <p:txBody>
          <a:bodyPr>
            <a:normAutofit fontScale="62500" lnSpcReduction="20000"/>
          </a:bodyPr>
          <a:lstStyle/>
          <a:p>
            <a:pPr algn="just"/>
            <a:endParaRPr lang="es-GT" dirty="0"/>
          </a:p>
          <a:p>
            <a:pPr marL="1371600" lvl="3" indent="0" algn="just">
              <a:lnSpc>
                <a:spcPct val="110000"/>
              </a:lnSpc>
              <a:buNone/>
            </a:pPr>
            <a:r>
              <a:rPr lang="es-GT" sz="3200" b="1" dirty="0">
                <a:latin typeface="Arial" panose="020B0604020202020204" pitchFamily="34" charset="0"/>
                <a:cs typeface="Arial" panose="020B0604020202020204" pitchFamily="34" charset="0"/>
              </a:rPr>
              <a:t>ADOLESCENCIA: </a:t>
            </a:r>
            <a:r>
              <a:rPr lang="es-GT" sz="3200" dirty="0">
                <a:latin typeface="Arial" panose="020B0604020202020204" pitchFamily="34" charset="0"/>
                <a:cs typeface="Arial" panose="020B0604020202020204" pitchFamily="34" charset="0"/>
              </a:rPr>
              <a:t>LA ORGANIZACIÓN MUNDIAL DE LA SALUD DEFINE ADOLESCENCIA AL PERÍODO DE CRECIMIENTO Y DESARROLLO HUMANO QUE SE PRODUCE ANTES DE LA EDAD ADULTA ENTRE LAS EDADE DE 10 Y 19 AÑOS. </a:t>
            </a:r>
          </a:p>
          <a:p>
            <a:pPr marL="914400" lvl="2" indent="0" algn="just">
              <a:lnSpc>
                <a:spcPct val="110000"/>
              </a:lnSpc>
              <a:buNone/>
            </a:pPr>
            <a:endParaRPr lang="es-GT" sz="3400" dirty="0">
              <a:latin typeface="Arial" panose="020B0604020202020204" pitchFamily="34" charset="0"/>
              <a:cs typeface="Arial" panose="020B0604020202020204" pitchFamily="34" charset="0"/>
            </a:endParaRPr>
          </a:p>
          <a:p>
            <a:pPr marL="914400" lvl="2" indent="0" algn="just">
              <a:lnSpc>
                <a:spcPct val="110000"/>
              </a:lnSpc>
              <a:buNone/>
            </a:pPr>
            <a:r>
              <a:rPr lang="es-GT" sz="3400" dirty="0">
                <a:latin typeface="Arial" panose="020B0604020202020204" pitchFamily="34" charset="0"/>
                <a:cs typeface="Arial" panose="020B0604020202020204" pitchFamily="34" charset="0"/>
              </a:rPr>
              <a:t>LA ADOLESCENCIA ES LA PREPARACIÓN PARA LA VIDA ADULTA DONDE SE EXPONEN EXPERIENCIAS DE TRANSICIÓN HACIA LA INDEPENDENCIA SOCIAL Y ECONÓMICA, DESARROLLO DE IDENTIDAD, LA ADQUISICIÓN DE APTITUDES PARA RELACIONARSE EN EL MUNDO DE LOS ADULTOS Y ASUMIR FUNCIONES ADULTAS. ASÍ MISMO, DURANTE ESTA ETAPA SE CONSTITUYEN RIESGOS, DONDE EL CONTEXTO SOCIAL PUEDE TENER UNA INFLUENCIA DETERMINABLE. </a:t>
            </a:r>
          </a:p>
        </p:txBody>
      </p:sp>
      <p:pic>
        <p:nvPicPr>
          <p:cNvPr id="2050" name="Picture 2" descr="Psicólogo para adolescentes Barcelona ▷Psicoemocionat">
            <a:extLst>
              <a:ext uri="{FF2B5EF4-FFF2-40B4-BE49-F238E27FC236}">
                <a16:creationId xmlns:a16="http://schemas.microsoft.com/office/drawing/2014/main" xmlns="" id="{062E045E-B412-4663-951A-80D6DB70B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6" y="3879376"/>
            <a:ext cx="2544058" cy="271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6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382137"/>
            <a:ext cx="10515600" cy="5794826"/>
          </a:xfrm>
        </p:spPr>
        <p:txBody>
          <a:bodyPr>
            <a:normAutofit fontScale="92500" lnSpcReduction="10000"/>
          </a:bodyPr>
          <a:lstStyle/>
          <a:p>
            <a:r>
              <a:rPr lang="es-ES" dirty="0"/>
              <a:t>Adolescencia temprana (10 - 13 años) momento en el que el crecimiento es más rápido. Inician los cambios corporales, llegando a generar curiosidad y ansiedad al desconocer los mismos. Así mismo, los jóvenes llegan a tener ideas concretas y extrovertidas, requiriendo más privacidad. </a:t>
            </a:r>
            <a:r>
              <a:rPr lang="es-ES" dirty="0" smtClean="0"/>
              <a:t></a:t>
            </a:r>
          </a:p>
          <a:p>
            <a:r>
              <a:rPr lang="es-ES" dirty="0" smtClean="0"/>
              <a:t>Adolescencia </a:t>
            </a:r>
            <a:r>
              <a:rPr lang="es-ES" dirty="0"/>
              <a:t>media (13 - 17 años) los cambios físicos se vuelven más notorios, en los varones se alcanza un crecimiento repentino, en cuanto a las mujeres es probable que los cambios físicos estén completos. En esta etapa, inicia el interés de relaciones románticas y sexuales. Momento en el que cuestionable la identidad y surge el deseo de exploración, llegando a generar estrés al momento de no contar con el apoyo de los pares, la familia o comunidad. Durante esta etapa surgen discusiones con los padres por crear su propia independencia, suelen pasar más tiempo con los amigos que con la familia. </a:t>
            </a:r>
          </a:p>
          <a:p>
            <a:r>
              <a:rPr lang="es-ES" dirty="0" smtClean="0"/>
              <a:t>Adolescencia </a:t>
            </a:r>
            <a:r>
              <a:rPr lang="es-ES" dirty="0"/>
              <a:t>tardía (17 - 21 años) en esta etapa, generalmente se ha completado el desarrollo físico y se alcanza la altura definitiva. Se logra obtener mayor control de impulsos. Se alcanza la propia individualidad e identificación personal y consolidación de valores.</a:t>
            </a:r>
            <a:endParaRPr lang="en-US" dirty="0"/>
          </a:p>
        </p:txBody>
      </p:sp>
    </p:spTree>
    <p:extLst>
      <p:ext uri="{BB962C8B-B14F-4D97-AF65-F5344CB8AC3E}">
        <p14:creationId xmlns:p14="http://schemas.microsoft.com/office/powerpoint/2010/main" val="587717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523</TotalTime>
  <Words>1751</Words>
  <Application>Microsoft Office PowerPoint</Application>
  <PresentationFormat>Personalizado</PresentationFormat>
  <Paragraphs>67</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DESCRIPCION DEL HOGAR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Familia</vt:lpstr>
      <vt:lpstr>Presentación de PowerPoint</vt:lpstr>
      <vt:lpstr>Presentación de PowerPoint</vt:lpstr>
      <vt:lpstr>Reunificación familiar</vt:lpstr>
      <vt:lpstr>Presentación de PowerPoint</vt:lpstr>
      <vt:lpstr>EVALUACIÓN</vt:lpstr>
      <vt:lpstr>RESULTADOS E IMPACTO SOCIAL</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CNA12</dc:creator>
  <cp:lastModifiedBy>Delmy</cp:lastModifiedBy>
  <cp:revision>44</cp:revision>
  <dcterms:created xsi:type="dcterms:W3CDTF">2020-11-24T18:50:33Z</dcterms:created>
  <dcterms:modified xsi:type="dcterms:W3CDTF">2021-04-29T21:10:27Z</dcterms:modified>
</cp:coreProperties>
</file>