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4" r:id="rId5"/>
    <p:sldId id="262" r:id="rId6"/>
    <p:sldId id="266" r:id="rId7"/>
    <p:sldId id="267" r:id="rId8"/>
    <p:sldId id="260" r:id="rId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4F156-1FE7-4F79-8AC6-D7C292C2F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C17A2B-EF55-4F22-8663-C3D4DCBA7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99280A-2DAB-48E2-85C9-38191DCC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EE96B-B50F-467D-896F-F959E0E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22B24C-FC36-489E-A1FB-7506ADFE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210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81243-A3C8-4CD0-8A58-E7FCAE58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76AB1E-CDF8-4715-BA81-6922A0C10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EE5DCC-1748-48D7-8032-37750019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968F53-ECF6-4129-BA6A-58D32BF8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15E21-F7A2-4580-861C-D2B5B21F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540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600606-3447-4E2D-A7FB-E2DF48395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D07BF8-E7AB-43F9-B6D4-E203DA43A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A79960-1B4A-4359-A1CE-A814345A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E8EEB3-81DC-4741-9F54-36DA6BEB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3CE020-8A2B-472D-B2DE-B207D7F2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3946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24C0F-0315-4AC8-940E-604CEB72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42012E-8BEA-4BA5-BE60-932AB28FF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BEED6A-B00C-4D49-B8A5-8756A7F7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14F5AC-E9DB-4316-AE02-4FC688CD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98B93C-E4A7-401B-9B5B-27817274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5304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C9658-8D78-457A-BE56-BE63BCEA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8C72C8-3343-4D87-948D-5BDDD272A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0F1F9F-C237-4FDA-BE68-A0FBD09E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6E0C4-E3F2-4D26-9625-3E475B1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12524A-24ED-43CC-A099-3B26B61A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9040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9AD7B-4AC5-4B05-8BD7-299FAF6B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14CD1-A9D7-4C82-82BE-BD14112AC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01BC37-FD2D-4B13-818F-D832DFCC2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53286C-CCCB-40BC-9D40-BF141B85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D06AB-62AF-4C0A-B828-82DD155D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5FF4B7-ABC9-40AC-94ED-B552DD8E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959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0B983-8580-40D5-A968-B99C06252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0D5254-75E3-4F15-A1FF-78C74136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78D2D2-6064-4F33-AE85-512DB5FA3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E4ADDD-B80D-4F00-B06E-1DC387AB9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EDCB9B-940B-4F70-81A6-F01D13DCB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B18D0B-A5EC-4047-AA2D-B190DBB8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F5670E-7C65-474B-B1A9-490F3D8D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E5C21E-3011-4882-B5FB-B0FA23F9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2084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A2F5C-E1FD-436E-8F03-559FDDFD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90623A-C975-4BAF-B431-3DDE3D13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C66E2B-0881-4CC4-A17D-4F6F5CAC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152D08-3D59-4828-9586-A2B93A28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4707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DFCEC0-836E-4A97-81D6-818FEC70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0499E1-9F16-456A-9F4B-247D39D3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1752F2-AA55-4F80-84D5-64698367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593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3CEF11-BF9A-4B20-9927-62347F85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349C80-47DB-4733-AF99-DAD85A04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8070F7-9CC6-4F0F-9B6F-94B85D410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1848CF-D079-4AD3-8A12-FCB6BF0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CF5A65-824C-4040-BE52-BCDD0A9C7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BBADD6-6D99-4F53-B458-3C0E1E69E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7907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6ADB7-FD90-4D95-8E12-5EA03CA2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3C8907-8ADB-4D44-936E-46613521A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715142-686A-4707-B9A9-8DEFCD179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BE02C1-75B8-4636-865A-FDF4C9C6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C0F13C-CE3E-4C7C-8BA2-3C98AE31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0FB51F-48E3-4A96-B525-0E7D33C5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828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F296B1-EAC2-4BD6-85BE-5C18BECFE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2CB857-5469-4FA4-96A6-A4FEEFC52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3D3F9-1FA8-4033-ABB9-E97FA3CFC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410C06-C10E-4535-8B9D-70C1080D8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7E1920-729A-4B1F-8B73-B7E27E1D3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5233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E9uoqOWHos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ldeasEspana" TargetMode="External"/><Relationship Id="rId2" Type="http://schemas.openxmlformats.org/officeDocument/2006/relationships/hyperlink" Target="https://twitter.com/hashtag/SonEsenciales?src=hashtag_clic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.co/EdVAvWIKDb?amp=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070B715-F8BB-4048-A067-E9C826A47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23522"/>
            <a:ext cx="13844681" cy="7787633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6DF4027-CA19-45F1-AB04-7AAC58566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8469" y="815770"/>
            <a:ext cx="9144000" cy="1655762"/>
          </a:xfrm>
        </p:spPr>
        <p:txBody>
          <a:bodyPr>
            <a:normAutofit/>
          </a:bodyPr>
          <a:lstStyle/>
          <a:p>
            <a:r>
              <a:rPr lang="es-GT" sz="6000" dirty="0">
                <a:solidFill>
                  <a:schemeClr val="bg1"/>
                </a:solidFill>
                <a:latin typeface="Aller" panose="02000803040000020004" pitchFamily="2" charset="0"/>
                <a:ea typeface="+mj-ea"/>
                <a:cs typeface="Arial" panose="020B0604020202020204" pitchFamily="34" charset="0"/>
              </a:rPr>
              <a:t>ACOGIDA DE HERMANOS</a:t>
            </a:r>
          </a:p>
        </p:txBody>
      </p:sp>
      <p:pic>
        <p:nvPicPr>
          <p:cNvPr id="1030" name="Picture 6" descr="Las mejores 8 ideas de Dibujos de hermanos | dibujos de hermanos, mejores  amigas dibujo, dibujos">
            <a:extLst>
              <a:ext uri="{FF2B5EF4-FFF2-40B4-BE49-F238E27FC236}">
                <a16:creationId xmlns:a16="http://schemas.microsoft.com/office/drawing/2014/main" id="{6BFE4A08-E624-4D46-BD39-A2034513F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075" y="219551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98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Ingreso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34204"/>
          </a:xfrm>
        </p:spPr>
        <p:txBody>
          <a:bodyPr>
            <a:normAutofit/>
          </a:bodyPr>
          <a:lstStyle/>
          <a:p>
            <a:pPr algn="just"/>
            <a:r>
              <a:rPr lang="es-GT" dirty="0"/>
              <a:t>Las entidades de abrigo temporal deben garantizar la acogida conjunta de hermanos, que podrá realizarse por separado, sólo bajo condiciones justificables que beneficien el desarrollo de los Niños, Niñas y Adolescentes, o por disposición de los hermanos. </a:t>
            </a:r>
          </a:p>
          <a:p>
            <a:pPr algn="just"/>
            <a:r>
              <a:rPr lang="es-GT" dirty="0"/>
              <a:t>Inicia con vulneración de derechos.</a:t>
            </a:r>
          </a:p>
          <a:p>
            <a:pPr algn="just"/>
            <a:r>
              <a:rPr lang="es-GT" dirty="0"/>
              <a:t>Institucionalización.</a:t>
            </a:r>
          </a:p>
          <a:p>
            <a:pPr algn="just"/>
            <a:r>
              <a:rPr lang="es-GT" dirty="0"/>
              <a:t>Solicitud de ingreso a hogares privados/Perfil del hogar. </a:t>
            </a:r>
          </a:p>
          <a:p>
            <a:pPr algn="just"/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5414526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5BD17-25DC-4043-A797-F8458007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Motivos justificables:</a:t>
            </a:r>
            <a:br>
              <a:rPr lang="es-GT" dirty="0"/>
            </a:b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7548F2-C05F-4B38-A6D0-2A12B82AD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83766"/>
          </a:xfrm>
        </p:spPr>
        <p:txBody>
          <a:bodyPr/>
          <a:lstStyle/>
          <a:p>
            <a:pPr marL="0" indent="0" algn="just">
              <a:buNone/>
            </a:pPr>
            <a:endParaRPr lang="es-GT" dirty="0"/>
          </a:p>
          <a:p>
            <a:pPr marL="0" indent="0" algn="just">
              <a:buNone/>
            </a:pPr>
            <a:r>
              <a:rPr lang="es-GT" dirty="0"/>
              <a:t>* Alguno de los hermanos necesita una atención especializada por discapacidad.</a:t>
            </a:r>
          </a:p>
          <a:p>
            <a:pPr marL="0" indent="0" algn="just">
              <a:buNone/>
            </a:pPr>
            <a:r>
              <a:rPr lang="es-GT" dirty="0"/>
              <a:t>* Influencia negativa: antes y durante el proceso de acogimiento. </a:t>
            </a: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54267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3D400-22C6-4C11-9433-C4056C41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Acogida por separado: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E8D611-4376-452F-BEE6-5C41D15A9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GT" dirty="0"/>
              <a:t>Orden judicial. Razones convincentes que demuestren que mantenerlos juntos va en contra de su interés superior:</a:t>
            </a:r>
          </a:p>
          <a:p>
            <a:r>
              <a:rPr lang="es-ES" dirty="0"/>
              <a:t>Las separaciones de hermanos son aceptables únicamente cuando: el equipo multidisciplinario de la entidad de abrigo temporal establece, a través de la evaluación biopsicosocial, que la separación es “indispensable”, por los efectos negativos para uno de los hermanos o por “necesidades especiales” de alguno de ellos, la entidad puede solicitarla al Juzgado de Niñez y Adolescencia. </a:t>
            </a:r>
          </a:p>
          <a:p>
            <a:r>
              <a:rPr lang="es-ES" dirty="0"/>
              <a:t>Garantía de relación y comunicación entre hermanos. Las entidades de abrigo temporal que acojan hermanos separados deben facilitar, organizar y garantizar los contactos regulares entre los mismos y una comunicación fluida. Esta garantía también aplica en el caso de hermanos separados por “necesidades especiales”, no así en el caso de “influencia negativa”.</a:t>
            </a:r>
          </a:p>
          <a:p>
            <a:pPr marL="0" indent="0">
              <a:buNone/>
            </a:pP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68644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B95953C-973E-470E-8549-697798F3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s-GT" b="1" dirty="0"/>
              <a:t>Aspectos básicos que deben guiar una acogida conjunta: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148D3D-8B1A-4342-8F7B-0267AD8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GT" dirty="0"/>
              <a:t>Proyectos de vida.</a:t>
            </a:r>
          </a:p>
          <a:p>
            <a:r>
              <a:rPr lang="es-GT" dirty="0"/>
              <a:t>Metas personales.</a:t>
            </a:r>
          </a:p>
          <a:p>
            <a:r>
              <a:rPr lang="es-GT" dirty="0"/>
              <a:t>Relación entre hermanos.</a:t>
            </a:r>
          </a:p>
        </p:txBody>
      </p:sp>
      <p:pic>
        <p:nvPicPr>
          <p:cNvPr id="2050" name="Picture 2" descr="30+ Top For Dibujos Animados De 3 Hermanos - Black Masa">
            <a:extLst>
              <a:ext uri="{FF2B5EF4-FFF2-40B4-BE49-F238E27FC236}">
                <a16:creationId xmlns:a16="http://schemas.microsoft.com/office/drawing/2014/main" id="{689111DF-F8BA-4AC1-96F4-32D512F26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603" y="1825625"/>
            <a:ext cx="5261317" cy="309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77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CF8ED-36B3-42E7-82FB-4C671CFD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722"/>
            <a:ext cx="10515600" cy="2775640"/>
          </a:xfrm>
        </p:spPr>
        <p:txBody>
          <a:bodyPr>
            <a:normAutofit/>
          </a:bodyPr>
          <a:lstStyle/>
          <a:p>
            <a:pPr algn="just"/>
            <a:r>
              <a:rPr lang="es-ES" sz="2400" b="0" i="0" dirty="0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“Cuando ingresamos al sistema de cuidado sustituto lo perdemos todo… Nuestras madres, nuestros padres, donde vivíamos. Todo es tan extraño. Tener a tu hermano contigo es justo lo que necesitas para seguir adelante, o para avanzar en la vida, en el cuidado sustituto”. ~ </a:t>
            </a:r>
            <a:r>
              <a:rPr lang="es-ES" sz="2400" b="0" i="0" dirty="0" err="1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Noy</a:t>
            </a:r>
            <a:r>
              <a:rPr lang="es-ES" sz="2400" b="0" i="0" dirty="0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, quien ingresó el sistema de cuidado sustituto a los 3 años de edad, en el video </a:t>
            </a:r>
            <a:r>
              <a:rPr lang="es-ES" sz="2400" b="0" i="0" dirty="0" err="1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Epic</a:t>
            </a:r>
            <a:r>
              <a:rPr lang="es-ES" sz="2400" b="0" i="0" dirty="0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 Ohana </a:t>
            </a:r>
            <a:r>
              <a:rPr lang="es-ES" sz="2400" b="0" i="1" u="none" strike="noStrike" dirty="0">
                <a:solidFill>
                  <a:srgbClr val="0066FF"/>
                </a:solidFill>
                <a:effectLst/>
                <a:latin typeface="Source Sans Pro" panose="020B0503030403020204" pitchFamily="34" charset="0"/>
                <a:hlinkClick r:id="rId2"/>
              </a:rPr>
              <a:t>Hermanos y hermanas: manteniéndolos juntos bajo cuidado sustituto</a:t>
            </a:r>
            <a:r>
              <a:rPr lang="es-ES" sz="2400" b="0" i="0" u="none" strike="noStrike" dirty="0">
                <a:solidFill>
                  <a:srgbClr val="0066FF"/>
                </a:solidFill>
                <a:effectLst/>
                <a:latin typeface="Source Sans Pro" panose="020B0503030403020204" pitchFamily="34" charset="0"/>
                <a:hlinkClick r:id="rId2"/>
              </a:rPr>
              <a:t> (inglés)</a:t>
            </a:r>
            <a:r>
              <a:rPr lang="es-ES" sz="2400" b="0" i="0" dirty="0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. </a:t>
            </a:r>
            <a:endParaRPr lang="es-GT" sz="2400" dirty="0"/>
          </a:p>
        </p:txBody>
      </p:sp>
      <p:pic>
        <p:nvPicPr>
          <p:cNvPr id="3074" name="Picture 2" descr="Te amo | Dibujos de amor, Dibujos de hermanos, Tatoos para hermanas">
            <a:extLst>
              <a:ext uri="{FF2B5EF4-FFF2-40B4-BE49-F238E27FC236}">
                <a16:creationId xmlns:a16="http://schemas.microsoft.com/office/drawing/2014/main" id="{1DEAEFBE-3645-436F-BEA8-11C3A71AB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762" y="759143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2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3411EA1-CF28-4CE1-8DD4-B847833DCE2A}"/>
              </a:ext>
            </a:extLst>
          </p:cNvPr>
          <p:cNvSpPr txBox="1"/>
          <p:nvPr/>
        </p:nvSpPr>
        <p:spPr>
          <a:xfrm>
            <a:off x="1789045" y="2097301"/>
            <a:ext cx="931627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0" i="0" dirty="0">
                <a:solidFill>
                  <a:srgbClr val="14171A"/>
                </a:solidFill>
                <a:effectLst/>
                <a:latin typeface="system-ui"/>
              </a:rPr>
              <a:t>Tamara y Encarna son hermanas y han vivido en acogida. Ambas aseguran que no saben qué habría sido de ellas si las hubieran separado y advierten a las administraciones de que en los procesos de acogida los hermanos</a:t>
            </a:r>
          </a:p>
          <a:p>
            <a:pPr algn="l"/>
            <a:r>
              <a:rPr lang="es-ES" b="0" i="0" u="sng" dirty="0">
                <a:solidFill>
                  <a:srgbClr val="1B95E0"/>
                </a:solidFill>
                <a:effectLst/>
                <a:latin typeface="-apple-system"/>
                <a:hlinkClick r:id="rId2"/>
              </a:rPr>
              <a:t>#SonEsenciales</a:t>
            </a:r>
            <a:r>
              <a:rPr lang="es-ES" b="0" i="0" dirty="0">
                <a:solidFill>
                  <a:srgbClr val="0F1419"/>
                </a:solidFill>
                <a:effectLst/>
                <a:latin typeface="-apple-system"/>
              </a:rPr>
              <a:t> </a:t>
            </a:r>
            <a:r>
              <a:rPr lang="es-ES" b="0" i="0" u="none" strike="noStrike" dirty="0">
                <a:solidFill>
                  <a:srgbClr val="1B95E0"/>
                </a:solidFill>
                <a:effectLst/>
                <a:latin typeface="-apple-system"/>
                <a:hlinkClick r:id="rId3"/>
              </a:rPr>
              <a:t>@AldeasEspana</a:t>
            </a:r>
            <a:endParaRPr lang="es-ES" b="0" i="0" dirty="0">
              <a:solidFill>
                <a:srgbClr val="0F1419"/>
              </a:solidFill>
              <a:effectLst/>
              <a:latin typeface="-apple-system"/>
            </a:endParaRPr>
          </a:p>
          <a:p>
            <a:r>
              <a:rPr lang="es-ES" b="0" i="0" u="none" strike="noStrike" dirty="0">
                <a:solidFill>
                  <a:srgbClr val="1B95E0"/>
                </a:solidFill>
                <a:effectLst/>
                <a:latin typeface="inherit"/>
                <a:hlinkClick r:id="rId4"/>
              </a:rPr>
              <a:t>https://</a:t>
            </a:r>
            <a:r>
              <a:rPr lang="es-ES" b="0" i="0" u="none" strike="noStrike" dirty="0">
                <a:solidFill>
                  <a:srgbClr val="1B95E0"/>
                </a:solidFill>
                <a:effectLst/>
                <a:latin typeface="-apple-system"/>
                <a:hlinkClick r:id="rId4"/>
              </a:rPr>
              <a:t>bit.ly/2Z1lgZO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35501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453C4-3E5E-40EE-BCEE-743E96173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4400" b="1" dirty="0">
                <a:solidFill>
                  <a:schemeClr val="bg1"/>
                </a:solidFill>
              </a:rPr>
              <a:t>IMPORTANCIA DEL VÍNCULO DE APEGO ENTRE</a:t>
            </a:r>
            <a:br>
              <a:rPr lang="es-GT" sz="4400" b="1" dirty="0">
                <a:solidFill>
                  <a:schemeClr val="bg1"/>
                </a:solidFill>
                <a:latin typeface="Aller" panose="02000803040000020004" pitchFamily="2" charset="0"/>
                <a:ea typeface="+mj-ea"/>
                <a:cs typeface="Arial" panose="020B0604020202020204" pitchFamily="34" charset="0"/>
              </a:rPr>
            </a:br>
            <a:endParaRPr lang="es-GT" b="1" dirty="0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1BE4C30B-4C84-4288-91E1-FDC471EB46AD}"/>
              </a:ext>
            </a:extLst>
          </p:cNvPr>
          <p:cNvSpPr txBox="1">
            <a:spLocks/>
          </p:cNvSpPr>
          <p:nvPr/>
        </p:nvSpPr>
        <p:spPr>
          <a:xfrm>
            <a:off x="1311965" y="86280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GT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IMPORTANCIA DEL VÍNCULO DE APEGO ENTRE HERMANOS:</a:t>
            </a:r>
            <a:endParaRPr lang="es-GT" sz="6000" dirty="0">
              <a:solidFill>
                <a:schemeClr val="tx1">
                  <a:lumMod val="65000"/>
                  <a:lumOff val="35000"/>
                </a:schemeClr>
              </a:solidFill>
              <a:latin typeface="Aller" panose="02000803040000020004" pitchFamily="2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D7830078-0A9B-4690-94E8-55B3899BB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69796"/>
            <a:ext cx="10515600" cy="1595505"/>
          </a:xfrm>
        </p:spPr>
        <p:txBody>
          <a:bodyPr/>
          <a:lstStyle/>
          <a:p>
            <a:pPr algn="ctr"/>
            <a:r>
              <a:rPr lang="es-GT" dirty="0"/>
              <a:t>LICDA. Mayra Carolina Morales </a:t>
            </a:r>
            <a:r>
              <a:rPr lang="es-GT" dirty="0" err="1"/>
              <a:t>Tzaj</a:t>
            </a:r>
            <a:endParaRPr lang="es-GT" dirty="0"/>
          </a:p>
          <a:p>
            <a:pPr algn="ctr"/>
            <a:r>
              <a:rPr lang="es-GT" dirty="0"/>
              <a:t>Psicóloga de la iniciativa Cambiando la Forma en que Cuidamos/CRS Guatemala. </a:t>
            </a:r>
          </a:p>
        </p:txBody>
      </p:sp>
      <p:pic>
        <p:nvPicPr>
          <p:cNvPr id="4098" name="Picture 2" descr="Las mejores 8 ideas de Dibujos de hermanos | dibujos de hermanos, mejores  amigas dibujo, dibujos">
            <a:extLst>
              <a:ext uri="{FF2B5EF4-FFF2-40B4-BE49-F238E27FC236}">
                <a16:creationId xmlns:a16="http://schemas.microsoft.com/office/drawing/2014/main" id="{A6132A09-38B4-4D1C-843C-4D3E65087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190" y="156619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1721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430</Words>
  <Application>Microsoft Office PowerPoint</Application>
  <PresentationFormat>Panorámica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Aller</vt:lpstr>
      <vt:lpstr>-apple-system</vt:lpstr>
      <vt:lpstr>Arial</vt:lpstr>
      <vt:lpstr>Calibri</vt:lpstr>
      <vt:lpstr>Calibri Light</vt:lpstr>
      <vt:lpstr>inherit</vt:lpstr>
      <vt:lpstr>Source Sans Pro</vt:lpstr>
      <vt:lpstr>system-ui</vt:lpstr>
      <vt:lpstr>Tema de Office</vt:lpstr>
      <vt:lpstr>Presentación de PowerPoint</vt:lpstr>
      <vt:lpstr>Ingreso</vt:lpstr>
      <vt:lpstr>Motivos justificables: </vt:lpstr>
      <vt:lpstr>Acogida por separado: </vt:lpstr>
      <vt:lpstr>Aspectos básicos que deben guiar una acogida conjunta:</vt:lpstr>
      <vt:lpstr>“Cuando ingresamos al sistema de cuidado sustituto lo perdemos todo… Nuestras madres, nuestros padres, donde vivíamos. Todo es tan extraño. Tener a tu hermano contigo es justo lo que necesitas para seguir adelante, o para avanzar en la vida, en el cuidado sustituto”. ~ Noy, quien ingresó el sistema de cuidado sustituto a los 3 años de edad, en el video Epic Ohana Hermanos y hermanas: manteniéndolos juntos bajo cuidado sustituto (inglés). </vt:lpstr>
      <vt:lpstr>Presentación de PowerPoint</vt:lpstr>
      <vt:lpstr>IMPORTANCIA DEL VÍNCULO DE APEGO ENTRE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CNA12</dc:creator>
  <cp:lastModifiedBy>CNA11</cp:lastModifiedBy>
  <cp:revision>19</cp:revision>
  <dcterms:created xsi:type="dcterms:W3CDTF">2020-11-24T18:50:33Z</dcterms:created>
  <dcterms:modified xsi:type="dcterms:W3CDTF">2021-02-25T06:41:51Z</dcterms:modified>
</cp:coreProperties>
</file>