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8" r:id="rId4"/>
    <p:sldId id="267" r:id="rId5"/>
    <p:sldId id="269" r:id="rId6"/>
    <p:sldId id="266" r:id="rId7"/>
    <p:sldId id="271" r:id="rId8"/>
    <p:sldId id="261" r:id="rId9"/>
    <p:sldId id="270" r:id="rId10"/>
    <p:sldId id="264" r:id="rId11"/>
    <p:sldId id="265" r:id="rId12"/>
    <p:sldId id="272" r:id="rId13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1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F4F156-1FE7-4F79-8AC6-D7C292C2F7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C17A2B-EF55-4F22-8663-C3D4DCBA7C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99280A-2DAB-48E2-85C9-38191DCC3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6EE96B-B50F-467D-896F-F959E0EC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22B24C-FC36-489E-A1FB-7506ADFE6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6210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781243-A3C8-4CD0-8A58-E7FCAE58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76AB1E-CDF8-4715-BA81-6922A0C10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EE5DCC-1748-48D7-8032-37750019C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968F53-ECF6-4129-BA6A-58D32BF8A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815E21-F7A2-4580-861C-D2B5B21F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9540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7600606-3447-4E2D-A7FB-E2DF48395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D07BF8-E7AB-43F9-B6D4-E203DA43A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A79960-1B4A-4359-A1CE-A814345A6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E8EEB3-81DC-4741-9F54-36DA6BEB8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3CE020-8A2B-472D-B2DE-B207D7F28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3946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24C0F-0315-4AC8-940E-604CEB72C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42012E-8BEA-4BA5-BE60-932AB28FF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BEED6A-B00C-4D49-B8A5-8756A7F7F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14F5AC-E9DB-4316-AE02-4FC688CD4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98B93C-E4A7-401B-9B5B-27817274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5304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C9658-8D78-457A-BE56-BE63BCEA1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8C72C8-3343-4D87-948D-5BDDD272A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0F1F9F-C237-4FDA-BE68-A0FBD09E3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C6E0C4-E3F2-4D26-9625-3E475B1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12524A-24ED-43CC-A099-3B26B61A1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90405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79AD7B-4AC5-4B05-8BD7-299FAF6BF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D14CD1-A9D7-4C82-82BE-BD14112AC3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01BC37-FD2D-4B13-818F-D832DFCC2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53286C-CCCB-40BC-9D40-BF141B856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9D06AB-62AF-4C0A-B828-82DD155D1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5FF4B7-ABC9-40AC-94ED-B552DD8E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4959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90B983-8580-40D5-A968-B99C06252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0D5254-75E3-4F15-A1FF-78C741365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78D2D2-6064-4F33-AE85-512DB5FA3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4E4ADDD-B80D-4F00-B06E-1DC387AB9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9EDCB9B-940B-4F70-81A6-F01D13DCB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CB18D0B-A5EC-4047-AA2D-B190DBB8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7F5670E-7C65-474B-B1A9-490F3D8D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E5C21E-3011-4882-B5FB-B0FA23F9C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2084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1A2F5C-E1FD-436E-8F03-559FDDFD2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90623A-C975-4BAF-B431-3DDE3D13E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C66E2B-0881-4CC4-A17D-4F6F5CAC3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A152D08-3D59-4828-9586-A2B93A28A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4707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DFCEC0-836E-4A97-81D6-818FEC70B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A0499E1-9F16-456A-9F4B-247D39D31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81752F2-AA55-4F80-84D5-64698367F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6593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3CEF11-BF9A-4B20-9927-62347F851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349C80-47DB-4733-AF99-DAD85A04B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8070F7-9CC6-4F0F-9B6F-94B85D410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1848CF-D079-4AD3-8A12-FCB6BF000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CF5A65-824C-4040-BE52-BCDD0A9C7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BBADD6-6D99-4F53-B458-3C0E1E69E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97907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6ADB7-FD90-4D95-8E12-5EA03CA27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C3C8907-8ADB-4D44-936E-46613521A6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715142-686A-4707-B9A9-8DEFCD179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BE02C1-75B8-4636-865A-FDF4C9C66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C0F13C-CE3E-4C7C-8BA2-3C98AE314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0FB51F-48E3-4A96-B525-0E7D33C5E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828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AF296B1-EAC2-4BD6-85BE-5C18BECFE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2CB857-5469-4FA4-96A6-A4FEEFC52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03D3F9-1FA8-4033-ABB9-E97FA3CFC5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32527-EC8A-486F-BB62-E613A096788A}" type="datetimeFigureOut">
              <a:rPr lang="es-GT" smtClean="0"/>
              <a:t>24/02/2021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410C06-C10E-4535-8B9D-70C1080D8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7E1920-729A-4B1F-8B73-B7E27E1D3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6EEFE-6CF6-421E-A424-6EADB7C02B9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5233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D070B715-F8BB-4048-A067-E9C826A47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96DF4027-CA19-45F1-AB04-7AAC58566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59039"/>
            <a:ext cx="9144000" cy="1655762"/>
          </a:xfrm>
        </p:spPr>
        <p:txBody>
          <a:bodyPr>
            <a:normAutofit fontScale="85000" lnSpcReduction="10000"/>
          </a:bodyPr>
          <a:lstStyle/>
          <a:p>
            <a:r>
              <a:rPr lang="es-GT" sz="6000" b="1" dirty="0">
                <a:solidFill>
                  <a:schemeClr val="bg1"/>
                </a:solidFill>
              </a:rPr>
              <a:t>IMPORTANCIA DEL VÍNCULO DE APEGO ENTRE HERMANOS</a:t>
            </a:r>
            <a:endParaRPr lang="es-GT" sz="6000" b="1" dirty="0">
              <a:solidFill>
                <a:schemeClr val="bg1"/>
              </a:solidFill>
              <a:latin typeface="Aller" panose="02000803040000020004" pitchFamily="2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983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FD761-0659-47E2-BF59-2889CB51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/>
              <a:t>SUGERENCIAS Y RECOMENDACIONES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C84686-3CF1-41F7-9EB3-636D3B964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GT" dirty="0"/>
          </a:p>
          <a:p>
            <a:pPr marL="0" indent="0">
              <a:buNone/>
            </a:pPr>
            <a:endParaRPr lang="es-GT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32C84686-3CF1-41F7-9EB3-636D3B964AE8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G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separación paulatina a diferentes residencias, se sugiere que se tenga un área de camas </a:t>
            </a:r>
            <a:r>
              <a:rPr lang="es-GT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multiples</a:t>
            </a:r>
            <a:r>
              <a:rPr lang="es-G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donde puedan dormir por lo menos la primera semana juntos dentro de la institución</a:t>
            </a:r>
          </a:p>
          <a:p>
            <a:pPr marL="0" indent="0">
              <a:buNone/>
            </a:pPr>
            <a:endParaRPr lang="es-G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G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Actividades compartidas como núcleos de hermanos con el área de psicología o trabajo social eventualmente (juegos, tiempos de comida, realización de tareas, otros)</a:t>
            </a:r>
          </a:p>
          <a:p>
            <a:pPr>
              <a:buFont typeface="Wingdings" panose="05000000000000000000" pitchFamily="2" charset="2"/>
              <a:buChar char="Ø"/>
            </a:pPr>
            <a:endParaRPr lang="es-G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G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G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117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FD761-0659-47E2-BF59-2889CB51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GT" dirty="0"/>
              <a:t>QUÉ PODRÍA DIFICULTAR LA VINCULACIÓN FRATERNAL EN HERMANOS INSTITUCIONALIZADOS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C84686-3CF1-41F7-9EB3-636D3B964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GT" dirty="0"/>
              <a:t>Perfiles de hogares </a:t>
            </a:r>
            <a:r>
              <a:rPr lang="es-GT" dirty="0" err="1"/>
              <a:t>abrigantes</a:t>
            </a:r>
            <a:endParaRPr lang="es-GT" dirty="0"/>
          </a:p>
          <a:p>
            <a:r>
              <a:rPr lang="es-GT" dirty="0"/>
              <a:t>Conductas de riesgo de uno de los miembros del núcleo de hermanos</a:t>
            </a:r>
          </a:p>
          <a:p>
            <a:r>
              <a:rPr lang="es-GT" dirty="0"/>
              <a:t>Rivalidad fraternal muy marcada</a:t>
            </a:r>
          </a:p>
          <a:p>
            <a:r>
              <a:rPr lang="es-GT" dirty="0"/>
              <a:t>Falta de personal o recarga laboral para propiciar actividades de fortalecimiento de vínculos en núcleos de hermanos.</a:t>
            </a:r>
          </a:p>
        </p:txBody>
      </p:sp>
    </p:spTree>
    <p:extLst>
      <p:ext uri="{BB962C8B-B14F-4D97-AF65-F5344CB8AC3E}">
        <p14:creationId xmlns:p14="http://schemas.microsoft.com/office/powerpoint/2010/main" val="2064117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FD761-0659-47E2-BF59-2889CB51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dirty="0"/>
              <a:t>QUÉ PROPONEMOS COMO HOGAR ABRIGANTE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C84686-3CF1-41F7-9EB3-636D3B964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808047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FB95953C-973E-470E-8549-697798F3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s-GT" b="1" dirty="0"/>
              <a:t>TEORIA DEL APEGO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2148D3D-8B1A-4342-8F7B-0267AD803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John </a:t>
            </a:r>
            <a:r>
              <a:rPr lang="es-MX" b="1" dirty="0" err="1"/>
              <a:t>Bowlby</a:t>
            </a:r>
            <a:r>
              <a:rPr lang="es-MX" dirty="0"/>
              <a:t> (1977). 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835" y="2438400"/>
            <a:ext cx="4609946" cy="3071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153" y="2438400"/>
            <a:ext cx="3573340" cy="3573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77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FB95953C-973E-470E-8549-697798F3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s-GT" b="1" dirty="0"/>
              <a:t>TIPOS DE APEGO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2148D3D-8B1A-4342-8F7B-0267AD803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GT" dirty="0" err="1"/>
              <a:t>Ainsworth</a:t>
            </a:r>
            <a:r>
              <a:rPr lang="es-GT" dirty="0"/>
              <a:t> y Bell, (1970)</a:t>
            </a:r>
            <a:r>
              <a:rPr lang="es-MX" dirty="0"/>
              <a:t> </a:t>
            </a:r>
          </a:p>
          <a:p>
            <a:pPr marL="0" indent="0">
              <a:buNone/>
            </a:pPr>
            <a:endParaRPr lang="es-MX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Apego Seguro</a:t>
            </a:r>
          </a:p>
          <a:p>
            <a:pPr marL="0" indent="0" algn="just">
              <a:buNone/>
            </a:pPr>
            <a:r>
              <a:rPr lang="es-MX" dirty="0"/>
              <a:t>El individuo tiene confianza en la disponibilidad, comprensión y ayuda que la figura parental le dará en situaciones adversas. Se siente animado a explorar el mundo</a:t>
            </a:r>
          </a:p>
          <a:p>
            <a:pPr marL="0" indent="0" algn="just">
              <a:buNone/>
            </a:pPr>
            <a:endParaRPr lang="es-MX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dirty="0"/>
              <a:t>Apego Ansioso</a:t>
            </a:r>
          </a:p>
          <a:p>
            <a:pPr marL="0" indent="0" algn="just">
              <a:buNone/>
            </a:pPr>
            <a:r>
              <a:rPr lang="es-MX" dirty="0"/>
              <a:t>Ambivalente:  Perturbados por la separación pero reacción negativa al volver el cuidador</a:t>
            </a:r>
          </a:p>
          <a:p>
            <a:pPr marL="0" indent="0" algn="just">
              <a:buNone/>
            </a:pPr>
            <a:r>
              <a:rPr lang="es-MX" dirty="0" err="1"/>
              <a:t>Evitativo</a:t>
            </a:r>
            <a:r>
              <a:rPr lang="es-MX" dirty="0"/>
              <a:t> (indiferencia):  El cuidador deja de atender constantemente las señales de protección del niño</a:t>
            </a:r>
          </a:p>
          <a:p>
            <a:pPr marL="0" indent="0" algn="just">
              <a:buNone/>
            </a:pPr>
            <a:r>
              <a:rPr lang="es-MX" dirty="0"/>
              <a:t>Desorganizado (indiscriminado):  Inseguridad con el vínculo materno, </a:t>
            </a:r>
          </a:p>
        </p:txBody>
      </p:sp>
    </p:spTree>
    <p:extLst>
      <p:ext uri="{BB962C8B-B14F-4D97-AF65-F5344CB8AC3E}">
        <p14:creationId xmlns:p14="http://schemas.microsoft.com/office/powerpoint/2010/main" val="356947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FB95953C-973E-470E-8549-697798F3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s-GT" b="1" dirty="0"/>
              <a:t>ASPECTOS IMPORTANTES DEL APEGO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2148D3D-8B1A-4342-8F7B-0267AD803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MX" dirty="0"/>
              <a:t>La presencia de a figura de apego aporta una seguridad (base segura) que favorece la exploración por parte del niño.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MX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dirty="0"/>
              <a:t>Ante la separación, el niño experimenta ansiedad, que se manifiesta por una activación de los esfuerzos para atraer a la figura de apego, seguidos de sentimientos de protesta, desolación y abandono frente a su pérdida. 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33731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FB95953C-973E-470E-8549-697798F3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s-GT" b="1" dirty="0"/>
              <a:t>IMPORTANCIA DE FORTALECER LAZOS ENTRE HERMANOS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2148D3D-8B1A-4342-8F7B-0267AD803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Arranz, E y </a:t>
            </a:r>
            <a:r>
              <a:rPr lang="es-MX" dirty="0" err="1"/>
              <a:t>Olabarrieta</a:t>
            </a:r>
            <a:r>
              <a:rPr lang="es-MX" dirty="0"/>
              <a:t>, F, (2009)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La relación entre hermanos puede ser fuente de seguridad mutua y de afecto bidireccional.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Existe una relación entre iguales y se tiene a alguien a quien imitar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Los hermanos favorecen el desarrollo de habilidades sociales en el trato con iguales.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6084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FB95953C-973E-470E-8549-697798F3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GT" b="1" dirty="0"/>
              <a:t>Derechos Garantizados al permanecer los hermanos juntos durante una separación parental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2148D3D-8B1A-4342-8F7B-0267AD803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Derecho a una Familia</a:t>
            </a:r>
          </a:p>
          <a:p>
            <a:pPr marL="0" indent="0">
              <a:buNone/>
            </a:pPr>
            <a:r>
              <a:rPr lang="es-MX" dirty="0"/>
              <a:t>Derecho a la Identidad </a:t>
            </a:r>
          </a:p>
          <a:p>
            <a:pPr marL="0" indent="0">
              <a:buNone/>
            </a:pPr>
            <a:r>
              <a:rPr lang="es-MX" dirty="0"/>
              <a:t>Sentido de pertenencia fortalecido</a:t>
            </a:r>
          </a:p>
          <a:p>
            <a:pPr marL="0" indent="0">
              <a:buNone/>
            </a:pPr>
            <a:r>
              <a:rPr lang="es-MX" dirty="0"/>
              <a:t>Necesidades de afecto cubiertas parcialmente</a:t>
            </a:r>
          </a:p>
          <a:p>
            <a:pPr marL="0" indent="0">
              <a:buNone/>
            </a:pPr>
            <a:r>
              <a:rPr lang="es-MX" dirty="0"/>
              <a:t>Estabilidad emocional</a:t>
            </a:r>
          </a:p>
          <a:p>
            <a:pPr marL="0" indent="0">
              <a:buNone/>
            </a:pPr>
            <a:r>
              <a:rPr lang="es-MX" dirty="0"/>
              <a:t>Desarrollo Integral</a:t>
            </a:r>
          </a:p>
          <a:p>
            <a:pPr marL="0" indent="0" algn="ctr">
              <a:buNone/>
            </a:pPr>
            <a:endParaRPr lang="es-GT" b="1" dirty="0"/>
          </a:p>
          <a:p>
            <a:pPr marL="0" indent="0" algn="ctr">
              <a:buNone/>
            </a:pPr>
            <a:r>
              <a:rPr lang="es-GT" b="1" dirty="0"/>
              <a:t>FORTALECIMIENTO DE LA RESILIENCIA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453" y="1982300"/>
            <a:ext cx="3035177" cy="3035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008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FD761-0659-47E2-BF59-2889CB51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/>
              <a:t>MARCOS LEGALES QUE FAVORECEN EL VÍNCULO ENTRE HERMANOS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C84686-3CF1-41F7-9EB3-636D3B964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GT" dirty="0">
                <a:solidFill>
                  <a:srgbClr val="002060"/>
                </a:solidFill>
              </a:rPr>
              <a:t>Ley PINA (Guatemala), Arto. 5</a:t>
            </a:r>
          </a:p>
          <a:p>
            <a:pPr marL="0" indent="0">
              <a:buNone/>
            </a:pPr>
            <a:endParaRPr lang="es-GT" dirty="0"/>
          </a:p>
          <a:p>
            <a:pPr marL="0" lvl="0" indent="0" algn="just">
              <a:buNone/>
            </a:pPr>
            <a:r>
              <a:rPr lang="es-GT" dirty="0"/>
              <a:t> </a:t>
            </a:r>
            <a:r>
              <a:rPr lang="es-MX" dirty="0"/>
              <a:t>“el interés superior del niño, es una garantía que se aplicará en toda decisión que se adopte con relación a la niñez y la adolescencia, que deberá asegurar el ejercicio y disfrute de sus derechos, </a:t>
            </a:r>
            <a:r>
              <a:rPr lang="es-MX" b="1" dirty="0"/>
              <a:t>respetando sus vínculos familiares, origen étnico, religioso, cultural y lingüístico, teniendo siempre en cuenta su opinión en función de su edad y madurez</a:t>
            </a:r>
            <a:r>
              <a:rPr lang="es-MX" dirty="0"/>
              <a:t>”.</a:t>
            </a:r>
            <a:endParaRPr lang="es-GT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6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FD761-0659-47E2-BF59-2889CB51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/>
              <a:t>MARCOS LEGALES QUE FAVORECEN EL VÍNCULO ENTRE HERMANOS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C84686-3CF1-41F7-9EB3-636D3B964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GT" dirty="0">
                <a:solidFill>
                  <a:srgbClr val="002060"/>
                </a:solidFill>
              </a:rPr>
              <a:t>Interés Superior del NNA(ACNUR)</a:t>
            </a:r>
          </a:p>
          <a:p>
            <a:pPr marL="0" indent="0">
              <a:buNone/>
            </a:pPr>
            <a:endParaRPr lang="es-GT" dirty="0"/>
          </a:p>
          <a:p>
            <a:pPr marL="0" indent="0" algn="just">
              <a:buNone/>
            </a:pPr>
            <a:r>
              <a:rPr lang="es-GT" dirty="0"/>
              <a:t> “</a:t>
            </a:r>
            <a:r>
              <a:rPr lang="es-GT" dirty="0">
                <a:ea typeface="Calibri" panose="020F0502020204030204" pitchFamily="34" charset="0"/>
                <a:cs typeface="Times New Roman" panose="02020603050405020304" pitchFamily="18" charset="0"/>
              </a:rPr>
              <a:t>El vínculo existente con la familia en sentido amplio, incluido los padres, los hermanos, y otras importantes en la vida del niño […] constituyen un factor clave para determinar el interés superior del niño” </a:t>
            </a:r>
          </a:p>
          <a:p>
            <a:pPr marL="0" indent="0" algn="just">
              <a:buNone/>
            </a:pPr>
            <a:endParaRPr lang="es-GT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G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452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FD761-0659-47E2-BF59-2889CB51B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GT" dirty="0"/>
              <a:t>MARCOS LEGALES QUE FAVORECEN EL VÍNCULO ENTRE HERMANOS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C84686-3CF1-41F7-9EB3-636D3B964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MX" dirty="0">
                <a:solidFill>
                  <a:srgbClr val="002060"/>
                </a:solidFill>
              </a:rPr>
              <a:t>Directrices sobre las modalidades alternativas de cuidado de los niños (Naciones Unidas)</a:t>
            </a:r>
          </a:p>
          <a:p>
            <a:pPr marL="0" indent="0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GT" dirty="0"/>
              <a:t> “</a:t>
            </a:r>
            <a:r>
              <a:rPr lang="es-MX" dirty="0"/>
              <a:t>Los hermanos que mantienen los vínculos fraternos en principio no deberían ser separados para confiarlos a distintos entornos de acogimiento alternativo, a menos que exista un riesgo evidente de abuso u otra justificación que responda al interés superior del niño</a:t>
            </a:r>
          </a:p>
          <a:p>
            <a:pPr marL="0" indent="0">
              <a:buNone/>
            </a:pPr>
            <a:endParaRPr lang="es-G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048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576</Words>
  <Application>Microsoft Office PowerPoint</Application>
  <PresentationFormat>Panorámica</PresentationFormat>
  <Paragraphs>56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Aller</vt:lpstr>
      <vt:lpstr>Arial</vt:lpstr>
      <vt:lpstr>Calibri</vt:lpstr>
      <vt:lpstr>Calibri Light</vt:lpstr>
      <vt:lpstr>Wingdings</vt:lpstr>
      <vt:lpstr>Tema de Office</vt:lpstr>
      <vt:lpstr>Presentación de PowerPoint</vt:lpstr>
      <vt:lpstr>TEORIA DEL APEGO</vt:lpstr>
      <vt:lpstr>TIPOS DE APEGO</vt:lpstr>
      <vt:lpstr>ASPECTOS IMPORTANTES DEL APEGO</vt:lpstr>
      <vt:lpstr>IMPORTANCIA DE FORTALECER LAZOS ENTRE HERMANOS</vt:lpstr>
      <vt:lpstr>Derechos Garantizados al permanecer los hermanos juntos durante una separación parental</vt:lpstr>
      <vt:lpstr>MARCOS LEGALES QUE FAVORECEN EL VÍNCULO ENTRE HERMANOS</vt:lpstr>
      <vt:lpstr>MARCOS LEGALES QUE FAVORECEN EL VÍNCULO ENTRE HERMANOS</vt:lpstr>
      <vt:lpstr>MARCOS LEGALES QUE FAVORECEN EL VÍNCULO ENTRE HERMANOS</vt:lpstr>
      <vt:lpstr>SUGERENCIAS Y RECOMENDACIONES</vt:lpstr>
      <vt:lpstr>QUÉ PODRÍA DIFICULTAR LA VINCULACIÓN FRATERNAL EN HERMANOS INSTITUCIONALIZADOS</vt:lpstr>
      <vt:lpstr>QUÉ PROPONEMOS COMO HOGAR ABRIGANTE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CNA12</dc:creator>
  <cp:lastModifiedBy>CNA11</cp:lastModifiedBy>
  <cp:revision>20</cp:revision>
  <dcterms:created xsi:type="dcterms:W3CDTF">2020-11-24T18:50:33Z</dcterms:created>
  <dcterms:modified xsi:type="dcterms:W3CDTF">2021-02-24T20:41:11Z</dcterms:modified>
</cp:coreProperties>
</file>