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9" r:id="rId3"/>
    <p:sldId id="290" r:id="rId4"/>
    <p:sldId id="327" r:id="rId5"/>
    <p:sldId id="291" r:id="rId6"/>
    <p:sldId id="320" r:id="rId7"/>
    <p:sldId id="321" r:id="rId8"/>
    <p:sldId id="323" r:id="rId9"/>
    <p:sldId id="324" r:id="rId10"/>
    <p:sldId id="331" r:id="rId11"/>
    <p:sldId id="328" r:id="rId12"/>
    <p:sldId id="330" r:id="rId13"/>
    <p:sldId id="325" r:id="rId14"/>
    <p:sldId id="322" r:id="rId15"/>
    <p:sldId id="332" r:id="rId16"/>
    <p:sldId id="340" r:id="rId17"/>
    <p:sldId id="333" r:id="rId18"/>
    <p:sldId id="334" r:id="rId19"/>
    <p:sldId id="335" r:id="rId20"/>
    <p:sldId id="336" r:id="rId21"/>
    <p:sldId id="337" r:id="rId22"/>
    <p:sldId id="338" r:id="rId23"/>
    <p:sldId id="339" r:id="rId24"/>
    <p:sldId id="292" r:id="rId25"/>
  </p:sldIdLst>
  <p:sldSz cx="12192000" cy="6858000"/>
  <p:notesSz cx="6858000" cy="9144000"/>
  <p:defaultText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NA11" initials="C" lastIdx="1" clrIdx="0">
    <p:extLst>
      <p:ext uri="{19B8F6BF-5375-455C-9EA6-DF929625EA0E}">
        <p15:presenceInfo xmlns:p15="http://schemas.microsoft.com/office/powerpoint/2012/main" userId="S::cna11@cnagt.onmicrosoft.com::922b4fe9-cae5-4854-bef5-f3bd64dfe9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1C5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5" d="100"/>
          <a:sy n="85" d="100"/>
        </p:scale>
        <p:origin x="18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F4F156-1FE7-4F79-8AC6-D7C292C2F71D}"/>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GT"/>
          </a:p>
        </p:txBody>
      </p:sp>
      <p:sp>
        <p:nvSpPr>
          <p:cNvPr id="3" name="Subtítulo 2">
            <a:extLst>
              <a:ext uri="{FF2B5EF4-FFF2-40B4-BE49-F238E27FC236}">
                <a16:creationId xmlns:a16="http://schemas.microsoft.com/office/drawing/2014/main" id="{CBC17A2B-EF55-4F22-8663-C3D4DCBA7C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GT"/>
          </a:p>
        </p:txBody>
      </p:sp>
      <p:sp>
        <p:nvSpPr>
          <p:cNvPr id="4" name="Marcador de fecha 3">
            <a:extLst>
              <a:ext uri="{FF2B5EF4-FFF2-40B4-BE49-F238E27FC236}">
                <a16:creationId xmlns:a16="http://schemas.microsoft.com/office/drawing/2014/main" id="{B499280A-2DAB-48E2-85C9-38191DCC3EC4}"/>
              </a:ext>
            </a:extLst>
          </p:cNvPr>
          <p:cNvSpPr>
            <a:spLocks noGrp="1"/>
          </p:cNvSpPr>
          <p:nvPr>
            <p:ph type="dt" sz="half" idx="10"/>
          </p:nvPr>
        </p:nvSpPr>
        <p:spPr/>
        <p:txBody>
          <a:bodyPr/>
          <a:lstStyle/>
          <a:p>
            <a:fld id="{AE032527-EC8A-486F-BB62-E613A096788A}" type="datetimeFigureOut">
              <a:rPr lang="es-GT" smtClean="0"/>
              <a:t>25/02/2021</a:t>
            </a:fld>
            <a:endParaRPr lang="es-GT"/>
          </a:p>
        </p:txBody>
      </p:sp>
      <p:sp>
        <p:nvSpPr>
          <p:cNvPr id="5" name="Marcador de pie de página 4">
            <a:extLst>
              <a:ext uri="{FF2B5EF4-FFF2-40B4-BE49-F238E27FC236}">
                <a16:creationId xmlns:a16="http://schemas.microsoft.com/office/drawing/2014/main" id="{AE6EE96B-B50F-467D-896F-F959E0ECA623}"/>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E922B24C-FC36-489E-A1FB-7506ADFE6BD1}"/>
              </a:ext>
            </a:extLst>
          </p:cNvPr>
          <p:cNvSpPr>
            <a:spLocks noGrp="1"/>
          </p:cNvSpPr>
          <p:nvPr>
            <p:ph type="sldNum" sz="quarter" idx="12"/>
          </p:nvPr>
        </p:nvSpPr>
        <p:spPr/>
        <p:txBody>
          <a:bodyPr/>
          <a:lstStyle/>
          <a:p>
            <a:fld id="{3B16EEFE-6CF6-421E-A424-6EADB7C02B9A}" type="slidenum">
              <a:rPr lang="es-GT" smtClean="0"/>
              <a:t>‹Nº›</a:t>
            </a:fld>
            <a:endParaRPr lang="es-GT"/>
          </a:p>
        </p:txBody>
      </p:sp>
    </p:spTree>
    <p:extLst>
      <p:ext uri="{BB962C8B-B14F-4D97-AF65-F5344CB8AC3E}">
        <p14:creationId xmlns:p14="http://schemas.microsoft.com/office/powerpoint/2010/main" val="462103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781243-A3C8-4CD0-8A58-E7FCAE5841FF}"/>
              </a:ext>
            </a:extLst>
          </p:cNvPr>
          <p:cNvSpPr>
            <a:spLocks noGrp="1"/>
          </p:cNvSpPr>
          <p:nvPr>
            <p:ph type="title"/>
          </p:nvPr>
        </p:nvSpPr>
        <p:spPr/>
        <p:txBody>
          <a:bodyPr/>
          <a:lstStyle/>
          <a:p>
            <a:r>
              <a:rPr lang="es-ES"/>
              <a:t>Haga clic para modificar el estilo de título del patrón</a:t>
            </a:r>
            <a:endParaRPr lang="es-GT"/>
          </a:p>
        </p:txBody>
      </p:sp>
      <p:sp>
        <p:nvSpPr>
          <p:cNvPr id="3" name="Marcador de texto vertical 2">
            <a:extLst>
              <a:ext uri="{FF2B5EF4-FFF2-40B4-BE49-F238E27FC236}">
                <a16:creationId xmlns:a16="http://schemas.microsoft.com/office/drawing/2014/main" id="{C076AB1E-CDF8-4715-BA81-6922A0C10D43}"/>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fecha 3">
            <a:extLst>
              <a:ext uri="{FF2B5EF4-FFF2-40B4-BE49-F238E27FC236}">
                <a16:creationId xmlns:a16="http://schemas.microsoft.com/office/drawing/2014/main" id="{35EE5DCC-1748-48D7-8032-37750019CEA7}"/>
              </a:ext>
            </a:extLst>
          </p:cNvPr>
          <p:cNvSpPr>
            <a:spLocks noGrp="1"/>
          </p:cNvSpPr>
          <p:nvPr>
            <p:ph type="dt" sz="half" idx="10"/>
          </p:nvPr>
        </p:nvSpPr>
        <p:spPr/>
        <p:txBody>
          <a:bodyPr/>
          <a:lstStyle/>
          <a:p>
            <a:fld id="{AE032527-EC8A-486F-BB62-E613A096788A}" type="datetimeFigureOut">
              <a:rPr lang="es-GT" smtClean="0"/>
              <a:t>25/02/2021</a:t>
            </a:fld>
            <a:endParaRPr lang="es-GT"/>
          </a:p>
        </p:txBody>
      </p:sp>
      <p:sp>
        <p:nvSpPr>
          <p:cNvPr id="5" name="Marcador de pie de página 4">
            <a:extLst>
              <a:ext uri="{FF2B5EF4-FFF2-40B4-BE49-F238E27FC236}">
                <a16:creationId xmlns:a16="http://schemas.microsoft.com/office/drawing/2014/main" id="{82968F53-ECF6-4129-BA6A-58D32BF8A871}"/>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4C815E21-F7A2-4580-861C-D2B5B21FDFDD}"/>
              </a:ext>
            </a:extLst>
          </p:cNvPr>
          <p:cNvSpPr>
            <a:spLocks noGrp="1"/>
          </p:cNvSpPr>
          <p:nvPr>
            <p:ph type="sldNum" sz="quarter" idx="12"/>
          </p:nvPr>
        </p:nvSpPr>
        <p:spPr/>
        <p:txBody>
          <a:bodyPr/>
          <a:lstStyle/>
          <a:p>
            <a:fld id="{3B16EEFE-6CF6-421E-A424-6EADB7C02B9A}" type="slidenum">
              <a:rPr lang="es-GT" smtClean="0"/>
              <a:t>‹Nº›</a:t>
            </a:fld>
            <a:endParaRPr lang="es-GT"/>
          </a:p>
        </p:txBody>
      </p:sp>
    </p:spTree>
    <p:extLst>
      <p:ext uri="{BB962C8B-B14F-4D97-AF65-F5344CB8AC3E}">
        <p14:creationId xmlns:p14="http://schemas.microsoft.com/office/powerpoint/2010/main" val="1695407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57600606-3447-4E2D-A7FB-E2DF483957E1}"/>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GT"/>
          </a:p>
        </p:txBody>
      </p:sp>
      <p:sp>
        <p:nvSpPr>
          <p:cNvPr id="3" name="Marcador de texto vertical 2">
            <a:extLst>
              <a:ext uri="{FF2B5EF4-FFF2-40B4-BE49-F238E27FC236}">
                <a16:creationId xmlns:a16="http://schemas.microsoft.com/office/drawing/2014/main" id="{B7D07BF8-E7AB-43F9-B6D4-E203DA43A12F}"/>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fecha 3">
            <a:extLst>
              <a:ext uri="{FF2B5EF4-FFF2-40B4-BE49-F238E27FC236}">
                <a16:creationId xmlns:a16="http://schemas.microsoft.com/office/drawing/2014/main" id="{3BA79960-1B4A-4359-A1CE-A814345A6915}"/>
              </a:ext>
            </a:extLst>
          </p:cNvPr>
          <p:cNvSpPr>
            <a:spLocks noGrp="1"/>
          </p:cNvSpPr>
          <p:nvPr>
            <p:ph type="dt" sz="half" idx="10"/>
          </p:nvPr>
        </p:nvSpPr>
        <p:spPr/>
        <p:txBody>
          <a:bodyPr/>
          <a:lstStyle/>
          <a:p>
            <a:fld id="{AE032527-EC8A-486F-BB62-E613A096788A}" type="datetimeFigureOut">
              <a:rPr lang="es-GT" smtClean="0"/>
              <a:t>25/02/2021</a:t>
            </a:fld>
            <a:endParaRPr lang="es-GT"/>
          </a:p>
        </p:txBody>
      </p:sp>
      <p:sp>
        <p:nvSpPr>
          <p:cNvPr id="5" name="Marcador de pie de página 4">
            <a:extLst>
              <a:ext uri="{FF2B5EF4-FFF2-40B4-BE49-F238E27FC236}">
                <a16:creationId xmlns:a16="http://schemas.microsoft.com/office/drawing/2014/main" id="{A8E8EEB3-81DC-4741-9F54-36DA6BEB8850}"/>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093CE020-8A2B-472D-B2DE-B207D7F28E04}"/>
              </a:ext>
            </a:extLst>
          </p:cNvPr>
          <p:cNvSpPr>
            <a:spLocks noGrp="1"/>
          </p:cNvSpPr>
          <p:nvPr>
            <p:ph type="sldNum" sz="quarter" idx="12"/>
          </p:nvPr>
        </p:nvSpPr>
        <p:spPr/>
        <p:txBody>
          <a:bodyPr/>
          <a:lstStyle/>
          <a:p>
            <a:fld id="{3B16EEFE-6CF6-421E-A424-6EADB7C02B9A}" type="slidenum">
              <a:rPr lang="es-GT" smtClean="0"/>
              <a:t>‹Nº›</a:t>
            </a:fld>
            <a:endParaRPr lang="es-GT"/>
          </a:p>
        </p:txBody>
      </p:sp>
    </p:spTree>
    <p:extLst>
      <p:ext uri="{BB962C8B-B14F-4D97-AF65-F5344CB8AC3E}">
        <p14:creationId xmlns:p14="http://schemas.microsoft.com/office/powerpoint/2010/main" val="3639466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F124C0F-0315-4AC8-940E-604CEB72C795}"/>
              </a:ext>
            </a:extLst>
          </p:cNvPr>
          <p:cNvSpPr>
            <a:spLocks noGrp="1"/>
          </p:cNvSpPr>
          <p:nvPr>
            <p:ph type="title"/>
          </p:nvPr>
        </p:nvSpPr>
        <p:spPr/>
        <p:txBody>
          <a:bodyPr/>
          <a:lstStyle/>
          <a:p>
            <a:r>
              <a:rPr lang="es-ES"/>
              <a:t>Haga clic para modificar el estilo de título del patrón</a:t>
            </a:r>
            <a:endParaRPr lang="es-GT"/>
          </a:p>
        </p:txBody>
      </p:sp>
      <p:sp>
        <p:nvSpPr>
          <p:cNvPr id="3" name="Marcador de contenido 2">
            <a:extLst>
              <a:ext uri="{FF2B5EF4-FFF2-40B4-BE49-F238E27FC236}">
                <a16:creationId xmlns:a16="http://schemas.microsoft.com/office/drawing/2014/main" id="{3D42012E-8BEA-4BA5-BE60-932AB28FF27B}"/>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fecha 3">
            <a:extLst>
              <a:ext uri="{FF2B5EF4-FFF2-40B4-BE49-F238E27FC236}">
                <a16:creationId xmlns:a16="http://schemas.microsoft.com/office/drawing/2014/main" id="{8FBEED6A-B00C-4D49-B8A5-8756A7F7F31C}"/>
              </a:ext>
            </a:extLst>
          </p:cNvPr>
          <p:cNvSpPr>
            <a:spLocks noGrp="1"/>
          </p:cNvSpPr>
          <p:nvPr>
            <p:ph type="dt" sz="half" idx="10"/>
          </p:nvPr>
        </p:nvSpPr>
        <p:spPr/>
        <p:txBody>
          <a:bodyPr/>
          <a:lstStyle/>
          <a:p>
            <a:fld id="{AE032527-EC8A-486F-BB62-E613A096788A}" type="datetimeFigureOut">
              <a:rPr lang="es-GT" smtClean="0"/>
              <a:t>25/02/2021</a:t>
            </a:fld>
            <a:endParaRPr lang="es-GT"/>
          </a:p>
        </p:txBody>
      </p:sp>
      <p:sp>
        <p:nvSpPr>
          <p:cNvPr id="5" name="Marcador de pie de página 4">
            <a:extLst>
              <a:ext uri="{FF2B5EF4-FFF2-40B4-BE49-F238E27FC236}">
                <a16:creationId xmlns:a16="http://schemas.microsoft.com/office/drawing/2014/main" id="{B114F5AC-E9DB-4316-AE02-4FC688CD425A}"/>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5298B93C-E4A7-401B-9B5B-27817274AA70}"/>
              </a:ext>
            </a:extLst>
          </p:cNvPr>
          <p:cNvSpPr>
            <a:spLocks noGrp="1"/>
          </p:cNvSpPr>
          <p:nvPr>
            <p:ph type="sldNum" sz="quarter" idx="12"/>
          </p:nvPr>
        </p:nvSpPr>
        <p:spPr/>
        <p:txBody>
          <a:bodyPr/>
          <a:lstStyle/>
          <a:p>
            <a:fld id="{3B16EEFE-6CF6-421E-A424-6EADB7C02B9A}" type="slidenum">
              <a:rPr lang="es-GT" smtClean="0"/>
              <a:t>‹Nº›</a:t>
            </a:fld>
            <a:endParaRPr lang="es-GT"/>
          </a:p>
        </p:txBody>
      </p:sp>
    </p:spTree>
    <p:extLst>
      <p:ext uri="{BB962C8B-B14F-4D97-AF65-F5344CB8AC3E}">
        <p14:creationId xmlns:p14="http://schemas.microsoft.com/office/powerpoint/2010/main" val="2653042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B6C9658-8D78-457A-BE56-BE63BCEA125E}"/>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GT"/>
          </a:p>
        </p:txBody>
      </p:sp>
      <p:sp>
        <p:nvSpPr>
          <p:cNvPr id="3" name="Marcador de texto 2">
            <a:extLst>
              <a:ext uri="{FF2B5EF4-FFF2-40B4-BE49-F238E27FC236}">
                <a16:creationId xmlns:a16="http://schemas.microsoft.com/office/drawing/2014/main" id="{8F8C72C8-3343-4D87-948D-5BDDD272A0F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E30F1F9F-C237-4FDA-BE68-A0FBD09E3226}"/>
              </a:ext>
            </a:extLst>
          </p:cNvPr>
          <p:cNvSpPr>
            <a:spLocks noGrp="1"/>
          </p:cNvSpPr>
          <p:nvPr>
            <p:ph type="dt" sz="half" idx="10"/>
          </p:nvPr>
        </p:nvSpPr>
        <p:spPr/>
        <p:txBody>
          <a:bodyPr/>
          <a:lstStyle/>
          <a:p>
            <a:fld id="{AE032527-EC8A-486F-BB62-E613A096788A}" type="datetimeFigureOut">
              <a:rPr lang="es-GT" smtClean="0"/>
              <a:t>25/02/2021</a:t>
            </a:fld>
            <a:endParaRPr lang="es-GT"/>
          </a:p>
        </p:txBody>
      </p:sp>
      <p:sp>
        <p:nvSpPr>
          <p:cNvPr id="5" name="Marcador de pie de página 4">
            <a:extLst>
              <a:ext uri="{FF2B5EF4-FFF2-40B4-BE49-F238E27FC236}">
                <a16:creationId xmlns:a16="http://schemas.microsoft.com/office/drawing/2014/main" id="{15C6E0C4-E3F2-4D26-9625-3E475B198113}"/>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F312524A-24ED-43CC-A099-3B26B61A16BB}"/>
              </a:ext>
            </a:extLst>
          </p:cNvPr>
          <p:cNvSpPr>
            <a:spLocks noGrp="1"/>
          </p:cNvSpPr>
          <p:nvPr>
            <p:ph type="sldNum" sz="quarter" idx="12"/>
          </p:nvPr>
        </p:nvSpPr>
        <p:spPr/>
        <p:txBody>
          <a:bodyPr/>
          <a:lstStyle/>
          <a:p>
            <a:fld id="{3B16EEFE-6CF6-421E-A424-6EADB7C02B9A}" type="slidenum">
              <a:rPr lang="es-GT" smtClean="0"/>
              <a:t>‹Nº›</a:t>
            </a:fld>
            <a:endParaRPr lang="es-GT"/>
          </a:p>
        </p:txBody>
      </p:sp>
    </p:spTree>
    <p:extLst>
      <p:ext uri="{BB962C8B-B14F-4D97-AF65-F5344CB8AC3E}">
        <p14:creationId xmlns:p14="http://schemas.microsoft.com/office/powerpoint/2010/main" val="1390405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E79AD7B-4AC5-4B05-8BD7-299FAF6BFCE9}"/>
              </a:ext>
            </a:extLst>
          </p:cNvPr>
          <p:cNvSpPr>
            <a:spLocks noGrp="1"/>
          </p:cNvSpPr>
          <p:nvPr>
            <p:ph type="title"/>
          </p:nvPr>
        </p:nvSpPr>
        <p:spPr/>
        <p:txBody>
          <a:bodyPr/>
          <a:lstStyle/>
          <a:p>
            <a:r>
              <a:rPr lang="es-ES"/>
              <a:t>Haga clic para modificar el estilo de título del patrón</a:t>
            </a:r>
            <a:endParaRPr lang="es-GT"/>
          </a:p>
        </p:txBody>
      </p:sp>
      <p:sp>
        <p:nvSpPr>
          <p:cNvPr id="3" name="Marcador de contenido 2">
            <a:extLst>
              <a:ext uri="{FF2B5EF4-FFF2-40B4-BE49-F238E27FC236}">
                <a16:creationId xmlns:a16="http://schemas.microsoft.com/office/drawing/2014/main" id="{67D14CD1-A9D7-4C82-82BE-BD14112AC323}"/>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contenido 3">
            <a:extLst>
              <a:ext uri="{FF2B5EF4-FFF2-40B4-BE49-F238E27FC236}">
                <a16:creationId xmlns:a16="http://schemas.microsoft.com/office/drawing/2014/main" id="{1801BC37-FD2D-4B13-818F-D832DFCC2C98}"/>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5" name="Marcador de fecha 4">
            <a:extLst>
              <a:ext uri="{FF2B5EF4-FFF2-40B4-BE49-F238E27FC236}">
                <a16:creationId xmlns:a16="http://schemas.microsoft.com/office/drawing/2014/main" id="{2553286C-CCCB-40BC-9D40-BF141B856800}"/>
              </a:ext>
            </a:extLst>
          </p:cNvPr>
          <p:cNvSpPr>
            <a:spLocks noGrp="1"/>
          </p:cNvSpPr>
          <p:nvPr>
            <p:ph type="dt" sz="half" idx="10"/>
          </p:nvPr>
        </p:nvSpPr>
        <p:spPr/>
        <p:txBody>
          <a:bodyPr/>
          <a:lstStyle/>
          <a:p>
            <a:fld id="{AE032527-EC8A-486F-BB62-E613A096788A}" type="datetimeFigureOut">
              <a:rPr lang="es-GT" smtClean="0"/>
              <a:t>25/02/2021</a:t>
            </a:fld>
            <a:endParaRPr lang="es-GT"/>
          </a:p>
        </p:txBody>
      </p:sp>
      <p:sp>
        <p:nvSpPr>
          <p:cNvPr id="6" name="Marcador de pie de página 5">
            <a:extLst>
              <a:ext uri="{FF2B5EF4-FFF2-40B4-BE49-F238E27FC236}">
                <a16:creationId xmlns:a16="http://schemas.microsoft.com/office/drawing/2014/main" id="{629D06AB-62AF-4C0A-B828-82DD155D1296}"/>
              </a:ext>
            </a:extLst>
          </p:cNvPr>
          <p:cNvSpPr>
            <a:spLocks noGrp="1"/>
          </p:cNvSpPr>
          <p:nvPr>
            <p:ph type="ftr" sz="quarter" idx="11"/>
          </p:nvPr>
        </p:nvSpPr>
        <p:spPr/>
        <p:txBody>
          <a:bodyPr/>
          <a:lstStyle/>
          <a:p>
            <a:endParaRPr lang="es-GT"/>
          </a:p>
        </p:txBody>
      </p:sp>
      <p:sp>
        <p:nvSpPr>
          <p:cNvPr id="7" name="Marcador de número de diapositiva 6">
            <a:extLst>
              <a:ext uri="{FF2B5EF4-FFF2-40B4-BE49-F238E27FC236}">
                <a16:creationId xmlns:a16="http://schemas.microsoft.com/office/drawing/2014/main" id="{CA5FF4B7-ABC9-40AC-94ED-B552DD8ED752}"/>
              </a:ext>
            </a:extLst>
          </p:cNvPr>
          <p:cNvSpPr>
            <a:spLocks noGrp="1"/>
          </p:cNvSpPr>
          <p:nvPr>
            <p:ph type="sldNum" sz="quarter" idx="12"/>
          </p:nvPr>
        </p:nvSpPr>
        <p:spPr/>
        <p:txBody>
          <a:bodyPr/>
          <a:lstStyle/>
          <a:p>
            <a:fld id="{3B16EEFE-6CF6-421E-A424-6EADB7C02B9A}" type="slidenum">
              <a:rPr lang="es-GT" smtClean="0"/>
              <a:t>‹Nº›</a:t>
            </a:fld>
            <a:endParaRPr lang="es-GT"/>
          </a:p>
        </p:txBody>
      </p:sp>
    </p:spTree>
    <p:extLst>
      <p:ext uri="{BB962C8B-B14F-4D97-AF65-F5344CB8AC3E}">
        <p14:creationId xmlns:p14="http://schemas.microsoft.com/office/powerpoint/2010/main" val="3349599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90B983-8580-40D5-A968-B99C062523F9}"/>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GT"/>
          </a:p>
        </p:txBody>
      </p:sp>
      <p:sp>
        <p:nvSpPr>
          <p:cNvPr id="3" name="Marcador de texto 2">
            <a:extLst>
              <a:ext uri="{FF2B5EF4-FFF2-40B4-BE49-F238E27FC236}">
                <a16:creationId xmlns:a16="http://schemas.microsoft.com/office/drawing/2014/main" id="{9E0D5254-75E3-4F15-A1FF-78C7413652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9E78D2D2-6064-4F33-AE85-512DB5FA3BA8}"/>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5" name="Marcador de texto 4">
            <a:extLst>
              <a:ext uri="{FF2B5EF4-FFF2-40B4-BE49-F238E27FC236}">
                <a16:creationId xmlns:a16="http://schemas.microsoft.com/office/drawing/2014/main" id="{94E4ADDD-B80D-4F00-B06E-1DC387AB9E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49EDCB9B-940B-4F70-81A6-F01D13DCBDA8}"/>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7" name="Marcador de fecha 6">
            <a:extLst>
              <a:ext uri="{FF2B5EF4-FFF2-40B4-BE49-F238E27FC236}">
                <a16:creationId xmlns:a16="http://schemas.microsoft.com/office/drawing/2014/main" id="{BCB18D0B-A5EC-4047-AA2D-B190DBB82CE6}"/>
              </a:ext>
            </a:extLst>
          </p:cNvPr>
          <p:cNvSpPr>
            <a:spLocks noGrp="1"/>
          </p:cNvSpPr>
          <p:nvPr>
            <p:ph type="dt" sz="half" idx="10"/>
          </p:nvPr>
        </p:nvSpPr>
        <p:spPr/>
        <p:txBody>
          <a:bodyPr/>
          <a:lstStyle/>
          <a:p>
            <a:fld id="{AE032527-EC8A-486F-BB62-E613A096788A}" type="datetimeFigureOut">
              <a:rPr lang="es-GT" smtClean="0"/>
              <a:t>25/02/2021</a:t>
            </a:fld>
            <a:endParaRPr lang="es-GT"/>
          </a:p>
        </p:txBody>
      </p:sp>
      <p:sp>
        <p:nvSpPr>
          <p:cNvPr id="8" name="Marcador de pie de página 7">
            <a:extLst>
              <a:ext uri="{FF2B5EF4-FFF2-40B4-BE49-F238E27FC236}">
                <a16:creationId xmlns:a16="http://schemas.microsoft.com/office/drawing/2014/main" id="{F7F5670E-7C65-474B-B1A9-490F3D8D83C7}"/>
              </a:ext>
            </a:extLst>
          </p:cNvPr>
          <p:cNvSpPr>
            <a:spLocks noGrp="1"/>
          </p:cNvSpPr>
          <p:nvPr>
            <p:ph type="ftr" sz="quarter" idx="11"/>
          </p:nvPr>
        </p:nvSpPr>
        <p:spPr/>
        <p:txBody>
          <a:bodyPr/>
          <a:lstStyle/>
          <a:p>
            <a:endParaRPr lang="es-GT"/>
          </a:p>
        </p:txBody>
      </p:sp>
      <p:sp>
        <p:nvSpPr>
          <p:cNvPr id="9" name="Marcador de número de diapositiva 8">
            <a:extLst>
              <a:ext uri="{FF2B5EF4-FFF2-40B4-BE49-F238E27FC236}">
                <a16:creationId xmlns:a16="http://schemas.microsoft.com/office/drawing/2014/main" id="{76E5C21E-3011-4882-B5FB-B0FA23F9C1B0}"/>
              </a:ext>
            </a:extLst>
          </p:cNvPr>
          <p:cNvSpPr>
            <a:spLocks noGrp="1"/>
          </p:cNvSpPr>
          <p:nvPr>
            <p:ph type="sldNum" sz="quarter" idx="12"/>
          </p:nvPr>
        </p:nvSpPr>
        <p:spPr/>
        <p:txBody>
          <a:bodyPr/>
          <a:lstStyle/>
          <a:p>
            <a:fld id="{3B16EEFE-6CF6-421E-A424-6EADB7C02B9A}" type="slidenum">
              <a:rPr lang="es-GT" smtClean="0"/>
              <a:t>‹Nº›</a:t>
            </a:fld>
            <a:endParaRPr lang="es-GT"/>
          </a:p>
        </p:txBody>
      </p:sp>
    </p:spTree>
    <p:extLst>
      <p:ext uri="{BB962C8B-B14F-4D97-AF65-F5344CB8AC3E}">
        <p14:creationId xmlns:p14="http://schemas.microsoft.com/office/powerpoint/2010/main" val="2120846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21A2F5C-E1FD-436E-8F03-559FDDFD27ED}"/>
              </a:ext>
            </a:extLst>
          </p:cNvPr>
          <p:cNvSpPr>
            <a:spLocks noGrp="1"/>
          </p:cNvSpPr>
          <p:nvPr>
            <p:ph type="title"/>
          </p:nvPr>
        </p:nvSpPr>
        <p:spPr/>
        <p:txBody>
          <a:bodyPr/>
          <a:lstStyle/>
          <a:p>
            <a:r>
              <a:rPr lang="es-ES"/>
              <a:t>Haga clic para modificar el estilo de título del patrón</a:t>
            </a:r>
            <a:endParaRPr lang="es-GT"/>
          </a:p>
        </p:txBody>
      </p:sp>
      <p:sp>
        <p:nvSpPr>
          <p:cNvPr id="3" name="Marcador de fecha 2">
            <a:extLst>
              <a:ext uri="{FF2B5EF4-FFF2-40B4-BE49-F238E27FC236}">
                <a16:creationId xmlns:a16="http://schemas.microsoft.com/office/drawing/2014/main" id="{6190623A-C975-4BAF-B431-3DDE3D13EBC1}"/>
              </a:ext>
            </a:extLst>
          </p:cNvPr>
          <p:cNvSpPr>
            <a:spLocks noGrp="1"/>
          </p:cNvSpPr>
          <p:nvPr>
            <p:ph type="dt" sz="half" idx="10"/>
          </p:nvPr>
        </p:nvSpPr>
        <p:spPr/>
        <p:txBody>
          <a:bodyPr/>
          <a:lstStyle/>
          <a:p>
            <a:fld id="{AE032527-EC8A-486F-BB62-E613A096788A}" type="datetimeFigureOut">
              <a:rPr lang="es-GT" smtClean="0"/>
              <a:t>25/02/2021</a:t>
            </a:fld>
            <a:endParaRPr lang="es-GT"/>
          </a:p>
        </p:txBody>
      </p:sp>
      <p:sp>
        <p:nvSpPr>
          <p:cNvPr id="4" name="Marcador de pie de página 3">
            <a:extLst>
              <a:ext uri="{FF2B5EF4-FFF2-40B4-BE49-F238E27FC236}">
                <a16:creationId xmlns:a16="http://schemas.microsoft.com/office/drawing/2014/main" id="{DCC66E2B-0881-4CC4-A17D-4F6F5CAC3802}"/>
              </a:ext>
            </a:extLst>
          </p:cNvPr>
          <p:cNvSpPr>
            <a:spLocks noGrp="1"/>
          </p:cNvSpPr>
          <p:nvPr>
            <p:ph type="ftr" sz="quarter" idx="11"/>
          </p:nvPr>
        </p:nvSpPr>
        <p:spPr/>
        <p:txBody>
          <a:bodyPr/>
          <a:lstStyle/>
          <a:p>
            <a:endParaRPr lang="es-GT"/>
          </a:p>
        </p:txBody>
      </p:sp>
      <p:sp>
        <p:nvSpPr>
          <p:cNvPr id="5" name="Marcador de número de diapositiva 4">
            <a:extLst>
              <a:ext uri="{FF2B5EF4-FFF2-40B4-BE49-F238E27FC236}">
                <a16:creationId xmlns:a16="http://schemas.microsoft.com/office/drawing/2014/main" id="{1A152D08-3D59-4828-9586-A2B93A28A97F}"/>
              </a:ext>
            </a:extLst>
          </p:cNvPr>
          <p:cNvSpPr>
            <a:spLocks noGrp="1"/>
          </p:cNvSpPr>
          <p:nvPr>
            <p:ph type="sldNum" sz="quarter" idx="12"/>
          </p:nvPr>
        </p:nvSpPr>
        <p:spPr/>
        <p:txBody>
          <a:bodyPr/>
          <a:lstStyle/>
          <a:p>
            <a:fld id="{3B16EEFE-6CF6-421E-A424-6EADB7C02B9A}" type="slidenum">
              <a:rPr lang="es-GT" smtClean="0"/>
              <a:t>‹Nº›</a:t>
            </a:fld>
            <a:endParaRPr lang="es-GT"/>
          </a:p>
        </p:txBody>
      </p:sp>
    </p:spTree>
    <p:extLst>
      <p:ext uri="{BB962C8B-B14F-4D97-AF65-F5344CB8AC3E}">
        <p14:creationId xmlns:p14="http://schemas.microsoft.com/office/powerpoint/2010/main" val="3047079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9CDFCEC0-836E-4A97-81D6-818FEC70B091}"/>
              </a:ext>
            </a:extLst>
          </p:cNvPr>
          <p:cNvSpPr>
            <a:spLocks noGrp="1"/>
          </p:cNvSpPr>
          <p:nvPr>
            <p:ph type="dt" sz="half" idx="10"/>
          </p:nvPr>
        </p:nvSpPr>
        <p:spPr/>
        <p:txBody>
          <a:bodyPr/>
          <a:lstStyle/>
          <a:p>
            <a:fld id="{AE032527-EC8A-486F-BB62-E613A096788A}" type="datetimeFigureOut">
              <a:rPr lang="es-GT" smtClean="0"/>
              <a:t>25/02/2021</a:t>
            </a:fld>
            <a:endParaRPr lang="es-GT"/>
          </a:p>
        </p:txBody>
      </p:sp>
      <p:sp>
        <p:nvSpPr>
          <p:cNvPr id="3" name="Marcador de pie de página 2">
            <a:extLst>
              <a:ext uri="{FF2B5EF4-FFF2-40B4-BE49-F238E27FC236}">
                <a16:creationId xmlns:a16="http://schemas.microsoft.com/office/drawing/2014/main" id="{7A0499E1-9F16-456A-9F4B-247D39D31854}"/>
              </a:ext>
            </a:extLst>
          </p:cNvPr>
          <p:cNvSpPr>
            <a:spLocks noGrp="1"/>
          </p:cNvSpPr>
          <p:nvPr>
            <p:ph type="ftr" sz="quarter" idx="11"/>
          </p:nvPr>
        </p:nvSpPr>
        <p:spPr/>
        <p:txBody>
          <a:bodyPr/>
          <a:lstStyle/>
          <a:p>
            <a:endParaRPr lang="es-GT"/>
          </a:p>
        </p:txBody>
      </p:sp>
      <p:sp>
        <p:nvSpPr>
          <p:cNvPr id="4" name="Marcador de número de diapositiva 3">
            <a:extLst>
              <a:ext uri="{FF2B5EF4-FFF2-40B4-BE49-F238E27FC236}">
                <a16:creationId xmlns:a16="http://schemas.microsoft.com/office/drawing/2014/main" id="{581752F2-AA55-4F80-84D5-64698367F56C}"/>
              </a:ext>
            </a:extLst>
          </p:cNvPr>
          <p:cNvSpPr>
            <a:spLocks noGrp="1"/>
          </p:cNvSpPr>
          <p:nvPr>
            <p:ph type="sldNum" sz="quarter" idx="12"/>
          </p:nvPr>
        </p:nvSpPr>
        <p:spPr/>
        <p:txBody>
          <a:bodyPr/>
          <a:lstStyle/>
          <a:p>
            <a:fld id="{3B16EEFE-6CF6-421E-A424-6EADB7C02B9A}" type="slidenum">
              <a:rPr lang="es-GT" smtClean="0"/>
              <a:t>‹Nº›</a:t>
            </a:fld>
            <a:endParaRPr lang="es-GT"/>
          </a:p>
        </p:txBody>
      </p:sp>
    </p:spTree>
    <p:extLst>
      <p:ext uri="{BB962C8B-B14F-4D97-AF65-F5344CB8AC3E}">
        <p14:creationId xmlns:p14="http://schemas.microsoft.com/office/powerpoint/2010/main" val="2765935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3CEF11-BF9A-4B20-9927-62347F851A23}"/>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GT"/>
          </a:p>
        </p:txBody>
      </p:sp>
      <p:sp>
        <p:nvSpPr>
          <p:cNvPr id="3" name="Marcador de contenido 2">
            <a:extLst>
              <a:ext uri="{FF2B5EF4-FFF2-40B4-BE49-F238E27FC236}">
                <a16:creationId xmlns:a16="http://schemas.microsoft.com/office/drawing/2014/main" id="{2D349C80-47DB-4733-AF99-DAD85A04BAE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texto 3">
            <a:extLst>
              <a:ext uri="{FF2B5EF4-FFF2-40B4-BE49-F238E27FC236}">
                <a16:creationId xmlns:a16="http://schemas.microsoft.com/office/drawing/2014/main" id="{D48070F7-9CC6-4F0F-9B6F-94B85D4102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FE1848CF-D079-4AD3-8A12-FCB6BF000549}"/>
              </a:ext>
            </a:extLst>
          </p:cNvPr>
          <p:cNvSpPr>
            <a:spLocks noGrp="1"/>
          </p:cNvSpPr>
          <p:nvPr>
            <p:ph type="dt" sz="half" idx="10"/>
          </p:nvPr>
        </p:nvSpPr>
        <p:spPr/>
        <p:txBody>
          <a:bodyPr/>
          <a:lstStyle/>
          <a:p>
            <a:fld id="{AE032527-EC8A-486F-BB62-E613A096788A}" type="datetimeFigureOut">
              <a:rPr lang="es-GT" smtClean="0"/>
              <a:t>25/02/2021</a:t>
            </a:fld>
            <a:endParaRPr lang="es-GT"/>
          </a:p>
        </p:txBody>
      </p:sp>
      <p:sp>
        <p:nvSpPr>
          <p:cNvPr id="6" name="Marcador de pie de página 5">
            <a:extLst>
              <a:ext uri="{FF2B5EF4-FFF2-40B4-BE49-F238E27FC236}">
                <a16:creationId xmlns:a16="http://schemas.microsoft.com/office/drawing/2014/main" id="{5BCF5A65-824C-4040-BE52-BCDD0A9C7EA9}"/>
              </a:ext>
            </a:extLst>
          </p:cNvPr>
          <p:cNvSpPr>
            <a:spLocks noGrp="1"/>
          </p:cNvSpPr>
          <p:nvPr>
            <p:ph type="ftr" sz="quarter" idx="11"/>
          </p:nvPr>
        </p:nvSpPr>
        <p:spPr/>
        <p:txBody>
          <a:bodyPr/>
          <a:lstStyle/>
          <a:p>
            <a:endParaRPr lang="es-GT"/>
          </a:p>
        </p:txBody>
      </p:sp>
      <p:sp>
        <p:nvSpPr>
          <p:cNvPr id="7" name="Marcador de número de diapositiva 6">
            <a:extLst>
              <a:ext uri="{FF2B5EF4-FFF2-40B4-BE49-F238E27FC236}">
                <a16:creationId xmlns:a16="http://schemas.microsoft.com/office/drawing/2014/main" id="{E2BBADD6-6D99-4F53-B458-3C0E1E69E6F6}"/>
              </a:ext>
            </a:extLst>
          </p:cNvPr>
          <p:cNvSpPr>
            <a:spLocks noGrp="1"/>
          </p:cNvSpPr>
          <p:nvPr>
            <p:ph type="sldNum" sz="quarter" idx="12"/>
          </p:nvPr>
        </p:nvSpPr>
        <p:spPr/>
        <p:txBody>
          <a:bodyPr/>
          <a:lstStyle/>
          <a:p>
            <a:fld id="{3B16EEFE-6CF6-421E-A424-6EADB7C02B9A}" type="slidenum">
              <a:rPr lang="es-GT" smtClean="0"/>
              <a:t>‹Nº›</a:t>
            </a:fld>
            <a:endParaRPr lang="es-GT"/>
          </a:p>
        </p:txBody>
      </p:sp>
    </p:spTree>
    <p:extLst>
      <p:ext uri="{BB962C8B-B14F-4D97-AF65-F5344CB8AC3E}">
        <p14:creationId xmlns:p14="http://schemas.microsoft.com/office/powerpoint/2010/main" val="1979079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406ADB7-FD90-4D95-8E12-5EA03CA2743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GT"/>
          </a:p>
        </p:txBody>
      </p:sp>
      <p:sp>
        <p:nvSpPr>
          <p:cNvPr id="3" name="Marcador de posición de imagen 2">
            <a:extLst>
              <a:ext uri="{FF2B5EF4-FFF2-40B4-BE49-F238E27FC236}">
                <a16:creationId xmlns:a16="http://schemas.microsoft.com/office/drawing/2014/main" id="{EC3C8907-8ADB-4D44-936E-46613521A6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GT"/>
          </a:p>
        </p:txBody>
      </p:sp>
      <p:sp>
        <p:nvSpPr>
          <p:cNvPr id="4" name="Marcador de texto 3">
            <a:extLst>
              <a:ext uri="{FF2B5EF4-FFF2-40B4-BE49-F238E27FC236}">
                <a16:creationId xmlns:a16="http://schemas.microsoft.com/office/drawing/2014/main" id="{06715142-686A-4707-B9A9-8DEFCD179E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55BE02C1-75B8-4636-865A-FDF4C9C66028}"/>
              </a:ext>
            </a:extLst>
          </p:cNvPr>
          <p:cNvSpPr>
            <a:spLocks noGrp="1"/>
          </p:cNvSpPr>
          <p:nvPr>
            <p:ph type="dt" sz="half" idx="10"/>
          </p:nvPr>
        </p:nvSpPr>
        <p:spPr/>
        <p:txBody>
          <a:bodyPr/>
          <a:lstStyle/>
          <a:p>
            <a:fld id="{AE032527-EC8A-486F-BB62-E613A096788A}" type="datetimeFigureOut">
              <a:rPr lang="es-GT" smtClean="0"/>
              <a:t>25/02/2021</a:t>
            </a:fld>
            <a:endParaRPr lang="es-GT"/>
          </a:p>
        </p:txBody>
      </p:sp>
      <p:sp>
        <p:nvSpPr>
          <p:cNvPr id="6" name="Marcador de pie de página 5">
            <a:extLst>
              <a:ext uri="{FF2B5EF4-FFF2-40B4-BE49-F238E27FC236}">
                <a16:creationId xmlns:a16="http://schemas.microsoft.com/office/drawing/2014/main" id="{1BC0F13C-CE3E-4C7C-8BA2-3C98AE314F3B}"/>
              </a:ext>
            </a:extLst>
          </p:cNvPr>
          <p:cNvSpPr>
            <a:spLocks noGrp="1"/>
          </p:cNvSpPr>
          <p:nvPr>
            <p:ph type="ftr" sz="quarter" idx="11"/>
          </p:nvPr>
        </p:nvSpPr>
        <p:spPr/>
        <p:txBody>
          <a:bodyPr/>
          <a:lstStyle/>
          <a:p>
            <a:endParaRPr lang="es-GT"/>
          </a:p>
        </p:txBody>
      </p:sp>
      <p:sp>
        <p:nvSpPr>
          <p:cNvPr id="7" name="Marcador de número de diapositiva 6">
            <a:extLst>
              <a:ext uri="{FF2B5EF4-FFF2-40B4-BE49-F238E27FC236}">
                <a16:creationId xmlns:a16="http://schemas.microsoft.com/office/drawing/2014/main" id="{530FB51F-48E3-4A96-B525-0E7D33C5E78D}"/>
              </a:ext>
            </a:extLst>
          </p:cNvPr>
          <p:cNvSpPr>
            <a:spLocks noGrp="1"/>
          </p:cNvSpPr>
          <p:nvPr>
            <p:ph type="sldNum" sz="quarter" idx="12"/>
          </p:nvPr>
        </p:nvSpPr>
        <p:spPr/>
        <p:txBody>
          <a:bodyPr/>
          <a:lstStyle/>
          <a:p>
            <a:fld id="{3B16EEFE-6CF6-421E-A424-6EADB7C02B9A}" type="slidenum">
              <a:rPr lang="es-GT" smtClean="0"/>
              <a:t>‹Nº›</a:t>
            </a:fld>
            <a:endParaRPr lang="es-GT"/>
          </a:p>
        </p:txBody>
      </p:sp>
    </p:spTree>
    <p:extLst>
      <p:ext uri="{BB962C8B-B14F-4D97-AF65-F5344CB8AC3E}">
        <p14:creationId xmlns:p14="http://schemas.microsoft.com/office/powerpoint/2010/main" val="218286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EAF296B1-EAC2-4BD6-85BE-5C18BECFE27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GT"/>
          </a:p>
        </p:txBody>
      </p:sp>
      <p:sp>
        <p:nvSpPr>
          <p:cNvPr id="3" name="Marcador de texto 2">
            <a:extLst>
              <a:ext uri="{FF2B5EF4-FFF2-40B4-BE49-F238E27FC236}">
                <a16:creationId xmlns:a16="http://schemas.microsoft.com/office/drawing/2014/main" id="{BC2CB857-5469-4FA4-96A6-A4FEEFC52A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fecha 3">
            <a:extLst>
              <a:ext uri="{FF2B5EF4-FFF2-40B4-BE49-F238E27FC236}">
                <a16:creationId xmlns:a16="http://schemas.microsoft.com/office/drawing/2014/main" id="{D803D3F9-1FA8-4033-ABB9-E97FA3CFC5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032527-EC8A-486F-BB62-E613A096788A}" type="datetimeFigureOut">
              <a:rPr lang="es-GT" smtClean="0"/>
              <a:t>25/02/2021</a:t>
            </a:fld>
            <a:endParaRPr lang="es-GT"/>
          </a:p>
        </p:txBody>
      </p:sp>
      <p:sp>
        <p:nvSpPr>
          <p:cNvPr id="5" name="Marcador de pie de página 4">
            <a:extLst>
              <a:ext uri="{FF2B5EF4-FFF2-40B4-BE49-F238E27FC236}">
                <a16:creationId xmlns:a16="http://schemas.microsoft.com/office/drawing/2014/main" id="{09410C06-C10E-4535-8B9D-70C1080D85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GT"/>
          </a:p>
        </p:txBody>
      </p:sp>
      <p:sp>
        <p:nvSpPr>
          <p:cNvPr id="6" name="Marcador de número de diapositiva 5">
            <a:extLst>
              <a:ext uri="{FF2B5EF4-FFF2-40B4-BE49-F238E27FC236}">
                <a16:creationId xmlns:a16="http://schemas.microsoft.com/office/drawing/2014/main" id="{327E1920-729A-4B1F-8B73-B7E27E1D3EC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16EEFE-6CF6-421E-A424-6EADB7C02B9A}" type="slidenum">
              <a:rPr lang="es-GT" smtClean="0"/>
              <a:t>‹Nº›</a:t>
            </a:fld>
            <a:endParaRPr lang="es-GT"/>
          </a:p>
        </p:txBody>
      </p:sp>
    </p:spTree>
    <p:extLst>
      <p:ext uri="{BB962C8B-B14F-4D97-AF65-F5344CB8AC3E}">
        <p14:creationId xmlns:p14="http://schemas.microsoft.com/office/powerpoint/2010/main" val="9523366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descr="Interfaz de usuario gráfica, Aplicación&#10;&#10;Descripción generada automáticamente">
            <a:extLst>
              <a:ext uri="{FF2B5EF4-FFF2-40B4-BE49-F238E27FC236}">
                <a16:creationId xmlns:a16="http://schemas.microsoft.com/office/drawing/2014/main" id="{D070B715-F8BB-4048-A067-E9C826A47B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ítulo 1">
            <a:extLst>
              <a:ext uri="{FF2B5EF4-FFF2-40B4-BE49-F238E27FC236}">
                <a16:creationId xmlns:a16="http://schemas.microsoft.com/office/drawing/2014/main" id="{D4781EBE-894A-4202-891E-F625A4C261E7}"/>
              </a:ext>
            </a:extLst>
          </p:cNvPr>
          <p:cNvSpPr>
            <a:spLocks noGrp="1"/>
          </p:cNvSpPr>
          <p:nvPr>
            <p:ph type="ctrTitle"/>
          </p:nvPr>
        </p:nvSpPr>
        <p:spPr>
          <a:xfrm>
            <a:off x="1524000" y="750405"/>
            <a:ext cx="9144000" cy="1289533"/>
          </a:xfrm>
        </p:spPr>
        <p:txBody>
          <a:bodyPr/>
          <a:lstStyle/>
          <a:p>
            <a:r>
              <a:rPr lang="es-GT" dirty="0">
                <a:solidFill>
                  <a:schemeClr val="bg1"/>
                </a:solidFill>
                <a:latin typeface="Aller" panose="02000803040000020004" pitchFamily="2" charset="0"/>
                <a:cs typeface="Arial" panose="020B0604020202020204" pitchFamily="34" charset="0"/>
              </a:rPr>
              <a:t>Modulo 1 </a:t>
            </a:r>
          </a:p>
        </p:txBody>
      </p:sp>
      <p:sp>
        <p:nvSpPr>
          <p:cNvPr id="3" name="Subtítulo 2">
            <a:extLst>
              <a:ext uri="{FF2B5EF4-FFF2-40B4-BE49-F238E27FC236}">
                <a16:creationId xmlns:a16="http://schemas.microsoft.com/office/drawing/2014/main" id="{96DF4027-CA19-45F1-AB04-7AAC58566E3E}"/>
              </a:ext>
            </a:extLst>
          </p:cNvPr>
          <p:cNvSpPr>
            <a:spLocks noGrp="1"/>
          </p:cNvSpPr>
          <p:nvPr>
            <p:ph type="subTitle" idx="1"/>
          </p:nvPr>
        </p:nvSpPr>
        <p:spPr>
          <a:xfrm>
            <a:off x="1524000" y="2459039"/>
            <a:ext cx="9144000" cy="1655762"/>
          </a:xfrm>
        </p:spPr>
        <p:txBody>
          <a:bodyPr>
            <a:normAutofit lnSpcReduction="10000"/>
          </a:bodyPr>
          <a:lstStyle/>
          <a:p>
            <a:r>
              <a:rPr lang="es-GT" sz="6000" dirty="0">
                <a:solidFill>
                  <a:schemeClr val="bg1"/>
                </a:solidFill>
                <a:latin typeface="Aller" panose="02000803040000020004" pitchFamily="2" charset="0"/>
                <a:ea typeface="+mj-ea"/>
                <a:cs typeface="Arial" panose="020B0604020202020204" pitchFamily="34" charset="0"/>
              </a:rPr>
              <a:t>Derechos Humanos de la Niñez y Adolescencia </a:t>
            </a:r>
          </a:p>
        </p:txBody>
      </p:sp>
      <p:pic>
        <p:nvPicPr>
          <p:cNvPr id="4" name="Imagen 3">
            <a:extLst>
              <a:ext uri="{FF2B5EF4-FFF2-40B4-BE49-F238E27FC236}">
                <a16:creationId xmlns:a16="http://schemas.microsoft.com/office/drawing/2014/main" id="{7462089E-F699-4F9F-8CB5-25CCBF6187ED}"/>
              </a:ext>
            </a:extLst>
          </p:cNvPr>
          <p:cNvPicPr>
            <a:picLocks noChangeAspect="1"/>
          </p:cNvPicPr>
          <p:nvPr/>
        </p:nvPicPr>
        <p:blipFill>
          <a:blip r:embed="rId3"/>
          <a:stretch>
            <a:fillRect/>
          </a:stretch>
        </p:blipFill>
        <p:spPr>
          <a:xfrm>
            <a:off x="0" y="-1"/>
            <a:ext cx="12192000" cy="6858001"/>
          </a:xfrm>
          <a:prstGeom prst="rect">
            <a:avLst/>
          </a:prstGeom>
        </p:spPr>
      </p:pic>
      <p:pic>
        <p:nvPicPr>
          <p:cNvPr id="7" name="Imagen 6">
            <a:extLst>
              <a:ext uri="{FF2B5EF4-FFF2-40B4-BE49-F238E27FC236}">
                <a16:creationId xmlns:a16="http://schemas.microsoft.com/office/drawing/2014/main" id="{963387E8-A6C2-460F-8EEF-0F73ABC4C6B0}"/>
              </a:ext>
            </a:extLst>
          </p:cNvPr>
          <p:cNvPicPr>
            <a:picLocks noChangeAspect="1"/>
          </p:cNvPicPr>
          <p:nvPr/>
        </p:nvPicPr>
        <p:blipFill>
          <a:blip r:embed="rId4"/>
          <a:stretch>
            <a:fillRect/>
          </a:stretch>
        </p:blipFill>
        <p:spPr>
          <a:xfrm>
            <a:off x="1524000" y="1140704"/>
            <a:ext cx="9144793" cy="1707028"/>
          </a:xfrm>
          <a:prstGeom prst="rect">
            <a:avLst/>
          </a:prstGeom>
        </p:spPr>
      </p:pic>
    </p:spTree>
    <p:extLst>
      <p:ext uri="{BB962C8B-B14F-4D97-AF65-F5344CB8AC3E}">
        <p14:creationId xmlns:p14="http://schemas.microsoft.com/office/powerpoint/2010/main" val="14469834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C453C4-3E5E-40EE-BCEE-743E961733D5}"/>
              </a:ext>
            </a:extLst>
          </p:cNvPr>
          <p:cNvSpPr>
            <a:spLocks noGrp="1"/>
          </p:cNvSpPr>
          <p:nvPr>
            <p:ph type="title"/>
          </p:nvPr>
        </p:nvSpPr>
        <p:spPr>
          <a:xfrm>
            <a:off x="970477" y="206552"/>
            <a:ext cx="10515600" cy="1325563"/>
          </a:xfrm>
        </p:spPr>
        <p:txBody>
          <a:bodyPr/>
          <a:lstStyle/>
          <a:p>
            <a:pPr algn="ctr"/>
            <a:r>
              <a:rPr lang="es-GT" dirty="0"/>
              <a:t>Las Modalidades de Acogimiento Alternativo son:</a:t>
            </a:r>
            <a:endParaRPr lang="es-GT" b="1" dirty="0"/>
          </a:p>
        </p:txBody>
      </p:sp>
      <p:sp>
        <p:nvSpPr>
          <p:cNvPr id="3" name="Marcador de contenido 2">
            <a:extLst>
              <a:ext uri="{FF2B5EF4-FFF2-40B4-BE49-F238E27FC236}">
                <a16:creationId xmlns:a16="http://schemas.microsoft.com/office/drawing/2014/main" id="{E60DD348-394F-416C-A076-33095CA12ABC}"/>
              </a:ext>
            </a:extLst>
          </p:cNvPr>
          <p:cNvSpPr>
            <a:spLocks noGrp="1"/>
          </p:cNvSpPr>
          <p:nvPr>
            <p:ph idx="1"/>
          </p:nvPr>
        </p:nvSpPr>
        <p:spPr>
          <a:xfrm>
            <a:off x="172156" y="1532115"/>
            <a:ext cx="11715044" cy="4868686"/>
          </a:xfrm>
        </p:spPr>
        <p:txBody>
          <a:bodyPr>
            <a:normAutofit/>
          </a:bodyPr>
          <a:lstStyle/>
          <a:p>
            <a:endParaRPr lang="es-GT"/>
          </a:p>
          <a:p>
            <a:pPr marL="0" indent="0">
              <a:buNone/>
            </a:pPr>
            <a:endParaRPr lang="es-GT"/>
          </a:p>
          <a:p>
            <a:endParaRPr lang="es-GT"/>
          </a:p>
          <a:p>
            <a:endParaRPr lang="es-GT" dirty="0"/>
          </a:p>
        </p:txBody>
      </p:sp>
      <p:graphicFrame>
        <p:nvGraphicFramePr>
          <p:cNvPr id="6" name="Tabla 5">
            <a:extLst>
              <a:ext uri="{FF2B5EF4-FFF2-40B4-BE49-F238E27FC236}">
                <a16:creationId xmlns:a16="http://schemas.microsoft.com/office/drawing/2014/main" id="{1187F1CC-EB45-4C13-825F-F26AED2F9436}"/>
              </a:ext>
            </a:extLst>
          </p:cNvPr>
          <p:cNvGraphicFramePr>
            <a:graphicFrameLocks noGrp="1"/>
          </p:cNvGraphicFramePr>
          <p:nvPr>
            <p:extLst>
              <p:ext uri="{D42A27DB-BD31-4B8C-83A1-F6EECF244321}">
                <p14:modId xmlns:p14="http://schemas.microsoft.com/office/powerpoint/2010/main" val="939964435"/>
              </p:ext>
            </p:extLst>
          </p:nvPr>
        </p:nvGraphicFramePr>
        <p:xfrm>
          <a:off x="970477" y="1376376"/>
          <a:ext cx="9957168" cy="4793958"/>
        </p:xfrm>
        <a:graphic>
          <a:graphicData uri="http://schemas.openxmlformats.org/drawingml/2006/table">
            <a:tbl>
              <a:tblPr firstRow="1" firstCol="1" bandRow="1">
                <a:tableStyleId>{5C22544A-7EE6-4342-B048-85BDC9FD1C3A}</a:tableStyleId>
              </a:tblPr>
              <a:tblGrid>
                <a:gridCol w="4782551">
                  <a:extLst>
                    <a:ext uri="{9D8B030D-6E8A-4147-A177-3AD203B41FA5}">
                      <a16:colId xmlns:a16="http://schemas.microsoft.com/office/drawing/2014/main" val="3835708499"/>
                    </a:ext>
                  </a:extLst>
                </a:gridCol>
                <a:gridCol w="5174617">
                  <a:extLst>
                    <a:ext uri="{9D8B030D-6E8A-4147-A177-3AD203B41FA5}">
                      <a16:colId xmlns:a16="http://schemas.microsoft.com/office/drawing/2014/main" val="3248448000"/>
                    </a:ext>
                  </a:extLst>
                </a:gridCol>
              </a:tblGrid>
              <a:tr h="751675">
                <a:tc>
                  <a:txBody>
                    <a:bodyPr/>
                    <a:lstStyle/>
                    <a:p>
                      <a:pPr algn="ctr" fontAlgn="b"/>
                      <a:r>
                        <a:rPr lang="es-GT" sz="2000" b="1"/>
                        <a:t>Acogimiento informal: </a:t>
                      </a:r>
                      <a:endParaRPr lang="es-GT" sz="2000" b="1" i="0" u="none" strike="noStrike" dirty="0">
                        <a:solidFill>
                          <a:srgbClr val="000000"/>
                        </a:solidFill>
                        <a:effectLst/>
                        <a:latin typeface="Calibri" panose="020F0502020204030204" pitchFamily="34" charset="0"/>
                      </a:endParaRPr>
                    </a:p>
                  </a:txBody>
                  <a:tcPr marL="68580" marR="68580" marT="0" marB="0"/>
                </a:tc>
                <a:tc>
                  <a:txBody>
                    <a:bodyPr/>
                    <a:lstStyle/>
                    <a:p>
                      <a:pPr algn="ctr" fontAlgn="b"/>
                      <a:r>
                        <a:rPr lang="es-GT" sz="2000" b="1"/>
                        <a:t>Acogimiento formal: </a:t>
                      </a:r>
                      <a:endParaRPr lang="es-GT" sz="2000" b="1" i="0" u="none" strike="noStrike" dirty="0">
                        <a:solidFill>
                          <a:srgbClr val="000000"/>
                        </a:solidFill>
                        <a:effectLst/>
                        <a:latin typeface="Calibri" panose="020F0502020204030204" pitchFamily="34" charset="0"/>
                      </a:endParaRPr>
                    </a:p>
                  </a:txBody>
                  <a:tcPr marL="68580" marR="68580" marT="0" marB="0"/>
                </a:tc>
                <a:extLst>
                  <a:ext uri="{0D108BD9-81ED-4DB2-BD59-A6C34878D82A}">
                    <a16:rowId xmlns:a16="http://schemas.microsoft.com/office/drawing/2014/main" val="3829338653"/>
                  </a:ext>
                </a:extLst>
              </a:tr>
              <a:tr h="3832483">
                <a:tc>
                  <a:txBody>
                    <a:bodyPr/>
                    <a:lstStyle/>
                    <a:p>
                      <a:pPr algn="just" fontAlgn="b">
                        <a:lnSpc>
                          <a:spcPct val="150000"/>
                        </a:lnSpc>
                      </a:pPr>
                      <a:r>
                        <a:rPr lang="es-GT" sz="1800"/>
                        <a:t>Toda solución privada adoptada en un entorno familiar, en virtud de la cual el cuidado del niño es asumido con carácter permanente o indefinido por parientes o allegados (acogimiento informal por familiares) o por otras personas a título particular, por iniciativa del niño, de cualquiera de sus padres o de otra persona sin que esa solución haya sido ordenada por un órgano judicial o administrativo o por una entidad debidamente acreditada.</a:t>
                      </a:r>
                      <a:endParaRPr lang="es-GT" sz="1800" b="0" i="0" u="none" strike="noStrike" dirty="0">
                        <a:solidFill>
                          <a:srgbClr val="000000"/>
                        </a:solidFill>
                        <a:effectLst/>
                        <a:latin typeface="Calibri" panose="020F0502020204030204" pitchFamily="34" charset="0"/>
                      </a:endParaRPr>
                    </a:p>
                  </a:txBody>
                  <a:tcPr marL="68580" marR="68580" marT="0" marB="0">
                    <a:solidFill>
                      <a:schemeClr val="accent1">
                        <a:lumMod val="60000"/>
                        <a:lumOff val="40000"/>
                      </a:schemeClr>
                    </a:solidFill>
                  </a:tcPr>
                </a:tc>
                <a:tc>
                  <a:txBody>
                    <a:bodyPr/>
                    <a:lstStyle/>
                    <a:p>
                      <a:pPr algn="just" fontAlgn="b">
                        <a:lnSpc>
                          <a:spcPct val="200000"/>
                        </a:lnSpc>
                      </a:pPr>
                      <a:r>
                        <a:rPr lang="es-GT" sz="1800" dirty="0"/>
                        <a:t>Todo acogimiento en un entorno familiar que haya sido ordenado por la autoridad judicial o un órgano administrativo competente y todo acogimiento en un entorno residencial, incluidos los centros de acogida privados, resultante o no de medidas judiciales o administrativas.</a:t>
                      </a:r>
                      <a:endParaRPr lang="es-GT" sz="1800" b="0" i="0" u="none" strike="noStrike" dirty="0">
                        <a:solidFill>
                          <a:srgbClr val="000000"/>
                        </a:solidFill>
                        <a:effectLst/>
                        <a:latin typeface="Calibri" panose="020F0502020204030204" pitchFamily="34"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869670494"/>
                  </a:ext>
                </a:extLst>
              </a:tr>
            </a:tbl>
          </a:graphicData>
        </a:graphic>
      </p:graphicFrame>
    </p:spTree>
    <p:extLst>
      <p:ext uri="{BB962C8B-B14F-4D97-AF65-F5344CB8AC3E}">
        <p14:creationId xmlns:p14="http://schemas.microsoft.com/office/powerpoint/2010/main" val="2759422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C453C4-3E5E-40EE-BCEE-743E961733D5}"/>
              </a:ext>
            </a:extLst>
          </p:cNvPr>
          <p:cNvSpPr>
            <a:spLocks noGrp="1"/>
          </p:cNvSpPr>
          <p:nvPr>
            <p:ph type="title"/>
          </p:nvPr>
        </p:nvSpPr>
        <p:spPr>
          <a:xfrm>
            <a:off x="917222" y="206552"/>
            <a:ext cx="10515600" cy="1325563"/>
          </a:xfrm>
        </p:spPr>
        <p:txBody>
          <a:bodyPr/>
          <a:lstStyle/>
          <a:p>
            <a:pPr algn="ctr"/>
            <a:r>
              <a:rPr lang="es-GT" dirty="0"/>
              <a:t>Las Modalidades de Acogimiento Alternativo son:</a:t>
            </a:r>
            <a:endParaRPr lang="es-GT" b="1" dirty="0"/>
          </a:p>
        </p:txBody>
      </p:sp>
      <p:sp>
        <p:nvSpPr>
          <p:cNvPr id="3" name="Marcador de contenido 2">
            <a:extLst>
              <a:ext uri="{FF2B5EF4-FFF2-40B4-BE49-F238E27FC236}">
                <a16:creationId xmlns:a16="http://schemas.microsoft.com/office/drawing/2014/main" id="{E60DD348-394F-416C-A076-33095CA12ABC}"/>
              </a:ext>
            </a:extLst>
          </p:cNvPr>
          <p:cNvSpPr>
            <a:spLocks noGrp="1"/>
          </p:cNvSpPr>
          <p:nvPr>
            <p:ph idx="1"/>
          </p:nvPr>
        </p:nvSpPr>
        <p:spPr>
          <a:xfrm>
            <a:off x="238478" y="1412596"/>
            <a:ext cx="11715044" cy="4868686"/>
          </a:xfrm>
        </p:spPr>
        <p:txBody>
          <a:bodyPr>
            <a:normAutofit/>
          </a:bodyPr>
          <a:lstStyle/>
          <a:p>
            <a:pPr lvl="2" algn="just"/>
            <a:r>
              <a:rPr lang="es-GT" sz="1900" b="1" dirty="0"/>
              <a:t>Según el entorno en que se ejerza, el acogimiento alternativo puede ser:</a:t>
            </a:r>
          </a:p>
          <a:p>
            <a:pPr marL="914400" lvl="2" indent="0" algn="just">
              <a:buNone/>
            </a:pPr>
            <a:endParaRPr lang="es-GT" sz="1900" b="1" dirty="0"/>
          </a:p>
          <a:p>
            <a:endParaRPr lang="es-GT" dirty="0"/>
          </a:p>
          <a:p>
            <a:pPr marL="0" indent="0">
              <a:buNone/>
            </a:pPr>
            <a:endParaRPr lang="es-GT" dirty="0"/>
          </a:p>
          <a:p>
            <a:endParaRPr lang="es-GT" dirty="0"/>
          </a:p>
          <a:p>
            <a:endParaRPr lang="es-GT" dirty="0"/>
          </a:p>
        </p:txBody>
      </p:sp>
      <p:pic>
        <p:nvPicPr>
          <p:cNvPr id="8" name="Imagen 7">
            <a:extLst>
              <a:ext uri="{FF2B5EF4-FFF2-40B4-BE49-F238E27FC236}">
                <a16:creationId xmlns:a16="http://schemas.microsoft.com/office/drawing/2014/main" id="{BCFE1222-6417-40A3-B913-FAB7E5E37058}"/>
              </a:ext>
            </a:extLst>
          </p:cNvPr>
          <p:cNvPicPr>
            <a:picLocks noChangeAspect="1"/>
          </p:cNvPicPr>
          <p:nvPr/>
        </p:nvPicPr>
        <p:blipFill>
          <a:blip r:embed="rId2"/>
          <a:stretch>
            <a:fillRect/>
          </a:stretch>
        </p:blipFill>
        <p:spPr>
          <a:xfrm>
            <a:off x="1244040" y="1816567"/>
            <a:ext cx="9107871" cy="4464715"/>
          </a:xfrm>
          <a:prstGeom prst="rect">
            <a:avLst/>
          </a:prstGeom>
        </p:spPr>
      </p:pic>
    </p:spTree>
    <p:extLst>
      <p:ext uri="{BB962C8B-B14F-4D97-AF65-F5344CB8AC3E}">
        <p14:creationId xmlns:p14="http://schemas.microsoft.com/office/powerpoint/2010/main" val="14629709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60DD348-394F-416C-A076-33095CA12ABC}"/>
              </a:ext>
            </a:extLst>
          </p:cNvPr>
          <p:cNvSpPr>
            <a:spLocks noGrp="1"/>
          </p:cNvSpPr>
          <p:nvPr>
            <p:ph idx="1"/>
          </p:nvPr>
        </p:nvSpPr>
        <p:spPr>
          <a:xfrm>
            <a:off x="238478" y="809626"/>
            <a:ext cx="11715044" cy="5433130"/>
          </a:xfrm>
        </p:spPr>
        <p:txBody>
          <a:bodyPr>
            <a:normAutofit/>
          </a:bodyPr>
          <a:lstStyle/>
          <a:p>
            <a:pPr lvl="2" algn="just"/>
            <a:r>
              <a:rPr lang="es-GT" sz="2300" b="1" dirty="0"/>
              <a:t>En cuanto a los responsables del acogimiento alternativo:</a:t>
            </a:r>
          </a:p>
          <a:p>
            <a:pPr marL="914400" lvl="2" indent="0" algn="just">
              <a:buNone/>
            </a:pPr>
            <a:endParaRPr lang="es-GT" sz="1900" b="1" dirty="0"/>
          </a:p>
          <a:p>
            <a:endParaRPr lang="es-GT" dirty="0"/>
          </a:p>
          <a:p>
            <a:pPr marL="0" indent="0">
              <a:buNone/>
            </a:pPr>
            <a:endParaRPr lang="es-GT" dirty="0"/>
          </a:p>
          <a:p>
            <a:endParaRPr lang="es-GT" dirty="0"/>
          </a:p>
          <a:p>
            <a:endParaRPr lang="es-GT" dirty="0"/>
          </a:p>
        </p:txBody>
      </p:sp>
      <p:pic>
        <p:nvPicPr>
          <p:cNvPr id="4" name="Imagen 3">
            <a:extLst>
              <a:ext uri="{FF2B5EF4-FFF2-40B4-BE49-F238E27FC236}">
                <a16:creationId xmlns:a16="http://schemas.microsoft.com/office/drawing/2014/main" id="{471BACE8-BC75-4559-9AB2-067D7FD4892E}"/>
              </a:ext>
            </a:extLst>
          </p:cNvPr>
          <p:cNvPicPr>
            <a:picLocks noChangeAspect="1"/>
          </p:cNvPicPr>
          <p:nvPr/>
        </p:nvPicPr>
        <p:blipFill>
          <a:blip r:embed="rId2"/>
          <a:stretch>
            <a:fillRect/>
          </a:stretch>
        </p:blipFill>
        <p:spPr>
          <a:xfrm>
            <a:off x="758618" y="1589347"/>
            <a:ext cx="11213204" cy="3854850"/>
          </a:xfrm>
          <a:prstGeom prst="rect">
            <a:avLst/>
          </a:prstGeom>
        </p:spPr>
      </p:pic>
    </p:spTree>
    <p:extLst>
      <p:ext uri="{BB962C8B-B14F-4D97-AF65-F5344CB8AC3E}">
        <p14:creationId xmlns:p14="http://schemas.microsoft.com/office/powerpoint/2010/main" val="19313957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60DD348-394F-416C-A076-33095CA12ABC}"/>
              </a:ext>
            </a:extLst>
          </p:cNvPr>
          <p:cNvSpPr>
            <a:spLocks noGrp="1"/>
          </p:cNvSpPr>
          <p:nvPr>
            <p:ph idx="1"/>
          </p:nvPr>
        </p:nvSpPr>
        <p:spPr>
          <a:xfrm>
            <a:off x="403577" y="1690688"/>
            <a:ext cx="11384845" cy="4618918"/>
          </a:xfrm>
        </p:spPr>
        <p:txBody>
          <a:bodyPr>
            <a:normAutofit fontScale="92500" lnSpcReduction="20000"/>
          </a:bodyPr>
          <a:lstStyle/>
          <a:p>
            <a:pPr algn="just">
              <a:lnSpc>
                <a:spcPct val="150000"/>
              </a:lnSpc>
            </a:pPr>
            <a:r>
              <a:rPr lang="es-GT" sz="1600" dirty="0"/>
              <a:t>Todas las agencias y centros de acogida deberían formular por </a:t>
            </a:r>
            <a:r>
              <a:rPr lang="es-GT" sz="1600" b="1" dirty="0"/>
              <a:t>escrito sus criterios teóricos y prácticos </a:t>
            </a:r>
            <a:r>
              <a:rPr lang="es-GT" sz="1600" dirty="0"/>
              <a:t>de actuación compatibles con las presentes Directrices, describiendo sus </a:t>
            </a:r>
            <a:r>
              <a:rPr lang="es-GT" sz="1600" b="1" dirty="0"/>
              <a:t>objetivos, políticas, métodos </a:t>
            </a:r>
            <a:r>
              <a:rPr lang="es-GT" sz="1600" dirty="0"/>
              <a:t>y normas para la contratación, vigilancia, supervisión y evaluación de cuidadores calificados e idóneos para lograr el cumplimiento de esos objetivos. </a:t>
            </a:r>
            <a:r>
              <a:rPr lang="es-GT" sz="1600" b="1" dirty="0"/>
              <a:t>Se relaciona con el Estándar 8 del Personal.</a:t>
            </a:r>
          </a:p>
          <a:p>
            <a:pPr algn="just">
              <a:lnSpc>
                <a:spcPct val="150000"/>
              </a:lnSpc>
            </a:pPr>
            <a:r>
              <a:rPr lang="es-GT" sz="1600" dirty="0"/>
              <a:t>Los expedientes de los niños acogidos deberían ser </a:t>
            </a:r>
            <a:r>
              <a:rPr lang="es-GT" sz="1600" b="1" dirty="0"/>
              <a:t>completos, actualizados, confidenciales y seguros</a:t>
            </a:r>
            <a:r>
              <a:rPr lang="es-GT" sz="1600" dirty="0"/>
              <a:t>, e incluir información sobre su ingreso y salida y sobre la forma, contenido y circunstancias de la entrega en acogimiento de cada niño, además de los correspondientes documentos de identidad y otras señas personales. En el expediente del niño debería hacerse constar la información sobre su familia, así como incluir los informes basados en las </a:t>
            </a:r>
            <a:r>
              <a:rPr lang="es-GT" sz="1600" b="1" dirty="0"/>
              <a:t>evaluaciones periódicas</a:t>
            </a:r>
            <a:r>
              <a:rPr lang="es-GT" sz="1600" dirty="0"/>
              <a:t>. Este expediente debería </a:t>
            </a:r>
            <a:r>
              <a:rPr lang="es-GT" sz="1600" b="1" dirty="0"/>
              <a:t>acompañar al niño durante todo el período de acogimiento alternativo </a:t>
            </a:r>
            <a:r>
              <a:rPr lang="es-GT" sz="1600" dirty="0"/>
              <a:t>y ser consultado por los profesionales debidamente habilitados encargados en cada momento de su cuidado. </a:t>
            </a:r>
            <a:r>
              <a:rPr lang="es-GT" sz="1600" b="1" dirty="0"/>
              <a:t>Se relaciona con el estándar 3 de la situación legal.</a:t>
            </a:r>
          </a:p>
          <a:p>
            <a:pPr algn="just">
              <a:lnSpc>
                <a:spcPct val="150000"/>
              </a:lnSpc>
            </a:pPr>
            <a:r>
              <a:rPr lang="es-GT" sz="1600" dirty="0"/>
              <a:t>Los centros de acogimiento residencial deberían </a:t>
            </a:r>
            <a:r>
              <a:rPr lang="es-GT" sz="1600" b="1" dirty="0"/>
              <a:t>ser pequeños </a:t>
            </a:r>
            <a:r>
              <a:rPr lang="es-GT" sz="1600" dirty="0"/>
              <a:t>y estar organizados en función de los derechos y las necesidades del niño, en un entorno lo más semejante posible al de una </a:t>
            </a:r>
            <a:r>
              <a:rPr lang="es-GT" sz="1600" b="1" dirty="0"/>
              <a:t>familia o un grupo reducido</a:t>
            </a:r>
            <a:r>
              <a:rPr lang="es-GT" sz="1600" dirty="0"/>
              <a:t>. Su objetivo debería ser, en general, dar t</a:t>
            </a:r>
            <a:r>
              <a:rPr lang="es-GT" sz="1600" b="1" dirty="0"/>
              <a:t>emporalmente</a:t>
            </a:r>
            <a:r>
              <a:rPr lang="es-GT" sz="1600" dirty="0"/>
              <a:t> acogida al niño y contribuir activamente a su </a:t>
            </a:r>
            <a:r>
              <a:rPr lang="es-GT" sz="1600" b="1" dirty="0"/>
              <a:t>reintegración familiar </a:t>
            </a:r>
            <a:r>
              <a:rPr lang="es-GT" sz="1600" dirty="0"/>
              <a:t>o, si ello no fuere posible, lograr su acogimiento estable en un entorno familiar alternativo, incluso mediante la adopción, cuando proceda. </a:t>
            </a:r>
            <a:r>
              <a:rPr lang="es-GT" sz="1600" b="1" dirty="0"/>
              <a:t>Se relaciona con los Estándares 6 y 9 de Relación con la familia de origen e infraestructura.</a:t>
            </a:r>
          </a:p>
          <a:p>
            <a:pPr marL="0" indent="0" algn="just">
              <a:buNone/>
            </a:pPr>
            <a:endParaRPr lang="es-GT" sz="1600" dirty="0"/>
          </a:p>
          <a:p>
            <a:endParaRPr lang="es-GT" dirty="0"/>
          </a:p>
          <a:p>
            <a:endParaRPr lang="es-GT" dirty="0"/>
          </a:p>
        </p:txBody>
      </p:sp>
      <p:sp>
        <p:nvSpPr>
          <p:cNvPr id="4" name="Título 1">
            <a:extLst>
              <a:ext uri="{FF2B5EF4-FFF2-40B4-BE49-F238E27FC236}">
                <a16:creationId xmlns:a16="http://schemas.microsoft.com/office/drawing/2014/main" id="{30A85DDD-7E13-44DE-A110-BEA620FA8780}"/>
              </a:ext>
            </a:extLst>
          </p:cNvPr>
          <p:cNvSpPr>
            <a:spLocks noGrp="1"/>
          </p:cNvSpPr>
          <p:nvPr>
            <p:ph type="title"/>
          </p:nvPr>
        </p:nvSpPr>
        <p:spPr>
          <a:xfrm>
            <a:off x="838200" y="365125"/>
            <a:ext cx="10515600" cy="1325563"/>
          </a:xfrm>
        </p:spPr>
        <p:txBody>
          <a:bodyPr/>
          <a:lstStyle/>
          <a:p>
            <a:pPr algn="ctr"/>
            <a:r>
              <a:rPr lang="es-GT" dirty="0"/>
              <a:t>Agencias y Centros encargados del acogimiento formal</a:t>
            </a:r>
            <a:endParaRPr lang="es-GT" b="1" dirty="0"/>
          </a:p>
        </p:txBody>
      </p:sp>
    </p:spTree>
    <p:extLst>
      <p:ext uri="{BB962C8B-B14F-4D97-AF65-F5344CB8AC3E}">
        <p14:creationId xmlns:p14="http://schemas.microsoft.com/office/powerpoint/2010/main" val="10226601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C453C4-3E5E-40EE-BCEE-743E961733D5}"/>
              </a:ext>
            </a:extLst>
          </p:cNvPr>
          <p:cNvSpPr>
            <a:spLocks noGrp="1"/>
          </p:cNvSpPr>
          <p:nvPr>
            <p:ph type="title"/>
          </p:nvPr>
        </p:nvSpPr>
        <p:spPr/>
        <p:txBody>
          <a:bodyPr/>
          <a:lstStyle/>
          <a:p>
            <a:pPr algn="ctr"/>
            <a:r>
              <a:rPr lang="es-GT" b="1" dirty="0"/>
              <a:t>Promoción del Cuidado Parental</a:t>
            </a:r>
          </a:p>
        </p:txBody>
      </p:sp>
      <p:sp>
        <p:nvSpPr>
          <p:cNvPr id="3" name="Marcador de contenido 2">
            <a:extLst>
              <a:ext uri="{FF2B5EF4-FFF2-40B4-BE49-F238E27FC236}">
                <a16:creationId xmlns:a16="http://schemas.microsoft.com/office/drawing/2014/main" id="{E60DD348-394F-416C-A076-33095CA12ABC}"/>
              </a:ext>
            </a:extLst>
          </p:cNvPr>
          <p:cNvSpPr>
            <a:spLocks noGrp="1"/>
          </p:cNvSpPr>
          <p:nvPr>
            <p:ph idx="1"/>
          </p:nvPr>
        </p:nvSpPr>
        <p:spPr>
          <a:xfrm>
            <a:off x="838200" y="1396647"/>
            <a:ext cx="11060289" cy="5308953"/>
          </a:xfrm>
        </p:spPr>
        <p:txBody>
          <a:bodyPr>
            <a:normAutofit/>
          </a:bodyPr>
          <a:lstStyle/>
          <a:p>
            <a:pPr algn="just">
              <a:lnSpc>
                <a:spcPct val="160000"/>
              </a:lnSpc>
            </a:pPr>
            <a:r>
              <a:rPr lang="es-GT" sz="1600" b="1" dirty="0"/>
              <a:t>Los Estados deberían aplicar medidas eficaces para prevenir el abandono de niños, la renuncia a la guarda y la separación del niño de su familia. Esas medidas de protección social deberían comprender lo siguiente: </a:t>
            </a:r>
          </a:p>
          <a:p>
            <a:pPr algn="just">
              <a:lnSpc>
                <a:spcPct val="160000"/>
              </a:lnSpc>
            </a:pPr>
            <a:r>
              <a:rPr lang="es-GT" sz="1400" dirty="0"/>
              <a:t>a) Servicios de mejora del medio familiar, como la educación parental, el fomento de relaciones positivas entre los padres y los hijos, las técnicas de solución de conflictos, oportunidades de empleo y de generación de ingresos y, de ser necesario, asistencia social; </a:t>
            </a:r>
          </a:p>
          <a:p>
            <a:pPr algn="just">
              <a:lnSpc>
                <a:spcPct val="160000"/>
              </a:lnSpc>
            </a:pPr>
            <a:r>
              <a:rPr lang="es-GT" sz="1400" dirty="0"/>
              <a:t>b) Servicios de apoyo social, como servicios de guardería, mediación y conciliación, tratamiento de la toxicomanía, ayuda económica y servicios para los padres e hijos que sufren algún tipo de discapacidad. Esos servicios, preferiblemente de carácter integrado y no intrusivo, deberían ser accesibles directamente a nivel de la comunidad e involucrar activamente a las familias como participantes, mediante la combinación de sus recursos con los de la comunidad y el cuidador; </a:t>
            </a:r>
          </a:p>
          <a:p>
            <a:pPr algn="just">
              <a:lnSpc>
                <a:spcPct val="160000"/>
              </a:lnSpc>
            </a:pPr>
            <a:r>
              <a:rPr lang="es-GT" sz="1400" dirty="0"/>
              <a:t>c) Las políticas juveniles dirigidas a facultar a los jóvenes para hacer frente de una manera positiva a los desafíos de la vida cotidiana, en especial al decidir abandonar el hogar familiar, y a preparar a los futuros padres a adoptar decisiones fundamentadas con respecto a su salud sexual y reproductiva y a asumir sus responsabilidades a este respecto.</a:t>
            </a:r>
          </a:p>
          <a:p>
            <a:pPr marL="914400" lvl="2" indent="0">
              <a:buNone/>
            </a:pPr>
            <a:r>
              <a:rPr lang="es-GT" dirty="0"/>
              <a:t> </a:t>
            </a:r>
          </a:p>
          <a:p>
            <a:endParaRPr lang="es-GT" dirty="0"/>
          </a:p>
          <a:p>
            <a:pPr marL="0" indent="0">
              <a:buNone/>
            </a:pPr>
            <a:endParaRPr lang="es-GT" dirty="0"/>
          </a:p>
          <a:p>
            <a:endParaRPr lang="es-GT" dirty="0"/>
          </a:p>
          <a:p>
            <a:endParaRPr lang="es-GT" dirty="0"/>
          </a:p>
        </p:txBody>
      </p:sp>
    </p:spTree>
    <p:extLst>
      <p:ext uri="{BB962C8B-B14F-4D97-AF65-F5344CB8AC3E}">
        <p14:creationId xmlns:p14="http://schemas.microsoft.com/office/powerpoint/2010/main" val="39620589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60DD348-394F-416C-A076-33095CA12ABC}"/>
              </a:ext>
            </a:extLst>
          </p:cNvPr>
          <p:cNvSpPr>
            <a:spLocks noGrp="1"/>
          </p:cNvSpPr>
          <p:nvPr>
            <p:ph idx="1"/>
          </p:nvPr>
        </p:nvSpPr>
        <p:spPr>
          <a:xfrm>
            <a:off x="838200" y="1690688"/>
            <a:ext cx="11060289" cy="1325563"/>
          </a:xfrm>
        </p:spPr>
        <p:txBody>
          <a:bodyPr>
            <a:normAutofit/>
          </a:bodyPr>
          <a:lstStyle/>
          <a:p>
            <a:pPr algn="just">
              <a:lnSpc>
                <a:spcPct val="160000"/>
              </a:lnSpc>
            </a:pPr>
            <a:r>
              <a:rPr lang="es-GT" sz="1600" dirty="0"/>
              <a:t>Las agencias y centros de acogida deberían ser responsables ante una autoridad pública determinada, que debería velar, entre otras cosas, por que se efectuaran inspecciones frecuentes, en particular visitas tanto programadas como no anunciadas, que comprendiesen la observación del personal y los niños y entrevistas con ellos. </a:t>
            </a:r>
          </a:p>
          <a:p>
            <a:pPr algn="just">
              <a:lnSpc>
                <a:spcPct val="160000"/>
              </a:lnSpc>
            </a:pPr>
            <a:endParaRPr lang="es-GT" sz="1600" dirty="0"/>
          </a:p>
          <a:p>
            <a:endParaRPr lang="es-GT" dirty="0"/>
          </a:p>
          <a:p>
            <a:pPr marL="0" indent="0">
              <a:buNone/>
            </a:pPr>
            <a:endParaRPr lang="es-GT" dirty="0"/>
          </a:p>
          <a:p>
            <a:endParaRPr lang="es-GT" dirty="0"/>
          </a:p>
          <a:p>
            <a:endParaRPr lang="es-GT" dirty="0"/>
          </a:p>
        </p:txBody>
      </p:sp>
      <p:sp>
        <p:nvSpPr>
          <p:cNvPr id="4" name="Título 1">
            <a:extLst>
              <a:ext uri="{FF2B5EF4-FFF2-40B4-BE49-F238E27FC236}">
                <a16:creationId xmlns:a16="http://schemas.microsoft.com/office/drawing/2014/main" id="{C6984088-AB7E-480E-957F-CD1F04EFE093}"/>
              </a:ext>
            </a:extLst>
          </p:cNvPr>
          <p:cNvSpPr>
            <a:spLocks noGrp="1"/>
          </p:cNvSpPr>
          <p:nvPr>
            <p:ph type="title"/>
          </p:nvPr>
        </p:nvSpPr>
        <p:spPr>
          <a:xfrm>
            <a:off x="838200" y="365125"/>
            <a:ext cx="10515600" cy="1325563"/>
          </a:xfrm>
        </p:spPr>
        <p:txBody>
          <a:bodyPr/>
          <a:lstStyle/>
          <a:p>
            <a:pPr algn="ctr"/>
            <a:r>
              <a:rPr lang="es-GT" dirty="0"/>
              <a:t>Inspección y Control</a:t>
            </a:r>
            <a:endParaRPr lang="es-GT" b="1" dirty="0"/>
          </a:p>
        </p:txBody>
      </p:sp>
      <p:sp>
        <p:nvSpPr>
          <p:cNvPr id="5" name="Título 1">
            <a:extLst>
              <a:ext uri="{FF2B5EF4-FFF2-40B4-BE49-F238E27FC236}">
                <a16:creationId xmlns:a16="http://schemas.microsoft.com/office/drawing/2014/main" id="{33534806-9184-41EE-BB7C-C9E38A01CAAF}"/>
              </a:ext>
            </a:extLst>
          </p:cNvPr>
          <p:cNvSpPr txBox="1">
            <a:spLocks/>
          </p:cNvSpPr>
          <p:nvPr/>
        </p:nvSpPr>
        <p:spPr>
          <a:xfrm>
            <a:off x="708378" y="2924263"/>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s-GT" sz="3200" b="1" i="0" u="none" strike="noStrike" kern="1200" cap="none" spc="0" normalizeH="0" baseline="0" noProof="0" dirty="0">
                <a:ln>
                  <a:noFill/>
                </a:ln>
                <a:solidFill>
                  <a:prstClr val="black"/>
                </a:solidFill>
                <a:effectLst/>
                <a:uLnTx/>
                <a:uFillTx/>
                <a:latin typeface="Calibri Light" panose="020F0302020204030204"/>
                <a:ea typeface="+mj-ea"/>
                <a:cs typeface="+mj-cs"/>
              </a:rPr>
              <a:t>Localización de la Familia y reintegración al medio familiar</a:t>
            </a:r>
          </a:p>
        </p:txBody>
      </p:sp>
      <p:sp>
        <p:nvSpPr>
          <p:cNvPr id="6" name="Marcador de contenido 2">
            <a:extLst>
              <a:ext uri="{FF2B5EF4-FFF2-40B4-BE49-F238E27FC236}">
                <a16:creationId xmlns:a16="http://schemas.microsoft.com/office/drawing/2014/main" id="{1D57D721-1419-40EE-BD1C-6A01C2E85AC2}"/>
              </a:ext>
            </a:extLst>
          </p:cNvPr>
          <p:cNvSpPr txBox="1">
            <a:spLocks/>
          </p:cNvSpPr>
          <p:nvPr/>
        </p:nvSpPr>
        <p:spPr>
          <a:xfrm>
            <a:off x="565855" y="3841750"/>
            <a:ext cx="11242323" cy="214136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just" defTabSz="914400" rtl="0" eaLnBrk="1" fontAlgn="auto" latinLnBrk="0" hangingPunct="1">
              <a:lnSpc>
                <a:spcPct val="160000"/>
              </a:lnSpc>
              <a:spcBef>
                <a:spcPts val="1000"/>
              </a:spcBef>
              <a:spcAft>
                <a:spcPts val="0"/>
              </a:spcAft>
              <a:buClrTx/>
              <a:buSzTx/>
              <a:buFont typeface="Arial" panose="020B0604020202020204" pitchFamily="34" charset="0"/>
              <a:buChar char="•"/>
              <a:tabLst/>
              <a:defRPr/>
            </a:pPr>
            <a:r>
              <a:rPr kumimoji="0" lang="es-GT" sz="1600" b="0" i="0" u="none" strike="noStrike" kern="1200" cap="none" spc="0" normalizeH="0" baseline="0" noProof="0" dirty="0">
                <a:ln>
                  <a:noFill/>
                </a:ln>
                <a:solidFill>
                  <a:prstClr val="black"/>
                </a:solidFill>
                <a:effectLst/>
                <a:uLnTx/>
                <a:uFillTx/>
                <a:latin typeface="Calibri" panose="020F0502020204030204"/>
                <a:ea typeface="+mn-ea"/>
                <a:cs typeface="+mn-cs"/>
              </a:rPr>
              <a:t>Todos los participantes en la localización de los miembros de la familia o los cuidadores primarios legales o consuetudinarios deberían actuar en el marco de un sistema coordinado, en el que se utilicen, siempre que sea posible, formularios normalizados y procedimientos mutuamente compatibles.</a:t>
            </a:r>
          </a:p>
          <a:p>
            <a:pPr marL="228600" marR="0" lvl="0" indent="-228600" algn="just" defTabSz="914400" rtl="0" eaLnBrk="1" fontAlgn="auto" latinLnBrk="0" hangingPunct="1">
              <a:lnSpc>
                <a:spcPct val="160000"/>
              </a:lnSpc>
              <a:spcBef>
                <a:spcPts val="1000"/>
              </a:spcBef>
              <a:spcAft>
                <a:spcPts val="0"/>
              </a:spcAft>
              <a:buClrTx/>
              <a:buSzTx/>
              <a:buFont typeface="Arial" panose="020B0604020202020204" pitchFamily="34" charset="0"/>
              <a:buChar char="•"/>
              <a:tabLst/>
              <a:defRPr/>
            </a:pPr>
            <a:r>
              <a:rPr kumimoji="0" lang="es-GT" sz="1600" b="0" i="0" u="none" strike="noStrike" kern="1200" cap="none" spc="0" normalizeH="0" baseline="0" noProof="0" dirty="0">
                <a:ln>
                  <a:noFill/>
                </a:ln>
                <a:solidFill>
                  <a:prstClr val="black"/>
                </a:solidFill>
                <a:effectLst/>
                <a:uLnTx/>
                <a:uFillTx/>
                <a:latin typeface="Calibri" panose="020F0502020204030204"/>
                <a:ea typeface="+mn-ea"/>
                <a:cs typeface="+mn-cs"/>
              </a:rPr>
              <a:t>Se debería dejar constancia en un archivo seguro y protegido de cualquier medida de acogimiento de un niño a fin de facilitar el reagrupamiento familiar en el futuro.</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s-GT"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GT"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s-GT"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s-GT"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600469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60DD348-394F-416C-A076-33095CA12ABC}"/>
              </a:ext>
            </a:extLst>
          </p:cNvPr>
          <p:cNvSpPr>
            <a:spLocks noGrp="1"/>
          </p:cNvSpPr>
          <p:nvPr>
            <p:ph idx="1"/>
          </p:nvPr>
        </p:nvSpPr>
        <p:spPr>
          <a:xfrm>
            <a:off x="838200" y="1690688"/>
            <a:ext cx="11060289" cy="1325563"/>
          </a:xfrm>
        </p:spPr>
        <p:txBody>
          <a:bodyPr>
            <a:normAutofit/>
          </a:bodyPr>
          <a:lstStyle/>
          <a:p>
            <a:pPr algn="just">
              <a:lnSpc>
                <a:spcPct val="160000"/>
              </a:lnSpc>
            </a:pPr>
            <a:r>
              <a:rPr lang="es-GT" sz="1600" dirty="0"/>
              <a:t>Las agencias y centros de acogida deberían ser responsables ante una autoridad pública determinada, que debería velar, entre otras cosas, por que se efectuaran inspecciones frecuentes, en particular visitas tanto programadas como no anunciadas, que comprendiesen la observación del personal y los niños y entrevistas con ellos. </a:t>
            </a:r>
          </a:p>
          <a:p>
            <a:pPr algn="just">
              <a:lnSpc>
                <a:spcPct val="160000"/>
              </a:lnSpc>
            </a:pPr>
            <a:endParaRPr lang="es-GT" sz="1600" dirty="0"/>
          </a:p>
          <a:p>
            <a:endParaRPr lang="es-GT" dirty="0"/>
          </a:p>
          <a:p>
            <a:pPr marL="0" indent="0">
              <a:buNone/>
            </a:pPr>
            <a:endParaRPr lang="es-GT" dirty="0"/>
          </a:p>
          <a:p>
            <a:endParaRPr lang="es-GT" dirty="0"/>
          </a:p>
          <a:p>
            <a:endParaRPr lang="es-GT" dirty="0"/>
          </a:p>
        </p:txBody>
      </p:sp>
      <p:sp>
        <p:nvSpPr>
          <p:cNvPr id="4" name="Título 1">
            <a:extLst>
              <a:ext uri="{FF2B5EF4-FFF2-40B4-BE49-F238E27FC236}">
                <a16:creationId xmlns:a16="http://schemas.microsoft.com/office/drawing/2014/main" id="{C6984088-AB7E-480E-957F-CD1F04EFE093}"/>
              </a:ext>
            </a:extLst>
          </p:cNvPr>
          <p:cNvSpPr>
            <a:spLocks noGrp="1"/>
          </p:cNvSpPr>
          <p:nvPr>
            <p:ph type="title"/>
          </p:nvPr>
        </p:nvSpPr>
        <p:spPr>
          <a:xfrm>
            <a:off x="838200" y="365125"/>
            <a:ext cx="10515600" cy="1325563"/>
          </a:xfrm>
        </p:spPr>
        <p:txBody>
          <a:bodyPr/>
          <a:lstStyle/>
          <a:p>
            <a:pPr algn="ctr"/>
            <a:endParaRPr lang="es-GT" b="1" dirty="0"/>
          </a:p>
        </p:txBody>
      </p:sp>
      <p:pic>
        <p:nvPicPr>
          <p:cNvPr id="9" name="Imagen 8" descr="Interfaz de usuario gráfica, Aplicación&#10;&#10;Descripción generada automáticamente">
            <a:extLst>
              <a:ext uri="{FF2B5EF4-FFF2-40B4-BE49-F238E27FC236}">
                <a16:creationId xmlns:a16="http://schemas.microsoft.com/office/drawing/2014/main" id="{24C99804-D4B1-4710-A787-995F3E61DA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07AC76A7-F36A-4A64-A9C3-D18D9F81C99D}"/>
              </a:ext>
            </a:extLst>
          </p:cNvPr>
          <p:cNvSpPr txBox="1"/>
          <p:nvPr/>
        </p:nvSpPr>
        <p:spPr>
          <a:xfrm>
            <a:off x="2881361" y="1224816"/>
            <a:ext cx="6192982" cy="830997"/>
          </a:xfrm>
          <a:prstGeom prst="rect">
            <a:avLst/>
          </a:prstGeom>
          <a:noFill/>
        </p:spPr>
        <p:txBody>
          <a:bodyPr wrap="square">
            <a:spAutoFit/>
          </a:bodyPr>
          <a:lstStyle/>
          <a:p>
            <a:pPr algn="ctr"/>
            <a:r>
              <a:rPr lang="es-GT" sz="4800" dirty="0">
                <a:solidFill>
                  <a:schemeClr val="bg1"/>
                </a:solidFill>
                <a:latin typeface="Aller" panose="02000803040000020004" pitchFamily="2" charset="0"/>
                <a:cs typeface="Arial" panose="020B0604020202020204" pitchFamily="34" charset="0"/>
              </a:rPr>
              <a:t>Modulo 2 </a:t>
            </a:r>
            <a:endParaRPr lang="es-GT" sz="4800" dirty="0"/>
          </a:p>
        </p:txBody>
      </p:sp>
      <p:pic>
        <p:nvPicPr>
          <p:cNvPr id="12" name="Imagen 11">
            <a:extLst>
              <a:ext uri="{FF2B5EF4-FFF2-40B4-BE49-F238E27FC236}">
                <a16:creationId xmlns:a16="http://schemas.microsoft.com/office/drawing/2014/main" id="{C66EAD2D-2769-4C3D-A7E7-AC9E1A83703A}"/>
              </a:ext>
            </a:extLst>
          </p:cNvPr>
          <p:cNvPicPr>
            <a:picLocks noChangeAspect="1"/>
          </p:cNvPicPr>
          <p:nvPr/>
        </p:nvPicPr>
        <p:blipFill>
          <a:blip r:embed="rId3"/>
          <a:stretch>
            <a:fillRect/>
          </a:stretch>
        </p:blipFill>
        <p:spPr>
          <a:xfrm>
            <a:off x="1523603" y="2273708"/>
            <a:ext cx="9144793" cy="2310584"/>
          </a:xfrm>
          <a:prstGeom prst="rect">
            <a:avLst/>
          </a:prstGeom>
        </p:spPr>
      </p:pic>
    </p:spTree>
    <p:extLst>
      <p:ext uri="{BB962C8B-B14F-4D97-AF65-F5344CB8AC3E}">
        <p14:creationId xmlns:p14="http://schemas.microsoft.com/office/powerpoint/2010/main" val="11911948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60DD348-394F-416C-A076-33095CA12ABC}"/>
              </a:ext>
            </a:extLst>
          </p:cNvPr>
          <p:cNvSpPr>
            <a:spLocks noGrp="1"/>
          </p:cNvSpPr>
          <p:nvPr>
            <p:ph idx="1"/>
          </p:nvPr>
        </p:nvSpPr>
        <p:spPr>
          <a:xfrm>
            <a:off x="838200" y="1690688"/>
            <a:ext cx="11060289" cy="4348868"/>
          </a:xfrm>
        </p:spPr>
        <p:txBody>
          <a:bodyPr>
            <a:normAutofit lnSpcReduction="10000"/>
          </a:bodyPr>
          <a:lstStyle/>
          <a:p>
            <a:pPr algn="just">
              <a:lnSpc>
                <a:spcPct val="160000"/>
              </a:lnSpc>
            </a:pPr>
            <a:r>
              <a:rPr lang="es-GT" sz="2000" dirty="0"/>
              <a:t>Los niños, niñas y adolescentes tienen garantizada su situación legal.</a:t>
            </a:r>
          </a:p>
          <a:p>
            <a:pPr algn="just">
              <a:lnSpc>
                <a:spcPct val="160000"/>
              </a:lnSpc>
            </a:pPr>
            <a:r>
              <a:rPr lang="es-GT" sz="2000" dirty="0"/>
              <a:t>Las entidades de abrigo temporal deben realizar los trámites administrativos y judiciales necesarios para procurar la documentación que acredite la identidad y situación legal del NNA. </a:t>
            </a:r>
          </a:p>
          <a:p>
            <a:pPr algn="just">
              <a:lnSpc>
                <a:spcPct val="160000"/>
              </a:lnSpc>
            </a:pPr>
            <a:r>
              <a:rPr lang="es-GT" sz="2000" dirty="0"/>
              <a:t>La situación legal del NNA la decide el Juzgado de Niñez y Adolescencia y la verifica la PGN. Las entidades de abrigo temporal deben actuar conforme las disposiciones judiciales en relación al destino del NNA y su situación de desprotección. </a:t>
            </a:r>
          </a:p>
          <a:p>
            <a:pPr algn="just">
              <a:lnSpc>
                <a:spcPct val="160000"/>
              </a:lnSpc>
            </a:pPr>
            <a:r>
              <a:rPr lang="es-GT" sz="2000" dirty="0"/>
              <a:t>Las entidades de abrigo pueden solicitar el traslado de un niño, niña o adolescente, con base en los resultados de la evaluación biopsicosocial, los cuales deben presentar ante el juzgado correspondiente.</a:t>
            </a:r>
          </a:p>
          <a:p>
            <a:pPr algn="just">
              <a:lnSpc>
                <a:spcPct val="160000"/>
              </a:lnSpc>
            </a:pPr>
            <a:endParaRPr lang="es-GT" sz="2000" dirty="0"/>
          </a:p>
          <a:p>
            <a:endParaRPr lang="es-GT" dirty="0"/>
          </a:p>
          <a:p>
            <a:pPr marL="0" indent="0">
              <a:buNone/>
            </a:pPr>
            <a:endParaRPr lang="es-GT" dirty="0"/>
          </a:p>
          <a:p>
            <a:endParaRPr lang="es-GT" dirty="0"/>
          </a:p>
          <a:p>
            <a:endParaRPr lang="es-GT" dirty="0"/>
          </a:p>
        </p:txBody>
      </p:sp>
      <p:sp>
        <p:nvSpPr>
          <p:cNvPr id="4" name="Título 1">
            <a:extLst>
              <a:ext uri="{FF2B5EF4-FFF2-40B4-BE49-F238E27FC236}">
                <a16:creationId xmlns:a16="http://schemas.microsoft.com/office/drawing/2014/main" id="{C6984088-AB7E-480E-957F-CD1F04EFE093}"/>
              </a:ext>
            </a:extLst>
          </p:cNvPr>
          <p:cNvSpPr>
            <a:spLocks noGrp="1"/>
          </p:cNvSpPr>
          <p:nvPr>
            <p:ph type="title"/>
          </p:nvPr>
        </p:nvSpPr>
        <p:spPr>
          <a:xfrm>
            <a:off x="838200" y="365125"/>
            <a:ext cx="10515600" cy="1325563"/>
          </a:xfrm>
        </p:spPr>
        <p:txBody>
          <a:bodyPr/>
          <a:lstStyle/>
          <a:p>
            <a:pPr algn="ctr"/>
            <a:r>
              <a:rPr lang="es-GT" b="1" dirty="0"/>
              <a:t>Estándar 3. Situación Legal</a:t>
            </a:r>
          </a:p>
        </p:txBody>
      </p:sp>
    </p:spTree>
    <p:extLst>
      <p:ext uri="{BB962C8B-B14F-4D97-AF65-F5344CB8AC3E}">
        <p14:creationId xmlns:p14="http://schemas.microsoft.com/office/powerpoint/2010/main" val="7484453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60DD348-394F-416C-A076-33095CA12ABC}"/>
              </a:ext>
            </a:extLst>
          </p:cNvPr>
          <p:cNvSpPr>
            <a:spLocks noGrp="1"/>
          </p:cNvSpPr>
          <p:nvPr>
            <p:ph idx="1"/>
          </p:nvPr>
        </p:nvSpPr>
        <p:spPr>
          <a:xfrm>
            <a:off x="838200" y="1690688"/>
            <a:ext cx="11060289" cy="4348868"/>
          </a:xfrm>
        </p:spPr>
        <p:txBody>
          <a:bodyPr>
            <a:normAutofit/>
          </a:bodyPr>
          <a:lstStyle/>
          <a:p>
            <a:pPr algn="just">
              <a:lnSpc>
                <a:spcPct val="160000"/>
              </a:lnSpc>
            </a:pPr>
            <a:r>
              <a:rPr lang="es-GT" sz="2000" dirty="0"/>
              <a:t>Las inscripciones y/o certificaciones de nacimiento deben ser tramitadas por el representante legal de la entidad de abrigo temporal en el RENAP, conforme orden judicial. Estas deben obtenerse en un plazo no mayor al mes de la acogida.</a:t>
            </a:r>
          </a:p>
          <a:p>
            <a:pPr algn="just">
              <a:lnSpc>
                <a:spcPct val="160000"/>
              </a:lnSpc>
            </a:pPr>
            <a:r>
              <a:rPr lang="es-GT" sz="2000" dirty="0"/>
              <a:t>Las órdenes judiciales, certificaciones de nacimiento y otros documentos relacionados con la situación legal del NNA, deben estar disponibles en todo momento en el expediente de cada NNA.</a:t>
            </a:r>
          </a:p>
          <a:p>
            <a:pPr algn="just">
              <a:lnSpc>
                <a:spcPct val="160000"/>
              </a:lnSpc>
            </a:pPr>
            <a:r>
              <a:rPr lang="es-GT" sz="2000" dirty="0"/>
              <a:t>Documento Para llevar el control de este procedimiento: Expediente del NNA.</a:t>
            </a:r>
          </a:p>
          <a:p>
            <a:endParaRPr lang="es-GT" dirty="0"/>
          </a:p>
          <a:p>
            <a:pPr marL="0" indent="0">
              <a:buNone/>
            </a:pPr>
            <a:endParaRPr lang="es-GT" dirty="0"/>
          </a:p>
          <a:p>
            <a:endParaRPr lang="es-GT" dirty="0"/>
          </a:p>
          <a:p>
            <a:endParaRPr lang="es-GT" dirty="0"/>
          </a:p>
        </p:txBody>
      </p:sp>
      <p:sp>
        <p:nvSpPr>
          <p:cNvPr id="4" name="Título 1">
            <a:extLst>
              <a:ext uri="{FF2B5EF4-FFF2-40B4-BE49-F238E27FC236}">
                <a16:creationId xmlns:a16="http://schemas.microsoft.com/office/drawing/2014/main" id="{C6984088-AB7E-480E-957F-CD1F04EFE093}"/>
              </a:ext>
            </a:extLst>
          </p:cNvPr>
          <p:cNvSpPr>
            <a:spLocks noGrp="1"/>
          </p:cNvSpPr>
          <p:nvPr>
            <p:ph type="title"/>
          </p:nvPr>
        </p:nvSpPr>
        <p:spPr>
          <a:xfrm>
            <a:off x="838200" y="365125"/>
            <a:ext cx="10515600" cy="1325563"/>
          </a:xfrm>
        </p:spPr>
        <p:txBody>
          <a:bodyPr/>
          <a:lstStyle/>
          <a:p>
            <a:pPr algn="ctr"/>
            <a:r>
              <a:rPr lang="es-GT" b="1" dirty="0"/>
              <a:t>Estándar 3. Situación Legal</a:t>
            </a:r>
          </a:p>
        </p:txBody>
      </p:sp>
    </p:spTree>
    <p:extLst>
      <p:ext uri="{BB962C8B-B14F-4D97-AF65-F5344CB8AC3E}">
        <p14:creationId xmlns:p14="http://schemas.microsoft.com/office/powerpoint/2010/main" val="11750816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60DD348-394F-416C-A076-33095CA12ABC}"/>
              </a:ext>
            </a:extLst>
          </p:cNvPr>
          <p:cNvSpPr>
            <a:spLocks noGrp="1"/>
          </p:cNvSpPr>
          <p:nvPr>
            <p:ph idx="1"/>
          </p:nvPr>
        </p:nvSpPr>
        <p:spPr>
          <a:xfrm>
            <a:off x="838200" y="1690688"/>
            <a:ext cx="11060289" cy="4348868"/>
          </a:xfrm>
        </p:spPr>
        <p:txBody>
          <a:bodyPr>
            <a:normAutofit/>
          </a:bodyPr>
          <a:lstStyle/>
          <a:p>
            <a:pPr marL="0" indent="0">
              <a:buNone/>
            </a:pPr>
            <a:endParaRPr lang="es-GT" dirty="0"/>
          </a:p>
          <a:p>
            <a:endParaRPr lang="es-GT" dirty="0"/>
          </a:p>
          <a:p>
            <a:endParaRPr lang="es-GT" dirty="0"/>
          </a:p>
        </p:txBody>
      </p:sp>
      <p:sp>
        <p:nvSpPr>
          <p:cNvPr id="4" name="Título 1">
            <a:extLst>
              <a:ext uri="{FF2B5EF4-FFF2-40B4-BE49-F238E27FC236}">
                <a16:creationId xmlns:a16="http://schemas.microsoft.com/office/drawing/2014/main" id="{C6984088-AB7E-480E-957F-CD1F04EFE093}"/>
              </a:ext>
            </a:extLst>
          </p:cNvPr>
          <p:cNvSpPr>
            <a:spLocks noGrp="1"/>
          </p:cNvSpPr>
          <p:nvPr>
            <p:ph type="title"/>
          </p:nvPr>
        </p:nvSpPr>
        <p:spPr>
          <a:xfrm>
            <a:off x="838200" y="365125"/>
            <a:ext cx="10515600" cy="1325563"/>
          </a:xfrm>
        </p:spPr>
        <p:txBody>
          <a:bodyPr/>
          <a:lstStyle/>
          <a:p>
            <a:pPr algn="ctr"/>
            <a:r>
              <a:rPr lang="es-GT" b="1" dirty="0"/>
              <a:t>Procedimiento situación legal</a:t>
            </a:r>
          </a:p>
        </p:txBody>
      </p:sp>
      <p:pic>
        <p:nvPicPr>
          <p:cNvPr id="5" name="Imagen 4">
            <a:extLst>
              <a:ext uri="{FF2B5EF4-FFF2-40B4-BE49-F238E27FC236}">
                <a16:creationId xmlns:a16="http://schemas.microsoft.com/office/drawing/2014/main" id="{AF081725-B5E0-4747-9ABD-7A1CD0F98394}"/>
              </a:ext>
            </a:extLst>
          </p:cNvPr>
          <p:cNvPicPr>
            <a:picLocks noChangeAspect="1"/>
          </p:cNvPicPr>
          <p:nvPr/>
        </p:nvPicPr>
        <p:blipFill rotWithShape="1">
          <a:blip r:embed="rId2"/>
          <a:srcRect b="53201"/>
          <a:stretch/>
        </p:blipFill>
        <p:spPr>
          <a:xfrm>
            <a:off x="293511" y="1375403"/>
            <a:ext cx="7357700" cy="4343964"/>
          </a:xfrm>
          <a:prstGeom prst="rect">
            <a:avLst/>
          </a:prstGeom>
        </p:spPr>
      </p:pic>
      <p:pic>
        <p:nvPicPr>
          <p:cNvPr id="6" name="Imagen 5">
            <a:extLst>
              <a:ext uri="{FF2B5EF4-FFF2-40B4-BE49-F238E27FC236}">
                <a16:creationId xmlns:a16="http://schemas.microsoft.com/office/drawing/2014/main" id="{BA6B5178-66CC-4D3A-B29C-6841275364E0}"/>
              </a:ext>
            </a:extLst>
          </p:cNvPr>
          <p:cNvPicPr>
            <a:picLocks noChangeAspect="1"/>
          </p:cNvPicPr>
          <p:nvPr/>
        </p:nvPicPr>
        <p:blipFill rotWithShape="1">
          <a:blip r:embed="rId3"/>
          <a:srcRect r="51917" b="53359"/>
          <a:stretch/>
        </p:blipFill>
        <p:spPr>
          <a:xfrm>
            <a:off x="7651211" y="1375403"/>
            <a:ext cx="4247278" cy="4343964"/>
          </a:xfrm>
          <a:prstGeom prst="rect">
            <a:avLst/>
          </a:prstGeom>
        </p:spPr>
      </p:pic>
    </p:spTree>
    <p:extLst>
      <p:ext uri="{BB962C8B-B14F-4D97-AF65-F5344CB8AC3E}">
        <p14:creationId xmlns:p14="http://schemas.microsoft.com/office/powerpoint/2010/main" val="446906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C453C4-3E5E-40EE-BCEE-743E961733D5}"/>
              </a:ext>
            </a:extLst>
          </p:cNvPr>
          <p:cNvSpPr>
            <a:spLocks noGrp="1"/>
          </p:cNvSpPr>
          <p:nvPr>
            <p:ph type="title"/>
          </p:nvPr>
        </p:nvSpPr>
        <p:spPr/>
        <p:txBody>
          <a:bodyPr/>
          <a:lstStyle/>
          <a:p>
            <a:pPr algn="ctr"/>
            <a:r>
              <a:rPr lang="es-GT" dirty="0"/>
              <a:t>Directrices sobre las modalidades alternativas de cuidado de los niños</a:t>
            </a:r>
            <a:endParaRPr lang="es-GT" b="1" dirty="0"/>
          </a:p>
        </p:txBody>
      </p:sp>
      <p:sp>
        <p:nvSpPr>
          <p:cNvPr id="3" name="Marcador de contenido 2">
            <a:extLst>
              <a:ext uri="{FF2B5EF4-FFF2-40B4-BE49-F238E27FC236}">
                <a16:creationId xmlns:a16="http://schemas.microsoft.com/office/drawing/2014/main" id="{E60DD348-394F-416C-A076-33095CA12ABC}"/>
              </a:ext>
            </a:extLst>
          </p:cNvPr>
          <p:cNvSpPr>
            <a:spLocks noGrp="1"/>
          </p:cNvSpPr>
          <p:nvPr>
            <p:ph idx="1"/>
          </p:nvPr>
        </p:nvSpPr>
        <p:spPr/>
        <p:txBody>
          <a:bodyPr>
            <a:normAutofit fontScale="62500" lnSpcReduction="20000"/>
          </a:bodyPr>
          <a:lstStyle/>
          <a:p>
            <a:pPr algn="just">
              <a:lnSpc>
                <a:spcPct val="150000"/>
              </a:lnSpc>
            </a:pPr>
            <a:r>
              <a:rPr lang="es-GT" sz="3400" i="0" dirty="0">
                <a:effectLst/>
              </a:rPr>
              <a:t>Asamblea General de las Naciones Unidas, </a:t>
            </a:r>
            <a:r>
              <a:rPr lang="es-GT" sz="3400" dirty="0"/>
              <a:t>65ª sesión plenaria, 18 de diciembre de 2009.</a:t>
            </a:r>
          </a:p>
          <a:p>
            <a:pPr algn="just">
              <a:lnSpc>
                <a:spcPct val="150000"/>
              </a:lnSpc>
            </a:pPr>
            <a:r>
              <a:rPr lang="es-GT" sz="3400" dirty="0"/>
              <a:t>Tienen por objeto promover la aplicación de la Convención sobre los Derechos del Niño y de las disposiciones pertinentes de otros instrumentos internacionales relativas a la protección y al bienestar de los niños privados del cuidado parental o en peligro de encontrarse en esa situación.</a:t>
            </a:r>
          </a:p>
          <a:p>
            <a:pPr algn="just">
              <a:lnSpc>
                <a:spcPct val="150000"/>
              </a:lnSpc>
            </a:pPr>
            <a:r>
              <a:rPr lang="es-GT" sz="3400" dirty="0"/>
              <a:t>Han sido concebidas para su amplia difusión entre todos los sectores que se ocupan directa o indirectamente de cuestiones relacionadas con el acogimiento alternativo.</a:t>
            </a:r>
          </a:p>
          <a:p>
            <a:pPr marL="914400" lvl="2" indent="0">
              <a:buNone/>
            </a:pPr>
            <a:endParaRPr lang="es-GT" dirty="0"/>
          </a:p>
          <a:p>
            <a:pPr marL="914400" lvl="2" indent="0">
              <a:buNone/>
            </a:pPr>
            <a:r>
              <a:rPr lang="es-GT" dirty="0"/>
              <a:t> </a:t>
            </a:r>
          </a:p>
          <a:p>
            <a:pPr marL="0" indent="0">
              <a:buNone/>
            </a:pPr>
            <a:endParaRPr lang="es-GT" dirty="0"/>
          </a:p>
          <a:p>
            <a:endParaRPr lang="es-GT" dirty="0"/>
          </a:p>
          <a:p>
            <a:endParaRPr lang="es-GT" dirty="0"/>
          </a:p>
          <a:p>
            <a:endParaRPr lang="es-GT" dirty="0"/>
          </a:p>
        </p:txBody>
      </p:sp>
    </p:spTree>
    <p:extLst>
      <p:ext uri="{BB962C8B-B14F-4D97-AF65-F5344CB8AC3E}">
        <p14:creationId xmlns:p14="http://schemas.microsoft.com/office/powerpoint/2010/main" val="25362808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C6984088-AB7E-480E-957F-CD1F04EFE093}"/>
              </a:ext>
            </a:extLst>
          </p:cNvPr>
          <p:cNvSpPr>
            <a:spLocks noGrp="1"/>
          </p:cNvSpPr>
          <p:nvPr>
            <p:ph type="title"/>
          </p:nvPr>
        </p:nvSpPr>
        <p:spPr>
          <a:xfrm>
            <a:off x="838200" y="365125"/>
            <a:ext cx="10515600" cy="1325563"/>
          </a:xfrm>
        </p:spPr>
        <p:txBody>
          <a:bodyPr/>
          <a:lstStyle/>
          <a:p>
            <a:pPr algn="ctr"/>
            <a:r>
              <a:rPr lang="es-GT" b="1" dirty="0"/>
              <a:t>Prácticas operativas mínimas</a:t>
            </a:r>
          </a:p>
        </p:txBody>
      </p:sp>
      <p:pic>
        <p:nvPicPr>
          <p:cNvPr id="7" name="Imagen 6">
            <a:extLst>
              <a:ext uri="{FF2B5EF4-FFF2-40B4-BE49-F238E27FC236}">
                <a16:creationId xmlns:a16="http://schemas.microsoft.com/office/drawing/2014/main" id="{BAD5851D-DA47-40B2-9F01-AB0F8AEF88CE}"/>
              </a:ext>
            </a:extLst>
          </p:cNvPr>
          <p:cNvPicPr>
            <a:picLocks noChangeAspect="1"/>
          </p:cNvPicPr>
          <p:nvPr/>
        </p:nvPicPr>
        <p:blipFill rotWithShape="1">
          <a:blip r:embed="rId2"/>
          <a:srcRect r="52260" b="21436"/>
          <a:stretch/>
        </p:blipFill>
        <p:spPr>
          <a:xfrm>
            <a:off x="2388449" y="1264355"/>
            <a:ext cx="7692529" cy="4865512"/>
          </a:xfrm>
          <a:prstGeom prst="rect">
            <a:avLst/>
          </a:prstGeom>
        </p:spPr>
      </p:pic>
    </p:spTree>
    <p:extLst>
      <p:ext uri="{BB962C8B-B14F-4D97-AF65-F5344CB8AC3E}">
        <p14:creationId xmlns:p14="http://schemas.microsoft.com/office/powerpoint/2010/main" val="31087340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C6984088-AB7E-480E-957F-CD1F04EFE093}"/>
              </a:ext>
            </a:extLst>
          </p:cNvPr>
          <p:cNvSpPr>
            <a:spLocks noGrp="1"/>
          </p:cNvSpPr>
          <p:nvPr>
            <p:ph type="title"/>
          </p:nvPr>
        </p:nvSpPr>
        <p:spPr>
          <a:xfrm>
            <a:off x="838200" y="365125"/>
            <a:ext cx="10515600" cy="1325563"/>
          </a:xfrm>
        </p:spPr>
        <p:txBody>
          <a:bodyPr/>
          <a:lstStyle/>
          <a:p>
            <a:pPr algn="ctr"/>
            <a:r>
              <a:rPr lang="es-GT" b="1" dirty="0"/>
              <a:t>Prácticas operativas mínimas</a:t>
            </a:r>
          </a:p>
        </p:txBody>
      </p:sp>
      <p:sp>
        <p:nvSpPr>
          <p:cNvPr id="5" name="Título 3">
            <a:extLst>
              <a:ext uri="{FF2B5EF4-FFF2-40B4-BE49-F238E27FC236}">
                <a16:creationId xmlns:a16="http://schemas.microsoft.com/office/drawing/2014/main" id="{6E3A5CA6-DBDC-4441-87B3-B56F91C72E6C}"/>
              </a:ext>
            </a:extLst>
          </p:cNvPr>
          <p:cNvSpPr txBox="1">
            <a:spLocks/>
          </p:cNvSpPr>
          <p:nvPr/>
        </p:nvSpPr>
        <p:spPr>
          <a:xfrm>
            <a:off x="838200" y="365125"/>
            <a:ext cx="10515600" cy="566461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br>
              <a:rPr kumimoji="0" lang="es-GT" sz="4400" b="0" i="0" u="none" strike="noStrike" kern="1200" cap="none" spc="0" normalizeH="0" baseline="0" noProof="0">
                <a:ln>
                  <a:noFill/>
                </a:ln>
                <a:solidFill>
                  <a:sysClr val="windowText" lastClr="000000"/>
                </a:solidFill>
                <a:effectLst/>
                <a:uLnTx/>
                <a:uFillTx/>
                <a:latin typeface="Calibri Light"/>
                <a:ea typeface="+mj-ea"/>
                <a:cs typeface="+mj-cs"/>
              </a:rPr>
            </a:br>
            <a:br>
              <a:rPr kumimoji="0" lang="es-GT" sz="4400" b="0" i="0" u="none" strike="noStrike" kern="1200" cap="none" spc="0" normalizeH="0" baseline="0" noProof="0">
                <a:ln>
                  <a:noFill/>
                </a:ln>
                <a:solidFill>
                  <a:sysClr val="windowText" lastClr="000000"/>
                </a:solidFill>
                <a:effectLst/>
                <a:uLnTx/>
                <a:uFillTx/>
                <a:latin typeface="Calibri Light"/>
                <a:ea typeface="+mj-ea"/>
                <a:cs typeface="+mj-cs"/>
              </a:rPr>
            </a:br>
            <a:br>
              <a:rPr kumimoji="0" lang="es-GT" sz="4400" b="0" i="0" u="none" strike="noStrike" kern="1200" cap="none" spc="0" normalizeH="0" baseline="0" noProof="0">
                <a:ln>
                  <a:noFill/>
                </a:ln>
                <a:solidFill>
                  <a:sysClr val="windowText" lastClr="000000"/>
                </a:solidFill>
                <a:effectLst/>
                <a:uLnTx/>
                <a:uFillTx/>
                <a:latin typeface="Calibri Light"/>
                <a:ea typeface="+mj-ea"/>
                <a:cs typeface="+mj-cs"/>
              </a:rPr>
            </a:br>
            <a:br>
              <a:rPr kumimoji="0" lang="es-GT" sz="4400" b="0" i="0" u="none" strike="noStrike" kern="1200" cap="none" spc="0" normalizeH="0" baseline="0" noProof="0">
                <a:ln>
                  <a:noFill/>
                </a:ln>
                <a:solidFill>
                  <a:sysClr val="windowText" lastClr="000000"/>
                </a:solidFill>
                <a:effectLst/>
                <a:uLnTx/>
                <a:uFillTx/>
                <a:latin typeface="Calibri Light"/>
                <a:ea typeface="+mj-ea"/>
                <a:cs typeface="+mj-cs"/>
              </a:rPr>
            </a:br>
            <a:br>
              <a:rPr kumimoji="0" lang="es-GT" sz="4400" b="0" i="0" u="none" strike="noStrike" kern="1200" cap="none" spc="0" normalizeH="0" baseline="0" noProof="0">
                <a:ln>
                  <a:noFill/>
                </a:ln>
                <a:solidFill>
                  <a:sysClr val="windowText" lastClr="000000"/>
                </a:solidFill>
                <a:effectLst/>
                <a:uLnTx/>
                <a:uFillTx/>
                <a:latin typeface="Calibri Light"/>
                <a:ea typeface="+mj-ea"/>
                <a:cs typeface="+mj-cs"/>
              </a:rPr>
            </a:br>
            <a:endParaRPr kumimoji="0" lang="es-GT" sz="4400" b="0" i="0" u="none" strike="noStrike" kern="1200" cap="none" spc="0" normalizeH="0" baseline="0" noProof="0" dirty="0">
              <a:ln>
                <a:noFill/>
              </a:ln>
              <a:solidFill>
                <a:sysClr val="windowText" lastClr="000000"/>
              </a:solidFill>
              <a:effectLst/>
              <a:uLnTx/>
              <a:uFillTx/>
              <a:latin typeface="Calibri Light"/>
              <a:ea typeface="+mj-ea"/>
              <a:cs typeface="+mj-cs"/>
            </a:endParaRPr>
          </a:p>
        </p:txBody>
      </p:sp>
      <p:graphicFrame>
        <p:nvGraphicFramePr>
          <p:cNvPr id="2" name="Tabla 1">
            <a:extLst>
              <a:ext uri="{FF2B5EF4-FFF2-40B4-BE49-F238E27FC236}">
                <a16:creationId xmlns:a16="http://schemas.microsoft.com/office/drawing/2014/main" id="{49B2253F-C520-460E-B0B4-A85E3A4BDF14}"/>
              </a:ext>
            </a:extLst>
          </p:cNvPr>
          <p:cNvGraphicFramePr>
            <a:graphicFrameLocks noGrp="1"/>
          </p:cNvGraphicFramePr>
          <p:nvPr>
            <p:extLst>
              <p:ext uri="{D42A27DB-BD31-4B8C-83A1-F6EECF244321}">
                <p14:modId xmlns:p14="http://schemas.microsoft.com/office/powerpoint/2010/main" val="2997498801"/>
              </p:ext>
            </p:extLst>
          </p:nvPr>
        </p:nvGraphicFramePr>
        <p:xfrm>
          <a:off x="2881489" y="1418051"/>
          <a:ext cx="5810955" cy="4154488"/>
        </p:xfrm>
        <a:graphic>
          <a:graphicData uri="http://schemas.openxmlformats.org/drawingml/2006/table">
            <a:tbl>
              <a:tblPr firstRow="1" firstCol="1" bandRow="1">
                <a:tableStyleId>{5C22544A-7EE6-4342-B048-85BDC9FD1C3A}</a:tableStyleId>
              </a:tblPr>
              <a:tblGrid>
                <a:gridCol w="5810955">
                  <a:extLst>
                    <a:ext uri="{9D8B030D-6E8A-4147-A177-3AD203B41FA5}">
                      <a16:colId xmlns:a16="http://schemas.microsoft.com/office/drawing/2014/main" val="3232719858"/>
                    </a:ext>
                  </a:extLst>
                </a:gridCol>
              </a:tblGrid>
              <a:tr h="546100">
                <a:tc>
                  <a:txBody>
                    <a:bodyPr/>
                    <a:lstStyle/>
                    <a:p>
                      <a:pPr algn="ctr">
                        <a:lnSpc>
                          <a:spcPct val="150000"/>
                        </a:lnSpc>
                        <a:spcAft>
                          <a:spcPts val="0"/>
                        </a:spcAft>
                      </a:pPr>
                      <a:r>
                        <a:rPr lang="es-GT" sz="2000" dirty="0"/>
                        <a:t>Testamentos y distribución de bienes.</a:t>
                      </a:r>
                      <a:endParaRPr lang="es-GT"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105691356"/>
                  </a:ext>
                </a:extLst>
              </a:tr>
              <a:tr h="1838130">
                <a:tc>
                  <a:txBody>
                    <a:bodyPr/>
                    <a:lstStyle/>
                    <a:p>
                      <a:pPr marL="342900" indent="-342900" algn="just">
                        <a:lnSpc>
                          <a:spcPct val="150000"/>
                        </a:lnSpc>
                        <a:spcAft>
                          <a:spcPts val="0"/>
                        </a:spcAft>
                        <a:buFont typeface="Arial" panose="020B0604020202020204" pitchFamily="34" charset="0"/>
                        <a:buChar char="•"/>
                      </a:pPr>
                      <a:r>
                        <a:rPr lang="es-GT" sz="2000" dirty="0">
                          <a:solidFill>
                            <a:schemeClr val="tx1"/>
                          </a:solidFill>
                        </a:rPr>
                        <a:t>Cuando los niños, niñas y adolescentes están sujetos a donaciones, herencias y/o distribución de bienes se debe proceder según orden judicial, la cual dictamina la forma en que éstos serán manejados para asegurar el bienestar futuro del NNA, mientras alcanza la mayoría de edad. </a:t>
                      </a:r>
                    </a:p>
                    <a:p>
                      <a:pPr marL="342900" indent="-342900" algn="just">
                        <a:lnSpc>
                          <a:spcPct val="150000"/>
                        </a:lnSpc>
                        <a:spcAft>
                          <a:spcPts val="0"/>
                        </a:spcAft>
                        <a:buFont typeface="Arial" panose="020B0604020202020204" pitchFamily="34" charset="0"/>
                        <a:buChar char="•"/>
                      </a:pPr>
                      <a:r>
                        <a:rPr lang="es-GT" sz="2000" dirty="0">
                          <a:solidFill>
                            <a:schemeClr val="tx1"/>
                          </a:solidFill>
                        </a:rPr>
                        <a:t>La PGN como representante legal de NNA es la albacea de sus bienes.</a:t>
                      </a:r>
                      <a:endParaRPr lang="es-GT" sz="20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3068757711"/>
                  </a:ext>
                </a:extLst>
              </a:tr>
            </a:tbl>
          </a:graphicData>
        </a:graphic>
      </p:graphicFrame>
    </p:spTree>
    <p:extLst>
      <p:ext uri="{BB962C8B-B14F-4D97-AF65-F5344CB8AC3E}">
        <p14:creationId xmlns:p14="http://schemas.microsoft.com/office/powerpoint/2010/main" val="34906701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C6984088-AB7E-480E-957F-CD1F04EFE093}"/>
              </a:ext>
            </a:extLst>
          </p:cNvPr>
          <p:cNvSpPr>
            <a:spLocks noGrp="1"/>
          </p:cNvSpPr>
          <p:nvPr>
            <p:ph type="title"/>
          </p:nvPr>
        </p:nvSpPr>
        <p:spPr>
          <a:xfrm>
            <a:off x="838200" y="365125"/>
            <a:ext cx="10515600" cy="1325563"/>
          </a:xfrm>
        </p:spPr>
        <p:txBody>
          <a:bodyPr/>
          <a:lstStyle/>
          <a:p>
            <a:pPr algn="ctr"/>
            <a:r>
              <a:rPr lang="es-GT" b="1" dirty="0"/>
              <a:t>Prácticas operativas mínimas</a:t>
            </a:r>
          </a:p>
        </p:txBody>
      </p:sp>
      <p:graphicFrame>
        <p:nvGraphicFramePr>
          <p:cNvPr id="5" name="Marcador de contenido 9">
            <a:extLst>
              <a:ext uri="{FF2B5EF4-FFF2-40B4-BE49-F238E27FC236}">
                <a16:creationId xmlns:a16="http://schemas.microsoft.com/office/drawing/2014/main" id="{4027AF3A-8C9A-4DF9-9976-E4C2E7D9D12D}"/>
              </a:ext>
            </a:extLst>
          </p:cNvPr>
          <p:cNvGraphicFramePr>
            <a:graphicFrameLocks/>
          </p:cNvGraphicFramePr>
          <p:nvPr>
            <p:extLst>
              <p:ext uri="{D42A27DB-BD31-4B8C-83A1-F6EECF244321}">
                <p14:modId xmlns:p14="http://schemas.microsoft.com/office/powerpoint/2010/main" val="918901565"/>
              </p:ext>
            </p:extLst>
          </p:nvPr>
        </p:nvGraphicFramePr>
        <p:xfrm>
          <a:off x="2291199" y="1318306"/>
          <a:ext cx="7609601" cy="4856716"/>
        </p:xfrm>
        <a:graphic>
          <a:graphicData uri="http://schemas.openxmlformats.org/drawingml/2006/table">
            <a:tbl>
              <a:tblPr firstRow="1" firstCol="1" bandRow="1"/>
              <a:tblGrid>
                <a:gridCol w="7609601">
                  <a:extLst>
                    <a:ext uri="{9D8B030D-6E8A-4147-A177-3AD203B41FA5}">
                      <a16:colId xmlns:a16="http://schemas.microsoft.com/office/drawing/2014/main" val="912140803"/>
                    </a:ext>
                  </a:extLst>
                </a:gridCol>
              </a:tblGrid>
              <a:tr h="450142">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lnSpc>
                          <a:spcPct val="150000"/>
                        </a:lnSpc>
                        <a:spcAft>
                          <a:spcPts val="0"/>
                        </a:spcAft>
                      </a:pPr>
                      <a:r>
                        <a:rPr lang="es-GT" sz="2000" dirty="0"/>
                        <a:t>Inscripción y certificación del nacimiento.</a:t>
                      </a:r>
                      <a:endParaRPr lang="es-GT"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solidFill>
                  </a:tcPr>
                </a:tc>
                <a:extLst>
                  <a:ext uri="{0D108BD9-81ED-4DB2-BD59-A6C34878D82A}">
                    <a16:rowId xmlns:a16="http://schemas.microsoft.com/office/drawing/2014/main" val="956473132"/>
                  </a:ext>
                </a:extLst>
              </a:tr>
              <a:tr h="3290285">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342900" indent="-342900" algn="just">
                        <a:lnSpc>
                          <a:spcPct val="150000"/>
                        </a:lnSpc>
                        <a:spcAft>
                          <a:spcPts val="0"/>
                        </a:spcAft>
                        <a:buFont typeface="Arial" panose="020B0604020202020204" pitchFamily="34" charset="0"/>
                        <a:buChar char="•"/>
                      </a:pPr>
                      <a:r>
                        <a:rPr lang="es-GT" sz="2000" b="0" dirty="0"/>
                        <a:t>Cuando el NNA no esté inscrito o no cuente con la certificación de nacimiento, el o la representante legal de la entidad de abrigo temporal debe tramitarlas en el RENAP, conforme la orden judicial correspondiente. </a:t>
                      </a:r>
                    </a:p>
                    <a:p>
                      <a:pPr marL="342900" indent="-342900" algn="just">
                        <a:lnSpc>
                          <a:spcPct val="150000"/>
                        </a:lnSpc>
                        <a:spcAft>
                          <a:spcPts val="0"/>
                        </a:spcAft>
                        <a:buFont typeface="Arial" panose="020B0604020202020204" pitchFamily="34" charset="0"/>
                        <a:buChar char="•"/>
                      </a:pPr>
                      <a:r>
                        <a:rPr lang="es-GT" sz="2000" b="0" dirty="0"/>
                        <a:t>Las entidades de abrigo temporal recibirán la asesoría y colaboración del RENAP y de esta manera podrán cumplir con el artículo 14 de la Ley de Protección Integral de la Niñez y Adolescencia.</a:t>
                      </a:r>
                      <a:endParaRPr lang="es-GT" sz="20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mpd="sng">
                      <a:solidFill>
                        <a:sysClr val="window" lastClr="FFFFFF"/>
                      </a:solidFill>
                    </a:lnL>
                    <a:lnR w="12700" cmpd="sng">
                      <a:solidFill>
                        <a:sysClr val="window" lastClr="FFFFFF"/>
                      </a:solidFill>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lumMod val="40000"/>
                        <a:lumOff val="60000"/>
                      </a:srgbClr>
                    </a:solidFill>
                  </a:tcPr>
                </a:tc>
                <a:extLst>
                  <a:ext uri="{0D108BD9-81ED-4DB2-BD59-A6C34878D82A}">
                    <a16:rowId xmlns:a16="http://schemas.microsoft.com/office/drawing/2014/main" val="1237722689"/>
                  </a:ext>
                </a:extLst>
              </a:tr>
              <a:tr h="1116289">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342900" indent="-342900" algn="l">
                        <a:lnSpc>
                          <a:spcPct val="150000"/>
                        </a:lnSpc>
                        <a:spcAft>
                          <a:spcPts val="0"/>
                        </a:spcAft>
                        <a:buFont typeface="Arial" panose="020B0604020202020204" pitchFamily="34" charset="0"/>
                        <a:buChar char="•"/>
                      </a:pPr>
                      <a:r>
                        <a:rPr lang="es-GT" sz="2000" b="0" dirty="0"/>
                        <a:t>La documentación legal debe estar disponible en todo momento en el expediente de cada NNA.</a:t>
                      </a:r>
                      <a:endParaRPr lang="es-GT" sz="20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lumMod val="40000"/>
                        <a:lumOff val="60000"/>
                      </a:srgbClr>
                    </a:solidFill>
                  </a:tcPr>
                </a:tc>
                <a:extLst>
                  <a:ext uri="{0D108BD9-81ED-4DB2-BD59-A6C34878D82A}">
                    <a16:rowId xmlns:a16="http://schemas.microsoft.com/office/drawing/2014/main" val="3723625031"/>
                  </a:ext>
                </a:extLst>
              </a:tr>
            </a:tbl>
          </a:graphicData>
        </a:graphic>
      </p:graphicFrame>
    </p:spTree>
    <p:extLst>
      <p:ext uri="{BB962C8B-B14F-4D97-AF65-F5344CB8AC3E}">
        <p14:creationId xmlns:p14="http://schemas.microsoft.com/office/powerpoint/2010/main" val="19010506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D77E1751-5860-4247-B2DB-431AE3C02544}"/>
              </a:ext>
            </a:extLst>
          </p:cNvPr>
          <p:cNvPicPr>
            <a:picLocks noChangeAspect="1"/>
          </p:cNvPicPr>
          <p:nvPr/>
        </p:nvPicPr>
        <p:blipFill>
          <a:blip r:embed="rId2"/>
          <a:stretch>
            <a:fillRect/>
          </a:stretch>
        </p:blipFill>
        <p:spPr>
          <a:xfrm>
            <a:off x="1834088" y="481307"/>
            <a:ext cx="8230313" cy="1176630"/>
          </a:xfrm>
          <a:prstGeom prst="rect">
            <a:avLst/>
          </a:prstGeom>
        </p:spPr>
      </p:pic>
      <p:pic>
        <p:nvPicPr>
          <p:cNvPr id="8" name="Imagen 7">
            <a:extLst>
              <a:ext uri="{FF2B5EF4-FFF2-40B4-BE49-F238E27FC236}">
                <a16:creationId xmlns:a16="http://schemas.microsoft.com/office/drawing/2014/main" id="{31A9B289-C75E-427D-8E78-61C6D24085E5}"/>
              </a:ext>
            </a:extLst>
          </p:cNvPr>
          <p:cNvPicPr>
            <a:picLocks noChangeAspect="1"/>
          </p:cNvPicPr>
          <p:nvPr/>
        </p:nvPicPr>
        <p:blipFill rotWithShape="1">
          <a:blip r:embed="rId3"/>
          <a:srcRect l="1" t="24932" r="24942" b="24063"/>
          <a:stretch/>
        </p:blipFill>
        <p:spPr>
          <a:xfrm>
            <a:off x="1679893" y="1862666"/>
            <a:ext cx="7832888" cy="3397957"/>
          </a:xfrm>
          <a:prstGeom prst="rect">
            <a:avLst/>
          </a:prstGeom>
        </p:spPr>
      </p:pic>
    </p:spTree>
    <p:extLst>
      <p:ext uri="{BB962C8B-B14F-4D97-AF65-F5344CB8AC3E}">
        <p14:creationId xmlns:p14="http://schemas.microsoft.com/office/powerpoint/2010/main" val="38761121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C453C4-3E5E-40EE-BCEE-743E961733D5}"/>
              </a:ext>
            </a:extLst>
          </p:cNvPr>
          <p:cNvSpPr>
            <a:spLocks noGrp="1"/>
          </p:cNvSpPr>
          <p:nvPr>
            <p:ph type="title"/>
          </p:nvPr>
        </p:nvSpPr>
        <p:spPr>
          <a:xfrm>
            <a:off x="838200" y="1855260"/>
            <a:ext cx="10515600" cy="865364"/>
          </a:xfrm>
        </p:spPr>
        <p:txBody>
          <a:bodyPr>
            <a:normAutofit fontScale="90000"/>
          </a:bodyPr>
          <a:lstStyle/>
          <a:p>
            <a:pPr algn="ctr"/>
            <a:r>
              <a:rPr lang="es-GT" dirty="0">
                <a:latin typeface="Arial" panose="020B0604020202020204" pitchFamily="34" charset="0"/>
                <a:cs typeface="Arial" panose="020B0604020202020204" pitchFamily="34" charset="0"/>
              </a:rPr>
              <a:t>Gracias por su atención</a:t>
            </a:r>
            <a:br>
              <a:rPr lang="es-GT" dirty="0">
                <a:latin typeface="Arial" panose="020B0604020202020204" pitchFamily="34" charset="0"/>
                <a:cs typeface="Arial" panose="020B0604020202020204" pitchFamily="34" charset="0"/>
              </a:rPr>
            </a:br>
            <a:endParaRPr lang="es-GT" b="1" dirty="0"/>
          </a:p>
        </p:txBody>
      </p:sp>
      <p:sp>
        <p:nvSpPr>
          <p:cNvPr id="3" name="Marcador de contenido 2">
            <a:extLst>
              <a:ext uri="{FF2B5EF4-FFF2-40B4-BE49-F238E27FC236}">
                <a16:creationId xmlns:a16="http://schemas.microsoft.com/office/drawing/2014/main" id="{E60DD348-394F-416C-A076-33095CA12ABC}"/>
              </a:ext>
            </a:extLst>
          </p:cNvPr>
          <p:cNvSpPr>
            <a:spLocks noGrp="1"/>
          </p:cNvSpPr>
          <p:nvPr>
            <p:ph idx="1"/>
          </p:nvPr>
        </p:nvSpPr>
        <p:spPr>
          <a:xfrm>
            <a:off x="668867" y="3429000"/>
            <a:ext cx="10515600" cy="1165931"/>
          </a:xfrm>
        </p:spPr>
        <p:txBody>
          <a:bodyPr>
            <a:normAutofit fontScale="62500" lnSpcReduction="20000"/>
          </a:bodyPr>
          <a:lstStyle/>
          <a:p>
            <a:pPr marL="0" indent="0" algn="ctr">
              <a:buNone/>
            </a:pPr>
            <a:r>
              <a:rPr lang="es-GT" sz="4100" dirty="0">
                <a:latin typeface="Arial" panose="020B0604020202020204" pitchFamily="34" charset="0"/>
                <a:cs typeface="Arial" panose="020B0604020202020204" pitchFamily="34" charset="0"/>
              </a:rPr>
              <a:t>Lic. Ricardo Velasco Mendoza</a:t>
            </a:r>
          </a:p>
          <a:p>
            <a:endParaRPr lang="es-GT" dirty="0"/>
          </a:p>
          <a:p>
            <a:pPr marL="914400" lvl="2" indent="0">
              <a:buNone/>
            </a:pPr>
            <a:endParaRPr lang="es-GT" dirty="0"/>
          </a:p>
          <a:p>
            <a:pPr marL="914400" lvl="2" indent="0">
              <a:buNone/>
            </a:pPr>
            <a:r>
              <a:rPr lang="es-GT" dirty="0"/>
              <a:t> </a:t>
            </a:r>
          </a:p>
          <a:p>
            <a:endParaRPr lang="es-GT" dirty="0"/>
          </a:p>
          <a:p>
            <a:endParaRPr lang="es-GT" dirty="0"/>
          </a:p>
          <a:p>
            <a:endParaRPr lang="es-GT" dirty="0"/>
          </a:p>
          <a:p>
            <a:endParaRPr lang="es-GT" dirty="0"/>
          </a:p>
        </p:txBody>
      </p:sp>
    </p:spTree>
    <p:extLst>
      <p:ext uri="{BB962C8B-B14F-4D97-AF65-F5344CB8AC3E}">
        <p14:creationId xmlns:p14="http://schemas.microsoft.com/office/powerpoint/2010/main" val="2414396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C453C4-3E5E-40EE-BCEE-743E961733D5}"/>
              </a:ext>
            </a:extLst>
          </p:cNvPr>
          <p:cNvSpPr>
            <a:spLocks noGrp="1"/>
          </p:cNvSpPr>
          <p:nvPr>
            <p:ph type="title"/>
          </p:nvPr>
        </p:nvSpPr>
        <p:spPr/>
        <p:txBody>
          <a:bodyPr/>
          <a:lstStyle/>
          <a:p>
            <a:pPr algn="ctr"/>
            <a:r>
              <a:rPr lang="es-GT" b="1" dirty="0"/>
              <a:t>FINALIDAD  DE LAS MODALIDADES DE CUIDADO ALTERNATIVO</a:t>
            </a:r>
          </a:p>
        </p:txBody>
      </p:sp>
      <p:sp>
        <p:nvSpPr>
          <p:cNvPr id="3" name="Marcador de contenido 2">
            <a:extLst>
              <a:ext uri="{FF2B5EF4-FFF2-40B4-BE49-F238E27FC236}">
                <a16:creationId xmlns:a16="http://schemas.microsoft.com/office/drawing/2014/main" id="{E60DD348-394F-416C-A076-33095CA12ABC}"/>
              </a:ext>
            </a:extLst>
          </p:cNvPr>
          <p:cNvSpPr>
            <a:spLocks noGrp="1"/>
          </p:cNvSpPr>
          <p:nvPr>
            <p:ph idx="1"/>
          </p:nvPr>
        </p:nvSpPr>
        <p:spPr>
          <a:xfrm>
            <a:off x="838200" y="1825625"/>
            <a:ext cx="10800644" cy="4667250"/>
          </a:xfrm>
        </p:spPr>
        <p:txBody>
          <a:bodyPr>
            <a:normAutofit/>
          </a:bodyPr>
          <a:lstStyle/>
          <a:p>
            <a:pPr algn="just">
              <a:lnSpc>
                <a:spcPct val="150000"/>
              </a:lnSpc>
            </a:pPr>
            <a:r>
              <a:rPr lang="es-GT" sz="1600" b="1" dirty="0"/>
              <a:t>a) </a:t>
            </a:r>
            <a:r>
              <a:rPr lang="es-GT" sz="1600" dirty="0"/>
              <a:t>Apoyar los esfuerzos encaminados a lograr que el niño permanezca bajo la guarda de su propia familia o que se reintegre a ella o, en su defecto, a encontrar otra solución apropiada y permanente, incluidas la adopción y la </a:t>
            </a:r>
            <a:r>
              <a:rPr lang="es-GT" sz="1600" dirty="0" err="1"/>
              <a:t>kafala</a:t>
            </a:r>
            <a:r>
              <a:rPr lang="es-GT" sz="1600" dirty="0"/>
              <a:t> del derecho islámico; </a:t>
            </a:r>
          </a:p>
          <a:p>
            <a:pPr algn="just">
              <a:lnSpc>
                <a:spcPct val="150000"/>
              </a:lnSpc>
            </a:pPr>
            <a:r>
              <a:rPr lang="es-GT" sz="1600" b="1" dirty="0"/>
              <a:t>b) </a:t>
            </a:r>
            <a:r>
              <a:rPr lang="es-GT" sz="1600" dirty="0"/>
              <a:t>Velar por que, mientras se buscan esas soluciones permanentes, o en los casos en que estas resulten inviables o contrarias al interés superior del niño, se determinen y adopten, en condiciones que promuevan el desarrollo integral y armonioso del niño, las modalidades más idóneas de acogimiento alternativo; </a:t>
            </a:r>
          </a:p>
          <a:p>
            <a:pPr algn="just">
              <a:lnSpc>
                <a:spcPct val="150000"/>
              </a:lnSpc>
            </a:pPr>
            <a:r>
              <a:rPr lang="es-GT" sz="1600" b="1" dirty="0"/>
              <a:t>c) </a:t>
            </a:r>
            <a:r>
              <a:rPr lang="es-GT" sz="1600" dirty="0"/>
              <a:t>Ayudar y alentar a los gobiernos a asumir más plenamente sus responsabilidades y obligaciones a este respecto, teniendo presentes las condiciones económicas, sociales y culturales imperantes en cada Estado; y </a:t>
            </a:r>
          </a:p>
          <a:p>
            <a:pPr algn="just">
              <a:lnSpc>
                <a:spcPct val="150000"/>
              </a:lnSpc>
            </a:pPr>
            <a:r>
              <a:rPr lang="es-GT" sz="1600" b="1" dirty="0"/>
              <a:t>d) </a:t>
            </a:r>
            <a:r>
              <a:rPr lang="es-GT" sz="1600" dirty="0"/>
              <a:t>Orientar las políticas, decisiones y actividades de todas las entidades que se ocupan de la protección social y el bienestar del niño, tanto en el sector público como en el privado, incluida la sociedad civil. </a:t>
            </a:r>
            <a:endParaRPr lang="es-GT" dirty="0"/>
          </a:p>
          <a:p>
            <a:pPr marL="914400" lvl="2" indent="0">
              <a:buNone/>
            </a:pPr>
            <a:endParaRPr lang="es-GT" dirty="0"/>
          </a:p>
          <a:p>
            <a:pPr marL="914400" lvl="2" indent="0">
              <a:buNone/>
            </a:pPr>
            <a:r>
              <a:rPr lang="es-GT" dirty="0"/>
              <a:t> </a:t>
            </a:r>
          </a:p>
          <a:p>
            <a:endParaRPr lang="es-GT" dirty="0"/>
          </a:p>
          <a:p>
            <a:endParaRPr lang="es-GT" dirty="0"/>
          </a:p>
          <a:p>
            <a:endParaRPr lang="es-GT" dirty="0"/>
          </a:p>
          <a:p>
            <a:endParaRPr lang="es-GT" dirty="0"/>
          </a:p>
        </p:txBody>
      </p:sp>
    </p:spTree>
    <p:extLst>
      <p:ext uri="{BB962C8B-B14F-4D97-AF65-F5344CB8AC3E}">
        <p14:creationId xmlns:p14="http://schemas.microsoft.com/office/powerpoint/2010/main" val="512327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C453C4-3E5E-40EE-BCEE-743E961733D5}"/>
              </a:ext>
            </a:extLst>
          </p:cNvPr>
          <p:cNvSpPr>
            <a:spLocks noGrp="1"/>
          </p:cNvSpPr>
          <p:nvPr>
            <p:ph type="title"/>
          </p:nvPr>
        </p:nvSpPr>
        <p:spPr/>
        <p:txBody>
          <a:bodyPr/>
          <a:lstStyle/>
          <a:p>
            <a:pPr algn="ctr"/>
            <a:r>
              <a:rPr lang="es-GT" b="1" dirty="0"/>
              <a:t>Principios y Orientaciones Generales</a:t>
            </a:r>
          </a:p>
        </p:txBody>
      </p:sp>
      <p:sp>
        <p:nvSpPr>
          <p:cNvPr id="3" name="Marcador de contenido 2">
            <a:extLst>
              <a:ext uri="{FF2B5EF4-FFF2-40B4-BE49-F238E27FC236}">
                <a16:creationId xmlns:a16="http://schemas.microsoft.com/office/drawing/2014/main" id="{E60DD348-394F-416C-A076-33095CA12ABC}"/>
              </a:ext>
            </a:extLst>
          </p:cNvPr>
          <p:cNvSpPr>
            <a:spLocks noGrp="1"/>
          </p:cNvSpPr>
          <p:nvPr>
            <p:ph idx="1"/>
          </p:nvPr>
        </p:nvSpPr>
        <p:spPr>
          <a:xfrm>
            <a:off x="838200" y="1341966"/>
            <a:ext cx="11150600" cy="5516034"/>
          </a:xfrm>
        </p:spPr>
        <p:txBody>
          <a:bodyPr>
            <a:normAutofit fontScale="92500"/>
          </a:bodyPr>
          <a:lstStyle/>
          <a:p>
            <a:pPr marL="0" indent="0" algn="just">
              <a:lnSpc>
                <a:spcPct val="150000"/>
              </a:lnSpc>
              <a:buNone/>
            </a:pPr>
            <a:r>
              <a:rPr lang="es-GT" sz="1600" b="1" dirty="0"/>
              <a:t>      a) El Niño y la Familia. </a:t>
            </a:r>
          </a:p>
          <a:p>
            <a:pPr algn="just">
              <a:lnSpc>
                <a:spcPct val="150000"/>
              </a:lnSpc>
            </a:pPr>
            <a:r>
              <a:rPr lang="es-GT" sz="1100" dirty="0"/>
              <a:t> </a:t>
            </a:r>
            <a:r>
              <a:rPr lang="es-GT" sz="1600" dirty="0"/>
              <a:t>Al ser la familia el </a:t>
            </a:r>
            <a:r>
              <a:rPr lang="es-GT" sz="1600" b="1" dirty="0"/>
              <a:t>núcleo fundamental de la sociedad </a:t>
            </a:r>
            <a:r>
              <a:rPr lang="es-GT" sz="1600" dirty="0"/>
              <a:t>y el medio natural para el crecimiento, el bienestar y la protección de los niños, los esfuerzos deberían ir encaminados ante todo a lograr que el niño </a:t>
            </a:r>
            <a:r>
              <a:rPr lang="es-GT" sz="1600" b="1" dirty="0"/>
              <a:t>permanezca o vuelva a estar bajo la guarda de sus padres </a:t>
            </a:r>
            <a:r>
              <a:rPr lang="es-GT" sz="1600" dirty="0"/>
              <a:t>o, cuando proceda, de otros familiares cercanos.</a:t>
            </a:r>
          </a:p>
          <a:p>
            <a:pPr algn="just">
              <a:lnSpc>
                <a:spcPct val="150000"/>
              </a:lnSpc>
            </a:pPr>
            <a:r>
              <a:rPr lang="es-GT" sz="1600" dirty="0"/>
              <a:t>Los niños y jóvenes deberían </a:t>
            </a:r>
            <a:r>
              <a:rPr lang="es-GT" sz="1600" b="1" dirty="0"/>
              <a:t>vivir en un entorno en el que se sientan apoyados, protegidos </a:t>
            </a:r>
            <a:r>
              <a:rPr lang="es-GT" sz="1600" dirty="0"/>
              <a:t>y cuidados y que promueva todo su potencial.</a:t>
            </a:r>
          </a:p>
          <a:p>
            <a:pPr algn="just">
              <a:lnSpc>
                <a:spcPct val="150000"/>
              </a:lnSpc>
            </a:pPr>
            <a:r>
              <a:rPr lang="es-GT" sz="1600" dirty="0"/>
              <a:t>Cuando la propia familia del niño no puede, ni siquiera con un apoyo apropiado, proveer al debido cuidado del niño, o cuando lo abandona o renuncia a su guarda, el Estado es responsable de proteger los derechos del niño y de procurarle un acogimiento alternativo adecuado, con las entidades públicas locales competentes o las organizaciones debidamente habilitadas de la sociedad civil.</a:t>
            </a:r>
          </a:p>
          <a:p>
            <a:pPr algn="just">
              <a:lnSpc>
                <a:spcPct val="150000"/>
              </a:lnSpc>
            </a:pPr>
            <a:r>
              <a:rPr lang="es-GT" sz="1600" dirty="0"/>
              <a:t>Los Estados deberían elaborar y aplicar, en el marco de su política general de desarrollo humano y social, atendiendo a la mejora de las modalidades existentes de acogimiento alternativo, políticas integrales de protección y bienestar del niño que recojan los principios enunciados en las presentes Directrices. </a:t>
            </a:r>
          </a:p>
          <a:p>
            <a:pPr marL="0" indent="0" algn="just">
              <a:lnSpc>
                <a:spcPct val="150000"/>
              </a:lnSpc>
              <a:buNone/>
            </a:pPr>
            <a:endParaRPr lang="es-GT" dirty="0"/>
          </a:p>
          <a:p>
            <a:pPr marL="914400" lvl="2" indent="0">
              <a:buNone/>
            </a:pPr>
            <a:r>
              <a:rPr lang="es-GT" dirty="0"/>
              <a:t> </a:t>
            </a:r>
          </a:p>
          <a:p>
            <a:endParaRPr lang="es-GT" dirty="0"/>
          </a:p>
          <a:p>
            <a:endParaRPr lang="es-GT" dirty="0"/>
          </a:p>
          <a:p>
            <a:endParaRPr lang="es-GT" dirty="0"/>
          </a:p>
          <a:p>
            <a:endParaRPr lang="es-GT" dirty="0"/>
          </a:p>
        </p:txBody>
      </p:sp>
    </p:spTree>
    <p:extLst>
      <p:ext uri="{BB962C8B-B14F-4D97-AF65-F5344CB8AC3E}">
        <p14:creationId xmlns:p14="http://schemas.microsoft.com/office/powerpoint/2010/main" val="2515357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60DD348-394F-416C-A076-33095CA12ABC}"/>
              </a:ext>
            </a:extLst>
          </p:cNvPr>
          <p:cNvSpPr>
            <a:spLocks noGrp="1"/>
          </p:cNvSpPr>
          <p:nvPr>
            <p:ph idx="1"/>
          </p:nvPr>
        </p:nvSpPr>
        <p:spPr>
          <a:xfrm>
            <a:off x="781755" y="774523"/>
            <a:ext cx="11060289" cy="5308953"/>
          </a:xfrm>
        </p:spPr>
        <p:txBody>
          <a:bodyPr>
            <a:normAutofit lnSpcReduction="10000"/>
          </a:bodyPr>
          <a:lstStyle/>
          <a:p>
            <a:pPr algn="just">
              <a:lnSpc>
                <a:spcPct val="160000"/>
              </a:lnSpc>
            </a:pPr>
            <a:r>
              <a:rPr lang="es-GT" sz="1800" dirty="0"/>
              <a:t>Como parte de los esfuerzos para evitar que los niños sean separados de sus padres, los Estados deberían velar por la adopción de medidas apropiadas y respetuosas de las particularidades culturales a fin de: </a:t>
            </a:r>
          </a:p>
          <a:p>
            <a:pPr marL="342900" indent="-342900" algn="just">
              <a:lnSpc>
                <a:spcPct val="160000"/>
              </a:lnSpc>
              <a:buAutoNum type="alphaLcParenR"/>
            </a:pPr>
            <a:r>
              <a:rPr lang="es-GT" sz="1800" dirty="0"/>
              <a:t>Apoyar el cuidado prestado en entornos familiares cuya capacidad resulte limitada por factores como algún tipo de discapacidad, la drogodependencia y el alcoholismo, la discriminación contra familias indígenas o pertenecientes a una minoría, y la vida en regiones en las que se desarrolle un conflicto armado o que estén bajo ocupación extranjera; </a:t>
            </a:r>
          </a:p>
          <a:p>
            <a:pPr marL="342900" indent="-342900" algn="just">
              <a:lnSpc>
                <a:spcPct val="160000"/>
              </a:lnSpc>
              <a:buAutoNum type="alphaLcParenR"/>
            </a:pPr>
            <a:r>
              <a:rPr lang="es-GT" sz="1800" dirty="0"/>
              <a:t>protección apropiados de los niños vulnerables, como los niños víctimas de abusos y explotación, los niños abandonados, los niños que viven en la calle, los niños nacidos fuera del matrimonio, los niños no acompañados y separados, los niños internamente desplazados y los refugiados, los niños de trabajadores migratorios, los niños de solicitantes de asilo y los niños que viven con el VIH/SIDA o afectados por este u otras enfermedades graves.</a:t>
            </a:r>
          </a:p>
          <a:p>
            <a:pPr marL="914400" lvl="2" indent="0">
              <a:buNone/>
            </a:pPr>
            <a:endParaRPr lang="es-GT" dirty="0"/>
          </a:p>
          <a:p>
            <a:pPr marL="914400" lvl="2" indent="0">
              <a:buNone/>
            </a:pPr>
            <a:r>
              <a:rPr lang="es-GT" dirty="0"/>
              <a:t> </a:t>
            </a:r>
          </a:p>
          <a:p>
            <a:endParaRPr lang="es-GT" dirty="0"/>
          </a:p>
          <a:p>
            <a:pPr marL="0" indent="0">
              <a:buNone/>
            </a:pPr>
            <a:endParaRPr lang="es-GT" dirty="0"/>
          </a:p>
          <a:p>
            <a:endParaRPr lang="es-GT" dirty="0"/>
          </a:p>
          <a:p>
            <a:endParaRPr lang="es-GT" dirty="0"/>
          </a:p>
        </p:txBody>
      </p:sp>
    </p:spTree>
    <p:extLst>
      <p:ext uri="{BB962C8B-B14F-4D97-AF65-F5344CB8AC3E}">
        <p14:creationId xmlns:p14="http://schemas.microsoft.com/office/powerpoint/2010/main" val="563206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60DD348-394F-416C-A076-33095CA12ABC}"/>
              </a:ext>
            </a:extLst>
          </p:cNvPr>
          <p:cNvSpPr>
            <a:spLocks noGrp="1"/>
          </p:cNvSpPr>
          <p:nvPr>
            <p:ph idx="1"/>
          </p:nvPr>
        </p:nvSpPr>
        <p:spPr>
          <a:xfrm>
            <a:off x="389465" y="482775"/>
            <a:ext cx="11384846" cy="6030913"/>
          </a:xfrm>
        </p:spPr>
        <p:txBody>
          <a:bodyPr>
            <a:normAutofit fontScale="92500" lnSpcReduction="10000"/>
          </a:bodyPr>
          <a:lstStyle/>
          <a:p>
            <a:pPr marL="914400" lvl="2" indent="0" algn="just">
              <a:lnSpc>
                <a:spcPct val="150000"/>
              </a:lnSpc>
              <a:buNone/>
            </a:pPr>
            <a:r>
              <a:rPr lang="es-GT" sz="1600" b="1" dirty="0"/>
              <a:t>b) Modalidades Alternativas de Acogimiento:</a:t>
            </a:r>
          </a:p>
          <a:p>
            <a:pPr marL="914400" lvl="2" indent="0" algn="just">
              <a:lnSpc>
                <a:spcPct val="150000"/>
              </a:lnSpc>
              <a:buNone/>
            </a:pPr>
            <a:endParaRPr lang="es-GT" sz="1600" dirty="0"/>
          </a:p>
          <a:p>
            <a:pPr lvl="2" algn="just">
              <a:lnSpc>
                <a:spcPct val="150000"/>
              </a:lnSpc>
            </a:pPr>
            <a:r>
              <a:rPr lang="es-GT" sz="1600" dirty="0"/>
              <a:t>Todas las decisiones relativas al acogimiento alternativo del niño deberían tener plenamente en cuenta la conveniencia, en principio, de </a:t>
            </a:r>
            <a:r>
              <a:rPr lang="es-GT" sz="1600" b="1" dirty="0"/>
              <a:t>mantenerlo lo más cerca posible de su lugar de residencia habitual, a fin de facilitar el contacto con su familia y la posible reintegración en ella</a:t>
            </a:r>
            <a:r>
              <a:rPr lang="es-GT" sz="1600" dirty="0"/>
              <a:t> y de minimizar el trastorno ocasionado a su vida educativa, cultural y social.</a:t>
            </a:r>
          </a:p>
          <a:p>
            <a:pPr marL="914400" lvl="2" indent="0" algn="just">
              <a:lnSpc>
                <a:spcPct val="150000"/>
              </a:lnSpc>
              <a:buNone/>
            </a:pPr>
            <a:endParaRPr lang="es-GT" sz="1600" dirty="0"/>
          </a:p>
          <a:p>
            <a:pPr lvl="2" algn="just">
              <a:lnSpc>
                <a:spcPct val="150000"/>
              </a:lnSpc>
            </a:pPr>
            <a:r>
              <a:rPr lang="es-GT" sz="1600" dirty="0"/>
              <a:t>La separación del niño de su propia familia debería considerarse como </a:t>
            </a:r>
            <a:r>
              <a:rPr lang="es-GT" sz="1600" b="1" dirty="0"/>
              <a:t>medida de último recurso </a:t>
            </a:r>
            <a:r>
              <a:rPr lang="es-GT" sz="1600" dirty="0"/>
              <a:t>y, en lo posible, </a:t>
            </a:r>
            <a:r>
              <a:rPr lang="es-GT" sz="1600" b="1" dirty="0"/>
              <a:t>ser temporal y por el menor tiempo posible</a:t>
            </a:r>
            <a:r>
              <a:rPr lang="es-GT" sz="1600" dirty="0"/>
              <a:t>. </a:t>
            </a:r>
            <a:r>
              <a:rPr lang="es-GT" sz="1600" b="1" dirty="0"/>
              <a:t>Las decisiones relativas a la remoción de la guarda han de revisarse periódicamente</a:t>
            </a:r>
            <a:r>
              <a:rPr lang="es-GT" sz="1600" dirty="0"/>
              <a:t>, y </a:t>
            </a:r>
            <a:r>
              <a:rPr lang="es-GT" sz="1600" b="1" dirty="0"/>
              <a:t>el regreso del niño a la guarda y cuidado de sus padres</a:t>
            </a:r>
            <a:r>
              <a:rPr lang="es-GT" sz="1600" dirty="0"/>
              <a:t>, una vez que se hayan resuelto o hayan desaparecido las causas que originaron la separación, debería responder al interés superior del niño.</a:t>
            </a:r>
          </a:p>
          <a:p>
            <a:pPr marL="914400" lvl="2" indent="0" algn="just">
              <a:lnSpc>
                <a:spcPct val="150000"/>
              </a:lnSpc>
              <a:buNone/>
            </a:pPr>
            <a:endParaRPr lang="es-GT" sz="1600" dirty="0"/>
          </a:p>
          <a:p>
            <a:pPr lvl="2" algn="just">
              <a:lnSpc>
                <a:spcPct val="150000"/>
              </a:lnSpc>
            </a:pPr>
            <a:r>
              <a:rPr lang="es-GT" sz="1600" b="1" dirty="0"/>
              <a:t>La pobreza económica y material</a:t>
            </a:r>
            <a:r>
              <a:rPr lang="es-GT" sz="1600" dirty="0"/>
              <a:t>, o las condiciones imputables directa y exclusivamente a esa pobreza, </a:t>
            </a:r>
            <a:r>
              <a:rPr lang="es-GT" sz="1600" b="1" dirty="0"/>
              <a:t>no deberían constituir nunca la única justificación para separar un niño del cuidado de sus padres</a:t>
            </a:r>
            <a:r>
              <a:rPr lang="es-GT" sz="1600" dirty="0"/>
              <a:t>, para recibir a un niño en acogimiento alternativo o para impedir su reintegración en el medio familiar, sino que deberían considerarse como un indicio de la necesidad de proporcionar a la familia el apoyo apropiado.</a:t>
            </a:r>
          </a:p>
          <a:p>
            <a:pPr marL="914400" lvl="2" indent="0">
              <a:lnSpc>
                <a:spcPct val="150000"/>
              </a:lnSpc>
              <a:buNone/>
            </a:pPr>
            <a:r>
              <a:rPr lang="es-GT" dirty="0"/>
              <a:t> </a:t>
            </a:r>
          </a:p>
          <a:p>
            <a:endParaRPr lang="es-GT" dirty="0"/>
          </a:p>
          <a:p>
            <a:pPr marL="0" indent="0">
              <a:buNone/>
            </a:pPr>
            <a:endParaRPr lang="es-GT" dirty="0"/>
          </a:p>
          <a:p>
            <a:endParaRPr lang="es-GT" dirty="0"/>
          </a:p>
          <a:p>
            <a:endParaRPr lang="es-GT" dirty="0"/>
          </a:p>
        </p:txBody>
      </p:sp>
    </p:spTree>
    <p:extLst>
      <p:ext uri="{BB962C8B-B14F-4D97-AF65-F5344CB8AC3E}">
        <p14:creationId xmlns:p14="http://schemas.microsoft.com/office/powerpoint/2010/main" val="3295303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60DD348-394F-416C-A076-33095CA12ABC}"/>
              </a:ext>
            </a:extLst>
          </p:cNvPr>
          <p:cNvSpPr>
            <a:spLocks noGrp="1"/>
          </p:cNvSpPr>
          <p:nvPr>
            <p:ph idx="1"/>
          </p:nvPr>
        </p:nvSpPr>
        <p:spPr>
          <a:xfrm>
            <a:off x="296333" y="527402"/>
            <a:ext cx="11319934" cy="5737931"/>
          </a:xfrm>
        </p:spPr>
        <p:txBody>
          <a:bodyPr>
            <a:normAutofit fontScale="85000" lnSpcReduction="20000"/>
          </a:bodyPr>
          <a:lstStyle/>
          <a:p>
            <a:pPr lvl="2" algn="just">
              <a:lnSpc>
                <a:spcPct val="150000"/>
              </a:lnSpc>
            </a:pPr>
            <a:r>
              <a:rPr lang="es-GT" dirty="0"/>
              <a:t>Los hermanos que mantienen los vínculos fraternos en principio </a:t>
            </a:r>
            <a:r>
              <a:rPr lang="es-GT" b="1" dirty="0"/>
              <a:t>no deberían ser separados </a:t>
            </a:r>
            <a:r>
              <a:rPr lang="es-GT" dirty="0"/>
              <a:t>para confiarlos a distintos entornos de acogimiento alternativo, a menos que exista un riesgo evidente de abuso u otra justificación que responda al interés superior del niño. En cualquier caso, habría que hacer todo lo posible para que los hermanos puedan </a:t>
            </a:r>
            <a:r>
              <a:rPr lang="es-GT" b="1" dirty="0"/>
              <a:t>mantener el contacto entre sí</a:t>
            </a:r>
            <a:r>
              <a:rPr lang="es-GT" dirty="0"/>
              <a:t>, a no ser que ello fuera contrario a sus deseos o intereses. </a:t>
            </a:r>
          </a:p>
          <a:p>
            <a:pPr marL="914400" lvl="2" indent="0" algn="just">
              <a:lnSpc>
                <a:spcPct val="150000"/>
              </a:lnSpc>
              <a:buNone/>
            </a:pPr>
            <a:endParaRPr lang="es-GT" dirty="0"/>
          </a:p>
          <a:p>
            <a:pPr lvl="2" algn="just">
              <a:lnSpc>
                <a:spcPct val="150000"/>
              </a:lnSpc>
            </a:pPr>
            <a:r>
              <a:rPr lang="es-GT" dirty="0"/>
              <a:t>Nada de lo dispuesto en las presentes Directrices debería interpretarse en el sentido de alentar o aprobar </a:t>
            </a:r>
            <a:r>
              <a:rPr lang="es-GT" b="1" dirty="0"/>
              <a:t>estándares inferiores a los que puedan existir en determinados Estados</a:t>
            </a:r>
            <a:r>
              <a:rPr lang="es-GT" dirty="0"/>
              <a:t>, incluso en su legislación. Del mismo modo, se alienta a las autoridades competentes, a las organizaciones profesionales y a otras entidades a que elaboren directrices nacionales o propias de cada profesión que se </a:t>
            </a:r>
            <a:r>
              <a:rPr lang="es-GT" b="1" dirty="0"/>
              <a:t>inspiren en la letra y el espíritu de las presentes Directrices</a:t>
            </a:r>
            <a:r>
              <a:rPr lang="es-GT" dirty="0"/>
              <a:t>.</a:t>
            </a:r>
          </a:p>
          <a:p>
            <a:pPr marL="914400" lvl="2" indent="0" algn="just">
              <a:lnSpc>
                <a:spcPct val="150000"/>
              </a:lnSpc>
              <a:buNone/>
            </a:pPr>
            <a:endParaRPr lang="es-GT" dirty="0"/>
          </a:p>
          <a:p>
            <a:pPr lvl="2" algn="just">
              <a:lnSpc>
                <a:spcPct val="150000"/>
              </a:lnSpc>
            </a:pPr>
            <a:r>
              <a:rPr lang="es-GT" dirty="0"/>
              <a:t>Aunque se reconoce que los centros de acogimiento residencial y el acogimiento en familia son modalidades complementarias para atender las necesidades de los niños, donde siga habiendo grandes centros (instituciones) de acogimiento residencial convendría </a:t>
            </a:r>
            <a:r>
              <a:rPr lang="es-GT" b="1" dirty="0"/>
              <a:t>elaborar alternativas </a:t>
            </a:r>
            <a:r>
              <a:rPr lang="es-GT" dirty="0"/>
              <a:t>en el contexto de una estrategia global de </a:t>
            </a:r>
            <a:r>
              <a:rPr lang="es-GT" b="1" dirty="0"/>
              <a:t>desinstitucionalización</a:t>
            </a:r>
            <a:r>
              <a:rPr lang="es-GT" dirty="0"/>
              <a:t>, con fines y objetivos precisos, que permitan su </a:t>
            </a:r>
            <a:r>
              <a:rPr lang="es-GT" b="1" dirty="0"/>
              <a:t>progresiva eliminación</a:t>
            </a:r>
            <a:r>
              <a:rPr lang="es-GT" dirty="0"/>
              <a:t>.</a:t>
            </a:r>
          </a:p>
          <a:p>
            <a:pPr lvl="2" algn="just">
              <a:lnSpc>
                <a:spcPct val="150000"/>
              </a:lnSpc>
            </a:pPr>
            <a:endParaRPr lang="es-GT" dirty="0"/>
          </a:p>
          <a:p>
            <a:pPr algn="just"/>
            <a:endParaRPr lang="es-GT" dirty="0"/>
          </a:p>
          <a:p>
            <a:pPr marL="0" indent="0">
              <a:buNone/>
            </a:pPr>
            <a:endParaRPr lang="es-GT" dirty="0"/>
          </a:p>
          <a:p>
            <a:endParaRPr lang="es-GT" dirty="0"/>
          </a:p>
          <a:p>
            <a:endParaRPr lang="es-GT" dirty="0"/>
          </a:p>
        </p:txBody>
      </p:sp>
    </p:spTree>
    <p:extLst>
      <p:ext uri="{BB962C8B-B14F-4D97-AF65-F5344CB8AC3E}">
        <p14:creationId xmlns:p14="http://schemas.microsoft.com/office/powerpoint/2010/main" val="374645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C453C4-3E5E-40EE-BCEE-743E961733D5}"/>
              </a:ext>
            </a:extLst>
          </p:cNvPr>
          <p:cNvSpPr>
            <a:spLocks noGrp="1"/>
          </p:cNvSpPr>
          <p:nvPr>
            <p:ph type="title"/>
          </p:nvPr>
        </p:nvSpPr>
        <p:spPr/>
        <p:txBody>
          <a:bodyPr/>
          <a:lstStyle/>
          <a:p>
            <a:pPr algn="ctr"/>
            <a:r>
              <a:rPr lang="es-GT" b="1" dirty="0"/>
              <a:t>Bases de la acogida</a:t>
            </a:r>
          </a:p>
        </p:txBody>
      </p:sp>
      <p:sp>
        <p:nvSpPr>
          <p:cNvPr id="3" name="Marcador de contenido 2">
            <a:extLst>
              <a:ext uri="{FF2B5EF4-FFF2-40B4-BE49-F238E27FC236}">
                <a16:creationId xmlns:a16="http://schemas.microsoft.com/office/drawing/2014/main" id="{E60DD348-394F-416C-A076-33095CA12ABC}"/>
              </a:ext>
            </a:extLst>
          </p:cNvPr>
          <p:cNvSpPr>
            <a:spLocks noGrp="1"/>
          </p:cNvSpPr>
          <p:nvPr>
            <p:ph idx="1"/>
          </p:nvPr>
        </p:nvSpPr>
        <p:spPr>
          <a:xfrm>
            <a:off x="138289" y="1915936"/>
            <a:ext cx="11432821" cy="4576939"/>
          </a:xfrm>
        </p:spPr>
        <p:txBody>
          <a:bodyPr>
            <a:normAutofit/>
          </a:bodyPr>
          <a:lstStyle/>
          <a:p>
            <a:pPr lvl="2" algn="just"/>
            <a:r>
              <a:rPr lang="es-GT" sz="1800" dirty="0"/>
              <a:t>Los Estados deberían velar por que todas las personas físicas y jurídicas participantes en el acogimiento alternativo de niños sean debidamente habilitadas para ello por las autoridades competentes y estén sujetas a la </a:t>
            </a:r>
            <a:r>
              <a:rPr lang="es-GT" sz="1800" b="1" dirty="0"/>
              <a:t>revisión y el control </a:t>
            </a:r>
            <a:r>
              <a:rPr lang="es-GT" sz="1800" dirty="0"/>
              <a:t>regulares de estas últimas de conformidad con las presentes Directrices. Con ese fin, </a:t>
            </a:r>
            <a:r>
              <a:rPr lang="es-GT" sz="1800" b="1" dirty="0"/>
              <a:t>dichas autoridades deberían elaborar criterios apropiados para la evaluación de la idoneidad profesional y ética de los acogedores y para su acreditación, control y supervisión. </a:t>
            </a:r>
          </a:p>
          <a:p>
            <a:pPr marL="914400" lvl="2" indent="0" algn="just">
              <a:buNone/>
            </a:pPr>
            <a:endParaRPr lang="es-GT" sz="1800" b="1" dirty="0"/>
          </a:p>
          <a:p>
            <a:pPr lvl="2" algn="just"/>
            <a:endParaRPr lang="es-GT" sz="1800" b="1" dirty="0"/>
          </a:p>
          <a:p>
            <a:pPr lvl="2" algn="just"/>
            <a:r>
              <a:rPr lang="es-GT" sz="1800" dirty="0"/>
              <a:t>La toma de decisiones sobre un acogimiento alternativo que responda al interés superior del niño debería formar parte de un procedimiento judicial, administrativo adecuado y reconocido, con garantías jurídicas, incluida, la asistencia letrada del niño en cualquier proceso judicial. Debería basarse en una evaluación, planificación y revisión rigurosas, por medio de estructuras y mecanismos establecidos, y realizarse caso por caso, por profesionales debidamente calificados en un equipo multidisciplinario siempre que sea posible. Debería suponer la plena consulta del niño en todas las fases del proceso, de forma adecuada a su desarrollo evolutivo, y de sus padres o tutores legales.</a:t>
            </a:r>
            <a:endParaRPr lang="es-GT" sz="1800" b="1" dirty="0"/>
          </a:p>
          <a:p>
            <a:pPr marL="914400" lvl="2" indent="0">
              <a:buNone/>
            </a:pPr>
            <a:r>
              <a:rPr lang="es-GT" sz="1600" dirty="0"/>
              <a:t> </a:t>
            </a:r>
          </a:p>
          <a:p>
            <a:endParaRPr lang="es-GT" dirty="0"/>
          </a:p>
          <a:p>
            <a:pPr marL="0" indent="0">
              <a:buNone/>
            </a:pPr>
            <a:endParaRPr lang="es-GT" dirty="0"/>
          </a:p>
          <a:p>
            <a:endParaRPr lang="es-GT" dirty="0"/>
          </a:p>
          <a:p>
            <a:endParaRPr lang="es-GT" dirty="0"/>
          </a:p>
        </p:txBody>
      </p:sp>
    </p:spTree>
    <p:extLst>
      <p:ext uri="{BB962C8B-B14F-4D97-AF65-F5344CB8AC3E}">
        <p14:creationId xmlns:p14="http://schemas.microsoft.com/office/powerpoint/2010/main" val="716463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60DD348-394F-416C-A076-33095CA12ABC}"/>
              </a:ext>
            </a:extLst>
          </p:cNvPr>
          <p:cNvSpPr>
            <a:spLocks noGrp="1"/>
          </p:cNvSpPr>
          <p:nvPr>
            <p:ph idx="1"/>
          </p:nvPr>
        </p:nvSpPr>
        <p:spPr>
          <a:xfrm>
            <a:off x="838200" y="1396647"/>
            <a:ext cx="11060289" cy="5308953"/>
          </a:xfrm>
        </p:spPr>
        <p:txBody>
          <a:bodyPr>
            <a:normAutofit/>
          </a:bodyPr>
          <a:lstStyle/>
          <a:p>
            <a:pPr algn="just">
              <a:lnSpc>
                <a:spcPct val="160000"/>
              </a:lnSpc>
            </a:pPr>
            <a:r>
              <a:rPr lang="es-GT" sz="1600" dirty="0"/>
              <a:t>Deberían </a:t>
            </a:r>
            <a:r>
              <a:rPr lang="es-GT" sz="1600" b="1" dirty="0"/>
              <a:t>evitarse los cambios frecuentes del entorno de acogimiento</a:t>
            </a:r>
            <a:r>
              <a:rPr lang="es-GT" sz="1600" dirty="0"/>
              <a:t>, que son perjudiciales para el desarrollo del niño y su aptitud para crear vínculos. </a:t>
            </a:r>
            <a:r>
              <a:rPr lang="es-GT" sz="1600" b="1" dirty="0"/>
              <a:t>Los acogimientos a corto plazo deberían tener como finalidad permitir la adopción de una solución permanente apropiada</a:t>
            </a:r>
            <a:r>
              <a:rPr lang="es-GT" sz="1600" dirty="0"/>
              <a:t>. Debería garantizarse sin demora la permanencia de la acogida del niño por medio de la reintegración en su familia nuclear o extensa.</a:t>
            </a:r>
          </a:p>
          <a:p>
            <a:pPr algn="just">
              <a:lnSpc>
                <a:spcPct val="160000"/>
              </a:lnSpc>
            </a:pPr>
            <a:r>
              <a:rPr lang="es-GT" sz="1600" dirty="0"/>
              <a:t>En cada país, las autoridades competentes </a:t>
            </a:r>
            <a:r>
              <a:rPr lang="es-GT" sz="1600" b="1" dirty="0"/>
              <a:t>deberían redactar un documento </a:t>
            </a:r>
            <a:r>
              <a:rPr lang="es-GT" sz="1600" dirty="0"/>
              <a:t>en el que se enunciaran los derechos de los niños en acogimiento alternativo de </a:t>
            </a:r>
            <a:r>
              <a:rPr lang="es-GT" sz="1600" b="1" dirty="0"/>
              <a:t>conformidad con las presentes Directrices</a:t>
            </a:r>
            <a:r>
              <a:rPr lang="es-GT" sz="1600" dirty="0"/>
              <a:t>. Los niños en acogimiento alternativo deberían poder comprender plenamente las normas, reglamentos y objetivos del entorno de acogida y los derechos y obligaciones que les incumben en este. </a:t>
            </a:r>
          </a:p>
          <a:p>
            <a:pPr algn="just">
              <a:lnSpc>
                <a:spcPct val="160000"/>
              </a:lnSpc>
            </a:pPr>
            <a:r>
              <a:rPr lang="es-GT" sz="1600" dirty="0"/>
              <a:t>Se debería establecer un </a:t>
            </a:r>
            <a:r>
              <a:rPr lang="es-GT" sz="1600" b="1" dirty="0"/>
              <a:t>marco normativo </a:t>
            </a:r>
            <a:r>
              <a:rPr lang="es-GT" sz="1600" dirty="0"/>
              <a:t>para que la </a:t>
            </a:r>
            <a:r>
              <a:rPr lang="es-GT" sz="1600" b="1" dirty="0"/>
              <a:t>remisión o la admisión </a:t>
            </a:r>
            <a:r>
              <a:rPr lang="es-GT" sz="1600" dirty="0"/>
              <a:t>de un niño en un entorno de acogimiento alternativo se atenga a un </a:t>
            </a:r>
            <a:r>
              <a:rPr lang="es-GT" sz="1600" b="1" dirty="0"/>
              <a:t>procedimiento estándar</a:t>
            </a:r>
            <a:r>
              <a:rPr lang="es-GT" sz="1600" dirty="0"/>
              <a:t>.</a:t>
            </a:r>
          </a:p>
          <a:p>
            <a:pPr marL="914400" lvl="2" indent="0">
              <a:buNone/>
            </a:pPr>
            <a:r>
              <a:rPr lang="es-GT" dirty="0"/>
              <a:t> </a:t>
            </a:r>
          </a:p>
          <a:p>
            <a:endParaRPr lang="es-GT" dirty="0"/>
          </a:p>
          <a:p>
            <a:pPr marL="0" indent="0">
              <a:buNone/>
            </a:pPr>
            <a:endParaRPr lang="es-GT" dirty="0"/>
          </a:p>
          <a:p>
            <a:endParaRPr lang="es-GT" dirty="0"/>
          </a:p>
          <a:p>
            <a:endParaRPr lang="es-GT" dirty="0"/>
          </a:p>
        </p:txBody>
      </p:sp>
    </p:spTree>
    <p:extLst>
      <p:ext uri="{BB962C8B-B14F-4D97-AF65-F5344CB8AC3E}">
        <p14:creationId xmlns:p14="http://schemas.microsoft.com/office/powerpoint/2010/main" val="141168289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573</TotalTime>
  <Words>2770</Words>
  <Application>Microsoft Office PowerPoint</Application>
  <PresentationFormat>Panorámica</PresentationFormat>
  <Paragraphs>146</Paragraphs>
  <Slides>24</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24</vt:i4>
      </vt:variant>
    </vt:vector>
  </HeadingPairs>
  <TitlesOfParts>
    <vt:vector size="29" baseType="lpstr">
      <vt:lpstr>Aller</vt:lpstr>
      <vt:lpstr>Arial</vt:lpstr>
      <vt:lpstr>Calibri</vt:lpstr>
      <vt:lpstr>Calibri Light</vt:lpstr>
      <vt:lpstr>Tema de Office</vt:lpstr>
      <vt:lpstr>Modulo 1 </vt:lpstr>
      <vt:lpstr>Directrices sobre las modalidades alternativas de cuidado de los niños</vt:lpstr>
      <vt:lpstr>FINALIDAD  DE LAS MODALIDADES DE CUIDADO ALTERNATIVO</vt:lpstr>
      <vt:lpstr>Principios y Orientaciones Generales</vt:lpstr>
      <vt:lpstr>Presentación de PowerPoint</vt:lpstr>
      <vt:lpstr>Presentación de PowerPoint</vt:lpstr>
      <vt:lpstr>Presentación de PowerPoint</vt:lpstr>
      <vt:lpstr>Bases de la acogida</vt:lpstr>
      <vt:lpstr>Presentación de PowerPoint</vt:lpstr>
      <vt:lpstr>Las Modalidades de Acogimiento Alternativo son:</vt:lpstr>
      <vt:lpstr>Las Modalidades de Acogimiento Alternativo son:</vt:lpstr>
      <vt:lpstr>Presentación de PowerPoint</vt:lpstr>
      <vt:lpstr>Agencias y Centros encargados del acogimiento formal</vt:lpstr>
      <vt:lpstr>Promoción del Cuidado Parental</vt:lpstr>
      <vt:lpstr>Inspección y Control</vt:lpstr>
      <vt:lpstr>Presentación de PowerPoint</vt:lpstr>
      <vt:lpstr>Estándar 3. Situación Legal</vt:lpstr>
      <vt:lpstr>Estándar 3. Situación Legal</vt:lpstr>
      <vt:lpstr>Procedimiento situación legal</vt:lpstr>
      <vt:lpstr>Prácticas operativas mínimas</vt:lpstr>
      <vt:lpstr>Prácticas operativas mínimas</vt:lpstr>
      <vt:lpstr>Prácticas operativas mínimas</vt:lpstr>
      <vt:lpstr>Presentación de PowerPoint</vt:lpstr>
      <vt:lpstr>Gracias por su atención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CNA12</dc:creator>
  <cp:lastModifiedBy>CNA11</cp:lastModifiedBy>
  <cp:revision>32</cp:revision>
  <dcterms:created xsi:type="dcterms:W3CDTF">2020-11-24T18:50:33Z</dcterms:created>
  <dcterms:modified xsi:type="dcterms:W3CDTF">2021-02-25T19:07:58Z</dcterms:modified>
</cp:coreProperties>
</file>