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>
      <a:defRPr lang="es-GT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91405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7706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405176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4F156-1FE7-4F79-8AC6-D7C292C2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C17A2B-EF55-4F22-8663-C3D4DCBA7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9280A-2DAB-48E2-85C9-38191DCC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EE96B-B50F-467D-896F-F959E0E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2B24C-FC36-489E-A1FB-7506ADFE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0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24C0F-0315-4AC8-940E-604CEB72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42012E-8BEA-4BA5-BE60-932AB28FF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BEED6A-B00C-4D49-B8A5-8756A7F7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4F5AC-E9DB-4316-AE02-4FC688CD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8B93C-E4A7-401B-9B5B-27817274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62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C9658-8D78-457A-BE56-BE63BCEA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8C72C8-3343-4D87-948D-5BDDD272A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0F1F9F-C237-4FDA-BE68-A0FBD09E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6E0C4-E3F2-4D26-9625-3E475B1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2524A-24ED-43CC-A099-3B26B61A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705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9AD7B-4AC5-4B05-8BD7-299FAF6B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14CD1-A9D7-4C82-82BE-BD14112AC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01BC37-FD2D-4B13-818F-D832DFCC2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53286C-CCCB-40BC-9D40-BF141B85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D06AB-62AF-4C0A-B828-82DD155D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5FF4B7-ABC9-40AC-94ED-B552DD8E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93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0B983-8580-40D5-A968-B99C06252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0D5254-75E3-4F15-A1FF-78C74136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78D2D2-6064-4F33-AE85-512DB5FA3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E4ADDD-B80D-4F00-B06E-1DC387AB9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EDCB9B-940B-4F70-81A6-F01D13DCB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B18D0B-A5EC-4047-AA2D-B190DBB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F5670E-7C65-474B-B1A9-490F3D8D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E5C21E-3011-4882-B5FB-B0FA23F9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95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A2F5C-E1FD-436E-8F03-559FDDFD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90623A-C975-4BAF-B431-3DDE3D13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C66E2B-0881-4CC4-A17D-4F6F5CAC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152D08-3D59-4828-9586-A2B93A28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95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DFCEC0-836E-4A97-81D6-818FEC70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0499E1-9F16-456A-9F4B-247D39D3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1752F2-AA55-4F80-84D5-64698367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8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3CEF11-BF9A-4B20-9927-62347F85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49C80-47DB-4733-AF99-DAD85A04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8070F7-9CC6-4F0F-9B6F-94B85D410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1848CF-D079-4AD3-8A12-FCB6BF0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F5A65-824C-4040-BE52-BCDD0A9C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BBADD6-6D99-4F53-B458-3C0E1E69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6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48640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6ADB7-FD90-4D95-8E12-5EA03CA2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3C8907-8ADB-4D44-936E-46613521A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715142-686A-4707-B9A9-8DEFCD179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BE02C1-75B8-4636-865A-FDF4C9C6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C0F13C-CE3E-4C7C-8BA2-3C98AE31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FB51F-48E3-4A96-B525-0E7D33C5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87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81243-A3C8-4CD0-8A58-E7FCAE58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76AB1E-CDF8-4715-BA81-6922A0C10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EE5DCC-1748-48D7-8032-37750019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68F53-ECF6-4129-BA6A-58D32BF8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15E21-F7A2-4580-861C-D2B5B21F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42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600606-3447-4E2D-A7FB-E2DF48395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07BF8-E7AB-43F9-B6D4-E203DA43A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A79960-1B4A-4359-A1CE-A814345A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E8EEB3-81DC-4741-9F54-36DA6BE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3CE020-8A2B-472D-B2DE-B207D7F2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8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5979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45872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45882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19073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41499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30037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10804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DCED-9599-4ABC-AA14-731D61D06A0D}" type="datetimeFigureOut">
              <a:rPr lang="es-GT" smtClean="0"/>
              <a:t>11/03/2021</a:t>
            </a:fld>
            <a:endParaRPr lang="es-GT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19F3D-FCBD-4ED8-8BA5-DE0DAD6A0953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40099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F296B1-EAC2-4BD6-85BE-5C18BECFE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2CB857-5469-4FA4-96A6-A4FEEFC52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3D3F9-1FA8-4033-ABB9-E97FA3CFC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2527-EC8A-486F-BB62-E613A096788A}" type="datetimeFigureOut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11/03/2021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410C06-C10E-4535-8B9D-70C1080D8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E1920-729A-4B1F-8B73-B7E27E1D3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EEFE-6CF6-421E-A424-6EADB7C02B9A}" type="slidenum">
              <a:rPr lang="es-G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G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5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070B715-F8BB-4048-A067-E9C826A4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9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4781EBE-894A-4202-891E-F625A4C26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405"/>
            <a:ext cx="9144000" cy="1289533"/>
          </a:xfrm>
        </p:spPr>
        <p:txBody>
          <a:bodyPr/>
          <a:lstStyle/>
          <a:p>
            <a:r>
              <a:rPr lang="es-GT" dirty="0">
                <a:solidFill>
                  <a:schemeClr val="bg1"/>
                </a:solidFill>
                <a:latin typeface="Aller" panose="02000803040000020004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DF4027-CA19-45F1-AB04-7AAC58566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67050"/>
            <a:ext cx="9144000" cy="1655762"/>
          </a:xfrm>
        </p:spPr>
        <p:txBody>
          <a:bodyPr>
            <a:noAutofit/>
          </a:bodyPr>
          <a:lstStyle/>
          <a:p>
            <a:r>
              <a:rPr lang="es-ES" sz="6000" b="1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rPr>
              <a:t>ESTÁNDAR 8</a:t>
            </a:r>
          </a:p>
          <a:p>
            <a:endParaRPr lang="es-ES" sz="3000" b="1" dirty="0">
              <a:solidFill>
                <a:schemeClr val="bg1"/>
              </a:solidFill>
              <a:latin typeface="+mj-lt"/>
              <a:ea typeface="+mj-ea"/>
              <a:cs typeface="Arial" panose="020B0604020202020204" pitchFamily="34" charset="0"/>
            </a:endParaRPr>
          </a:p>
          <a:p>
            <a:r>
              <a:rPr lang="es-ES" sz="6000" b="1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rPr>
              <a:t>“Personal”</a:t>
            </a:r>
            <a:endParaRPr lang="es-GT" sz="6000" b="1" dirty="0">
              <a:solidFill>
                <a:schemeClr val="bg1"/>
              </a:solidFill>
              <a:latin typeface="+mj-lt"/>
              <a:ea typeface="+mj-ea"/>
              <a:cs typeface="Arial" panose="020B0604020202020204" pitchFamily="34" charset="0"/>
            </a:endParaRPr>
          </a:p>
          <a:p>
            <a:endParaRPr lang="es-GT" sz="6000" b="1" dirty="0">
              <a:solidFill>
                <a:schemeClr val="bg1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AD7638C-1EC6-4AA8-94D6-EEA486C02D89}"/>
              </a:ext>
            </a:extLst>
          </p:cNvPr>
          <p:cNvGrpSpPr/>
          <p:nvPr/>
        </p:nvGrpSpPr>
        <p:grpSpPr>
          <a:xfrm>
            <a:off x="6792327" y="2776983"/>
            <a:ext cx="2464215" cy="2410677"/>
            <a:chOff x="4124723" y="1859922"/>
            <a:chExt cx="2039861" cy="2039861"/>
          </a:xfrm>
        </p:grpSpPr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7D8440FB-1185-40A7-AC95-E9FF25060735}"/>
                </a:ext>
              </a:extLst>
            </p:cNvPr>
            <p:cNvSpPr/>
            <p:nvPr/>
          </p:nvSpPr>
          <p:spPr>
            <a:xfrm>
              <a:off x="4124723" y="1859922"/>
              <a:ext cx="2039861" cy="203986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Elipse 4">
              <a:extLst>
                <a:ext uri="{FF2B5EF4-FFF2-40B4-BE49-F238E27FC236}">
                  <a16:creationId xmlns:a16="http://schemas.microsoft.com/office/drawing/2014/main" id="{D330FCD5-2605-494F-8FCE-E4F3E5D741E6}"/>
                </a:ext>
              </a:extLst>
            </p:cNvPr>
            <p:cNvSpPr txBox="1"/>
            <p:nvPr/>
          </p:nvSpPr>
          <p:spPr>
            <a:xfrm>
              <a:off x="4423454" y="2158653"/>
              <a:ext cx="1442399" cy="1442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/>
                <a:t>Proceso de selección y cuidado del personal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096775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4">
            <a:extLst>
              <a:ext uri="{FF2B5EF4-FFF2-40B4-BE49-F238E27FC236}">
                <a16:creationId xmlns:a16="http://schemas.microsoft.com/office/drawing/2014/main" id="{D3F3FC4A-53BE-4662-9E30-6A219B998A34}"/>
              </a:ext>
            </a:extLst>
          </p:cNvPr>
          <p:cNvSpPr txBox="1"/>
          <p:nvPr/>
        </p:nvSpPr>
        <p:spPr>
          <a:xfrm>
            <a:off x="1027246" y="2568088"/>
            <a:ext cx="206764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Conformación de expediente de personal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69B457A-4F4F-4552-8926-8546B8F430B2}"/>
              </a:ext>
            </a:extLst>
          </p:cNvPr>
          <p:cNvSpPr txBox="1"/>
          <p:nvPr/>
        </p:nvSpPr>
        <p:spPr>
          <a:xfrm>
            <a:off x="3315287" y="618076"/>
            <a:ext cx="820615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Habilitar un espacio seguro para resguardar los expedientes del personal, los cuales deben incluir:</a:t>
            </a:r>
          </a:p>
          <a:p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Perfil del puesto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Oferta de Servicios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Currículum Vitae con sus créditos respectivos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Fotocopia legible de DPI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Contrato de trabajo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Tarjeta de salud o certificado médico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 de carencia de antecedentes penales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 de carencia de antecedentes policiales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Pruebas psicológicas/psicométricas</a:t>
            </a:r>
          </a:p>
          <a:p>
            <a:pPr lvl="1"/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A este expediente de personal se le irán agregando: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Las constancias del entrenamiento o capacitación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Evaluación de desempeño anual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8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4">
            <a:extLst>
              <a:ext uri="{FF2B5EF4-FFF2-40B4-BE49-F238E27FC236}">
                <a16:creationId xmlns:a16="http://schemas.microsoft.com/office/drawing/2014/main" id="{3BE22C05-0E4C-4B27-83DE-7D0746573223}"/>
              </a:ext>
            </a:extLst>
          </p:cNvPr>
          <p:cNvSpPr txBox="1"/>
          <p:nvPr/>
        </p:nvSpPr>
        <p:spPr>
          <a:xfrm>
            <a:off x="1027246" y="2568088"/>
            <a:ext cx="206764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Actualización y entrenamiento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CC0620-43D1-4595-A3FD-6BA55728137F}"/>
              </a:ext>
            </a:extLst>
          </p:cNvPr>
          <p:cNvSpPr txBox="1"/>
          <p:nvPr/>
        </p:nvSpPr>
        <p:spPr>
          <a:xfrm>
            <a:off x="3682219" y="506498"/>
            <a:ext cx="669973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Un mínimo de doce temas deben ser abordados en el entrenamiento anual de todo el personal de las entidades de abrigo temporal. El entrenamiento debe ser impartido por profesionales e instituciones calificadas en cada área temática. 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personal debe recibir su certificación o constancia de participación y/o aprobación del curso. Copia de estos documentos debe estar en el expediente del personal y estar a disposición del CNA y sus socios en el momento de la supervisión. 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Los temas de entrenamiento deben estar dirigidos al mejoramiento del cuidado de NNA, sus edades y necesidades específicas y el programa de atención residencial que se ofrezca –NNA con VIH/sida, con síndrome de Down, parálisis cerebral, autismo, niños y niñas de la calle, víctimas de maltrato y violación, síndrome de abandono, adolescentes madres, adicciones y otros-.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Además, las personas encargadas de la atención directa a NNA deben certificarse en el Curso de Niñeras de la Secretaría de Bienestar Social y Ministerio de Educación.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3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n out - Iconos gratis de asistencia sanitaria y médica">
            <a:extLst>
              <a:ext uri="{FF2B5EF4-FFF2-40B4-BE49-F238E27FC236}">
                <a16:creationId xmlns:a16="http://schemas.microsoft.com/office/drawing/2014/main" id="{9D9CB322-6F3B-447C-A859-34FC963454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729034"/>
            <a:ext cx="2901120" cy="29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26F59F5-4546-49C0-BAAB-520326F428A1}"/>
              </a:ext>
            </a:extLst>
          </p:cNvPr>
          <p:cNvSpPr txBox="1"/>
          <p:nvPr/>
        </p:nvSpPr>
        <p:spPr>
          <a:xfrm>
            <a:off x="3810831" y="944190"/>
            <a:ext cx="72413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queme laboral es un síndrome de agotamiento emocional, despersonalización y reducción del logro personal que se presenta en individuos que trabajan en el cuidado de personas. 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agotamiento emocional es el sentimiento de estar sobrepasado por el contacto con los NNA, la despersonalización refleja la falta de sensibilidad y dureza en el trato de éstos; y la reducción del sentimiento de logro personal refiere la disminución de las aspiraciones personales. 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Las entidades de abrigo temporal deben evitar ese queme laboral para garantizar la calidad de la atención residencial.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8" name="Picture 4" descr="Occupational Burnout Icon of Rounded style - Available in SVG, PNG, EPS, AI  &amp; Icon fonts">
            <a:extLst>
              <a:ext uri="{FF2B5EF4-FFF2-40B4-BE49-F238E27FC236}">
                <a16:creationId xmlns:a16="http://schemas.microsoft.com/office/drawing/2014/main" id="{A5A83305-19D0-4DFA-A64F-EDD1A73E3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482" y="3630154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5429BC9D-058E-4A08-9783-AEDEE90FEFF1}"/>
              </a:ext>
            </a:extLst>
          </p:cNvPr>
          <p:cNvGrpSpPr/>
          <p:nvPr/>
        </p:nvGrpSpPr>
        <p:grpSpPr>
          <a:xfrm>
            <a:off x="1352318" y="3270875"/>
            <a:ext cx="1918944" cy="1948102"/>
            <a:chOff x="4185181" y="4068463"/>
            <a:chExt cx="1918944" cy="1948102"/>
          </a:xfrm>
        </p:grpSpPr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BBFC62C9-563A-44C9-93CC-58FE9697B21A}"/>
                </a:ext>
              </a:extLst>
            </p:cNvPr>
            <p:cNvSpPr/>
            <p:nvPr/>
          </p:nvSpPr>
          <p:spPr>
            <a:xfrm>
              <a:off x="4185181" y="4068463"/>
              <a:ext cx="1918944" cy="194810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533927"/>
                <a:satOff val="-27185"/>
                <a:lumOff val="6405"/>
                <a:alphaOff val="0"/>
              </a:schemeClr>
            </a:fillRef>
            <a:effectRef idx="0">
              <a:schemeClr val="accent4">
                <a:hueOff val="6533927"/>
                <a:satOff val="-27185"/>
                <a:lumOff val="640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lipse 4">
              <a:extLst>
                <a:ext uri="{FF2B5EF4-FFF2-40B4-BE49-F238E27FC236}">
                  <a16:creationId xmlns:a16="http://schemas.microsoft.com/office/drawing/2014/main" id="{39AE82F9-D222-4564-8960-887017F9FEB2}"/>
                </a:ext>
              </a:extLst>
            </p:cNvPr>
            <p:cNvSpPr txBox="1"/>
            <p:nvPr/>
          </p:nvSpPr>
          <p:spPr>
            <a:xfrm>
              <a:off x="4466204" y="4353756"/>
              <a:ext cx="1356898" cy="1377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1900" b="1" kern="1200" dirty="0"/>
                <a:t>Prevención del queme laboral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411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w Study Says Happy Employees Really Are More Productive | Fortune">
            <a:extLst>
              <a:ext uri="{FF2B5EF4-FFF2-40B4-BE49-F238E27FC236}">
                <a16:creationId xmlns:a16="http://schemas.microsoft.com/office/drawing/2014/main" id="{85DCC91E-2C5F-45FF-BF63-56973902B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3" y="3037055"/>
            <a:ext cx="4322397" cy="249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15980C0-8433-4424-B446-4F5F124CC171}"/>
              </a:ext>
            </a:extLst>
          </p:cNvPr>
          <p:cNvSpPr txBox="1"/>
          <p:nvPr/>
        </p:nvSpPr>
        <p:spPr>
          <a:xfrm>
            <a:off x="4767738" y="1325254"/>
            <a:ext cx="724138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La construcción conjunta de misión, visión y valores; y su apropiación</a:t>
            </a: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La delimitación de funciones y roles de cada persona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trabajo en equipo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La comunicación y retroalimentación entre el personal de las diferentes áreas y de la misma área de trabajo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compromiso de cada persona en relación al cuidado de NNA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Carga de trabajo razonable para cada persona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Horario de trabajo, descanso y ocio de acuerdo a la carga de trabajo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Estabilidad laboral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C8092C8-B396-4018-9B51-5F090C4B417A}"/>
              </a:ext>
            </a:extLst>
          </p:cNvPr>
          <p:cNvGrpSpPr/>
          <p:nvPr/>
        </p:nvGrpSpPr>
        <p:grpSpPr>
          <a:xfrm>
            <a:off x="1535199" y="1207104"/>
            <a:ext cx="1918944" cy="1948102"/>
            <a:chOff x="4185181" y="4068463"/>
            <a:chExt cx="1918944" cy="1948102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8B9E0484-E7D3-4611-B3E0-2248EB8C6A18}"/>
                </a:ext>
              </a:extLst>
            </p:cNvPr>
            <p:cNvSpPr/>
            <p:nvPr/>
          </p:nvSpPr>
          <p:spPr>
            <a:xfrm>
              <a:off x="4185181" y="4068463"/>
              <a:ext cx="1918944" cy="194810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533927"/>
                <a:satOff val="-27185"/>
                <a:lumOff val="6405"/>
                <a:alphaOff val="0"/>
              </a:schemeClr>
            </a:fillRef>
            <a:effectRef idx="0">
              <a:schemeClr val="accent4">
                <a:hueOff val="6533927"/>
                <a:satOff val="-27185"/>
                <a:lumOff val="640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>
              <a:extLst>
                <a:ext uri="{FF2B5EF4-FFF2-40B4-BE49-F238E27FC236}">
                  <a16:creationId xmlns:a16="http://schemas.microsoft.com/office/drawing/2014/main" id="{8CEDB791-0C4C-4182-AB20-0DCED7913127}"/>
                </a:ext>
              </a:extLst>
            </p:cNvPr>
            <p:cNvSpPr txBox="1"/>
            <p:nvPr/>
          </p:nvSpPr>
          <p:spPr>
            <a:xfrm>
              <a:off x="4466204" y="4353756"/>
              <a:ext cx="1356898" cy="1377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1900" b="1" kern="1200" dirty="0"/>
                <a:t>Prevención del queme laboral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8735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ima Laboral - GroundWork">
            <a:extLst>
              <a:ext uri="{FF2B5EF4-FFF2-40B4-BE49-F238E27FC236}">
                <a16:creationId xmlns:a16="http://schemas.microsoft.com/office/drawing/2014/main" id="{490EFFC7-09E9-40B2-B188-E75A7BC4E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94" y="764928"/>
            <a:ext cx="2814637" cy="282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ipse 4">
            <a:extLst>
              <a:ext uri="{FF2B5EF4-FFF2-40B4-BE49-F238E27FC236}">
                <a16:creationId xmlns:a16="http://schemas.microsoft.com/office/drawing/2014/main" id="{73719F73-AB53-46FC-BF29-A96506E7504C}"/>
              </a:ext>
            </a:extLst>
          </p:cNvPr>
          <p:cNvSpPr txBox="1"/>
          <p:nvPr/>
        </p:nvSpPr>
        <p:spPr>
          <a:xfrm>
            <a:off x="6876302" y="255705"/>
            <a:ext cx="206764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Sugerencias para fortalecer el clima laboral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58D9B40-59CE-495B-979B-5745A3A7E2BD}"/>
              </a:ext>
            </a:extLst>
          </p:cNvPr>
          <p:cNvSpPr txBox="1"/>
          <p:nvPr/>
        </p:nvSpPr>
        <p:spPr>
          <a:xfrm>
            <a:off x="4289435" y="1054552"/>
            <a:ext cx="724138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Valoración de la persona y del trabajo que desempeña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Asistencia y ayuda al personal cuando este tenga alguna urgencia o necesidad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Supervisión propositiva</a:t>
            </a: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Entrenamiento para mejorar el desempeño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Motivación del trabajo en equipo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Participación del personal en la propuesta de metas para mejorar el cuidado de NNA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Creación de un clima de confianza y comunicación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Resolución de conflictos de manera constructiva.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A68B5B6-6762-4FB4-9C7F-89E977935CC0}"/>
              </a:ext>
            </a:extLst>
          </p:cNvPr>
          <p:cNvGrpSpPr/>
          <p:nvPr/>
        </p:nvGrpSpPr>
        <p:grpSpPr>
          <a:xfrm>
            <a:off x="1335063" y="3708905"/>
            <a:ext cx="2047898" cy="1916102"/>
            <a:chOff x="1958042" y="1921801"/>
            <a:chExt cx="2047898" cy="1916102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0F05244F-0B05-4E79-91E8-B0292DFC9058}"/>
                </a:ext>
              </a:extLst>
            </p:cNvPr>
            <p:cNvSpPr/>
            <p:nvPr/>
          </p:nvSpPr>
          <p:spPr>
            <a:xfrm>
              <a:off x="1958042" y="1921801"/>
              <a:ext cx="2047898" cy="191610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Elipse 4">
              <a:extLst>
                <a:ext uri="{FF2B5EF4-FFF2-40B4-BE49-F238E27FC236}">
                  <a16:creationId xmlns:a16="http://schemas.microsoft.com/office/drawing/2014/main" id="{D82E7520-179F-4C7D-9BD5-CFD9D4A96380}"/>
                </a:ext>
              </a:extLst>
            </p:cNvPr>
            <p:cNvSpPr txBox="1"/>
            <p:nvPr/>
          </p:nvSpPr>
          <p:spPr>
            <a:xfrm>
              <a:off x="2257950" y="2202408"/>
              <a:ext cx="1448082" cy="13548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1900" b="1" kern="1200" dirty="0"/>
                <a:t>Clima laboral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5359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E13E3D7-EB3A-4F78-B33E-EAE79EBCA55A}"/>
              </a:ext>
            </a:extLst>
          </p:cNvPr>
          <p:cNvSpPr txBox="1"/>
          <p:nvPr/>
        </p:nvSpPr>
        <p:spPr>
          <a:xfrm>
            <a:off x="4289436" y="764928"/>
            <a:ext cx="72413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021F5EB-BD69-4C30-B337-C348C03A8CC1}"/>
              </a:ext>
            </a:extLst>
          </p:cNvPr>
          <p:cNvSpPr txBox="1"/>
          <p:nvPr/>
        </p:nvSpPr>
        <p:spPr>
          <a:xfrm>
            <a:off x="4064149" y="197346"/>
            <a:ext cx="724138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¡JUNTOS SOMOS MEJORES!</a:t>
            </a:r>
          </a:p>
          <a:p>
            <a:pPr algn="ctr"/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líder, aunque sea el líder, también necesita estar fortalecido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No perder de vista que somos seres humanos, con sentimientos y necesidades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Realizar actividades que no implican mucho recurso: celebración de cumpleaños, día del cariño y la amistad, día del padre, día de la madre, día profesional, etc.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Implementar desayunos o almuerzos de “traje”, lo importante es convivir y compartir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Pedir por favor, gracias, pequeños gestos que llena y fortalecen vínculos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Evitar cultura de murmuraciones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Fomentar clima de confianza y respeto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Actividades y actitudes que alimenten nuestra parte emocional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lipse 4">
            <a:extLst>
              <a:ext uri="{FF2B5EF4-FFF2-40B4-BE49-F238E27FC236}">
                <a16:creationId xmlns:a16="http://schemas.microsoft.com/office/drawing/2014/main" id="{4231F587-394E-48AB-B63A-626178BC7797}"/>
              </a:ext>
            </a:extLst>
          </p:cNvPr>
          <p:cNvSpPr txBox="1"/>
          <p:nvPr/>
        </p:nvSpPr>
        <p:spPr>
          <a:xfrm>
            <a:off x="1086038" y="3943640"/>
            <a:ext cx="206764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Salario emocional</a:t>
            </a:r>
          </a:p>
        </p:txBody>
      </p:sp>
      <p:pic>
        <p:nvPicPr>
          <p:cNvPr id="4098" name="Picture 2" descr="Salario emocional: Qué es, beneficios y cómo aplicarlo en tu negocio">
            <a:extLst>
              <a:ext uri="{FF2B5EF4-FFF2-40B4-BE49-F238E27FC236}">
                <a16:creationId xmlns:a16="http://schemas.microsoft.com/office/drawing/2014/main" id="{AF00CF86-E532-4881-8CFD-619153754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42" y="1753239"/>
            <a:ext cx="3244593" cy="200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093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4">
            <a:extLst>
              <a:ext uri="{FF2B5EF4-FFF2-40B4-BE49-F238E27FC236}">
                <a16:creationId xmlns:a16="http://schemas.microsoft.com/office/drawing/2014/main" id="{F94A1253-EBB2-4CA7-B204-68D87B48E3D3}"/>
              </a:ext>
            </a:extLst>
          </p:cNvPr>
          <p:cNvSpPr txBox="1"/>
          <p:nvPr/>
        </p:nvSpPr>
        <p:spPr>
          <a:xfrm>
            <a:off x="1111347" y="1629606"/>
            <a:ext cx="206764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Evaluaciones anuales de desempeño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F253629-AAEA-4197-B098-6BA1D57640EE}"/>
              </a:ext>
            </a:extLst>
          </p:cNvPr>
          <p:cNvSpPr txBox="1"/>
          <p:nvPr/>
        </p:nvSpPr>
        <p:spPr>
          <a:xfrm>
            <a:off x="4033392" y="345178"/>
            <a:ext cx="724138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Establecer un instrumento que permita evaluar factores profesionales, conocimientos, valores, actitudes, atención a NNA, que permita una evaluación integral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Dar a conocer al evaluado los resultados de su evaluación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Reconocer las fortalezas y brindar felicitación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Identificar las áreas a mejorar y sugerir al empleado lo que debe mejorar, y en conjunto, acordar un plan de acción y un tiempo prudencial para fortalecer esa área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 descr="Evaluación, La Evaluación Del Desempeño, Iconos De Equipo imagen png -  imagen transparente descarga gratuita">
            <a:extLst>
              <a:ext uri="{FF2B5EF4-FFF2-40B4-BE49-F238E27FC236}">
                <a16:creationId xmlns:a16="http://schemas.microsoft.com/office/drawing/2014/main" id="{33F479C5-D0A5-4E33-9DEE-321014704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26" y="3865393"/>
            <a:ext cx="3844434" cy="205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85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DEF3FDE0-9CD1-45C5-A073-A78C2DA97285}"/>
              </a:ext>
            </a:extLst>
          </p:cNvPr>
          <p:cNvSpPr txBox="1"/>
          <p:nvPr/>
        </p:nvSpPr>
        <p:spPr>
          <a:xfrm>
            <a:off x="2180493" y="928467"/>
            <a:ext cx="9383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Identificar las necesidad de personal para cumplir con la contratación de personal calificado, conforme al número de NNA y modalidad de atención residencial, para garantizar el cuidado temporal.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114E1D87-06AB-4670-8534-4F20D11FB22A}"/>
              </a:ext>
            </a:extLst>
          </p:cNvPr>
          <p:cNvSpPr/>
          <p:nvPr/>
        </p:nvSpPr>
        <p:spPr>
          <a:xfrm>
            <a:off x="628356" y="928467"/>
            <a:ext cx="1392702" cy="1350499"/>
          </a:xfrm>
          <a:prstGeom prst="ellipse">
            <a:avLst/>
          </a:prstGeom>
          <a:solidFill>
            <a:srgbClr val="DB7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/>
              <a:t>Paso 1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18390B4F-681E-4E7B-B40F-A21A9E52DBAA}"/>
              </a:ext>
            </a:extLst>
          </p:cNvPr>
          <p:cNvSpPr/>
          <p:nvPr/>
        </p:nvSpPr>
        <p:spPr>
          <a:xfrm>
            <a:off x="628356" y="3228536"/>
            <a:ext cx="1392702" cy="1350499"/>
          </a:xfrm>
          <a:prstGeom prst="ellipse">
            <a:avLst/>
          </a:prstGeom>
          <a:solidFill>
            <a:srgbClr val="EAA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/>
              <a:t>Paso 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3C1C0FF-9C98-4CD7-9E48-A474A75BD6EA}"/>
              </a:ext>
            </a:extLst>
          </p:cNvPr>
          <p:cNvSpPr txBox="1"/>
          <p:nvPr/>
        </p:nvSpPr>
        <p:spPr>
          <a:xfrm>
            <a:off x="2180491" y="2492996"/>
            <a:ext cx="93831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Elaborar el perfil y términos de referencia del profesional o personal de apoyo a contratar.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Determinar el perfil del puesto (profesión, tiempo de experiencia, estudios adicionales)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Indicar con claridad las actividades que desarrollará el puesto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Establecer las condiciones contractuales (modalidad de contratación, horario, salario, vigencia)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Asegurar que se cuenta con el presupuesto para la contratación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Incluir que e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l personal en general debe responder a las siguientes características: flexibilidad, reflexibilidad, madurez, integridad, buen juicio, sentido común, valores, autoimagen positiva, propositivo y respetuoso de la autoridad, estable, no defensivo ni ofensivo, cooperador, empático, sensible, tolerante, ser un buen modelo de comportamientos, actitudes y hábitos. Estas características son imprescindibles en el personal que atiende directamente a NNA (tías, tíos, mamás, papás, tutores, educadores, educadoras, nanas).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229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>
            <a:extLst>
              <a:ext uri="{FF2B5EF4-FFF2-40B4-BE49-F238E27FC236}">
                <a16:creationId xmlns:a16="http://schemas.microsoft.com/office/drawing/2014/main" id="{FC5B46E4-B7EE-4579-8770-A7E817F70CD0}"/>
              </a:ext>
            </a:extLst>
          </p:cNvPr>
          <p:cNvSpPr/>
          <p:nvPr/>
        </p:nvSpPr>
        <p:spPr>
          <a:xfrm>
            <a:off x="478298" y="1374215"/>
            <a:ext cx="2011682" cy="2054785"/>
          </a:xfrm>
          <a:prstGeom prst="ellipse">
            <a:avLst/>
          </a:prstGeom>
          <a:solidFill>
            <a:srgbClr val="EEFA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Proceso de Convocatoria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251747C-8D3A-49E2-A215-9C0157C7F019}"/>
              </a:ext>
            </a:extLst>
          </p:cNvPr>
          <p:cNvSpPr txBox="1"/>
          <p:nvPr/>
        </p:nvSpPr>
        <p:spPr>
          <a:xfrm>
            <a:off x="2808849" y="1138581"/>
            <a:ext cx="938315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Publicar la convocatoria por el medio que el hogar considere pertinente</a:t>
            </a:r>
          </a:p>
          <a:p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Solicitar que para aplicar al puesto, los candidatos presenten </a:t>
            </a:r>
            <a:r>
              <a:rPr lang="es-MX" sz="2000" b="1" i="1" dirty="0">
                <a:solidFill>
                  <a:schemeClr val="accent1">
                    <a:lumMod val="50000"/>
                  </a:schemeClr>
                </a:solidFill>
              </a:rPr>
              <a:t>como mínimo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, los siguientes documentos:</a:t>
            </a:r>
          </a:p>
          <a:p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Oferta de Servicios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Currículum Vitae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Fotocopia legible de DPI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 de carencia de antecedentes penales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 de carencia de antecedentes policiales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Tarjeta de salud o certificado médico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Fotocopias legibles de títulos universitarios en anverso y reverso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Constancias laborales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50000"/>
                  </a:schemeClr>
                </a:solidFill>
              </a:rPr>
              <a:t>Constancias de estudios, cursos o diplomados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0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6620123D-40EB-445E-AD6D-EABC8BCBDAE9}"/>
              </a:ext>
            </a:extLst>
          </p:cNvPr>
          <p:cNvGrpSpPr/>
          <p:nvPr/>
        </p:nvGrpSpPr>
        <p:grpSpPr>
          <a:xfrm>
            <a:off x="1017539" y="1578599"/>
            <a:ext cx="2464215" cy="2410677"/>
            <a:chOff x="4124723" y="1859922"/>
            <a:chExt cx="2039861" cy="2039861"/>
          </a:xfrm>
          <a:solidFill>
            <a:srgbClr val="81F05A"/>
          </a:solidFill>
        </p:grpSpPr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2C9A78F3-A9DF-4AD6-85EF-B1FCA4097175}"/>
                </a:ext>
              </a:extLst>
            </p:cNvPr>
            <p:cNvSpPr/>
            <p:nvPr/>
          </p:nvSpPr>
          <p:spPr>
            <a:xfrm>
              <a:off x="4124723" y="1859922"/>
              <a:ext cx="2039861" cy="203986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Elipse 4">
              <a:extLst>
                <a:ext uri="{FF2B5EF4-FFF2-40B4-BE49-F238E27FC236}">
                  <a16:creationId xmlns:a16="http://schemas.microsoft.com/office/drawing/2014/main" id="{FB7FFEFD-C39D-44C9-BF19-314ACC984414}"/>
                </a:ext>
              </a:extLst>
            </p:cNvPr>
            <p:cNvSpPr txBox="1"/>
            <p:nvPr/>
          </p:nvSpPr>
          <p:spPr>
            <a:xfrm>
              <a:off x="4423454" y="2158653"/>
              <a:ext cx="1442399" cy="14423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>
                  <a:solidFill>
                    <a:schemeClr val="accent1">
                      <a:lumMod val="50000"/>
                    </a:schemeClr>
                  </a:solidFill>
                </a:rPr>
                <a:t>Proceso de selección </a:t>
              </a:r>
            </a:p>
          </p:txBody>
        </p:sp>
      </p:grp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9E9CD87-9AC9-40AF-9832-4B9ABF4694B7}"/>
              </a:ext>
            </a:extLst>
          </p:cNvPr>
          <p:cNvSpPr/>
          <p:nvPr/>
        </p:nvSpPr>
        <p:spPr>
          <a:xfrm>
            <a:off x="3474720" y="549780"/>
            <a:ext cx="1871004" cy="937086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1.  Análisis de expedientes recibidos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8693673-03F5-4E3F-8BF0-81E0A44F6E0D}"/>
              </a:ext>
            </a:extLst>
          </p:cNvPr>
          <p:cNvSpPr/>
          <p:nvPr/>
        </p:nvSpPr>
        <p:spPr>
          <a:xfrm>
            <a:off x="8090095" y="2110326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3.  Entrevista con RRHH o Director(a) Hogar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99A87943-A871-4117-9912-B4E737BD035A}"/>
              </a:ext>
            </a:extLst>
          </p:cNvPr>
          <p:cNvSpPr/>
          <p:nvPr/>
        </p:nvSpPr>
        <p:spPr>
          <a:xfrm>
            <a:off x="9612924" y="3582572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4.  Aplicación de pruebas técnicas y psicométricas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C0C1271-1A55-4091-A31A-04A970958DFE}"/>
              </a:ext>
            </a:extLst>
          </p:cNvPr>
          <p:cNvSpPr/>
          <p:nvPr/>
        </p:nvSpPr>
        <p:spPr>
          <a:xfrm>
            <a:off x="8090095" y="4900074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5.  Verificación de referencias y documentos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B9F9ADC4-565A-48F2-B61C-24B4F662CEC2}"/>
              </a:ext>
            </a:extLst>
          </p:cNvPr>
          <p:cNvSpPr/>
          <p:nvPr/>
        </p:nvSpPr>
        <p:spPr>
          <a:xfrm>
            <a:off x="5880296" y="1018322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2.  Selección de candidatos para entrevista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C0246546-523B-426F-968B-531EA0517786}"/>
              </a:ext>
            </a:extLst>
          </p:cNvPr>
          <p:cNvGrpSpPr/>
          <p:nvPr/>
        </p:nvGrpSpPr>
        <p:grpSpPr>
          <a:xfrm>
            <a:off x="3631784" y="3230882"/>
            <a:ext cx="2951895" cy="2789748"/>
            <a:chOff x="4124723" y="1859922"/>
            <a:chExt cx="2039861" cy="2039861"/>
          </a:xfrm>
          <a:solidFill>
            <a:srgbClr val="EAAFFF"/>
          </a:solidFill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BD465AC7-A078-48E3-8064-391C67B03AFB}"/>
                </a:ext>
              </a:extLst>
            </p:cNvPr>
            <p:cNvSpPr/>
            <p:nvPr/>
          </p:nvSpPr>
          <p:spPr>
            <a:xfrm>
              <a:off x="4124723" y="1859922"/>
              <a:ext cx="2039861" cy="203986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Elipse 4">
              <a:extLst>
                <a:ext uri="{FF2B5EF4-FFF2-40B4-BE49-F238E27FC236}">
                  <a16:creationId xmlns:a16="http://schemas.microsoft.com/office/drawing/2014/main" id="{A65B13A7-24EC-469A-B1C9-5BA4A8E2F8EC}"/>
                </a:ext>
              </a:extLst>
            </p:cNvPr>
            <p:cNvSpPr txBox="1"/>
            <p:nvPr/>
          </p:nvSpPr>
          <p:spPr>
            <a:xfrm>
              <a:off x="4423454" y="2158653"/>
              <a:ext cx="1442399" cy="14423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>
                  <a:solidFill>
                    <a:schemeClr val="accent1">
                      <a:lumMod val="50000"/>
                    </a:schemeClr>
                  </a:solidFill>
                </a:rPr>
                <a:t>Análisis final de la fórmula 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>
                  <a:solidFill>
                    <a:schemeClr val="accent1">
                      <a:lumMod val="50000"/>
                    </a:schemeClr>
                  </a:solidFill>
                </a:rPr>
                <a:t>A + A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dirty="0">
                  <a:solidFill>
                    <a:schemeClr val="accent1">
                      <a:lumMod val="50000"/>
                    </a:schemeClr>
                  </a:solidFill>
                </a:rPr>
                <a:t>Aptitud + Actitud</a:t>
              </a:r>
              <a:endParaRPr lang="es-GT" sz="2300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64A78E8B-7BBE-41A9-BEDA-3C8755479D20}"/>
              </a:ext>
            </a:extLst>
          </p:cNvPr>
          <p:cNvCxnSpPr/>
          <p:nvPr/>
        </p:nvCxnSpPr>
        <p:spPr>
          <a:xfrm>
            <a:off x="5345724" y="1336431"/>
            <a:ext cx="5345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0B49FB2-1969-4E3B-87D2-73F4E19498A1}"/>
              </a:ext>
            </a:extLst>
          </p:cNvPr>
          <p:cNvCxnSpPr>
            <a:stCxn id="22" idx="3"/>
          </p:cNvCxnSpPr>
          <p:nvPr/>
        </p:nvCxnSpPr>
        <p:spPr>
          <a:xfrm>
            <a:off x="7751300" y="1578600"/>
            <a:ext cx="562706" cy="531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C5B7739B-BBE7-425F-A0F8-B78AA1744904}"/>
              </a:ext>
            </a:extLst>
          </p:cNvPr>
          <p:cNvCxnSpPr>
            <a:cxnSpLocks/>
          </p:cNvCxnSpPr>
          <p:nvPr/>
        </p:nvCxnSpPr>
        <p:spPr>
          <a:xfrm>
            <a:off x="9791114" y="3230881"/>
            <a:ext cx="0" cy="351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916ED109-9264-43CF-A4C1-112A1D1FFE16}"/>
              </a:ext>
            </a:extLst>
          </p:cNvPr>
          <p:cNvCxnSpPr/>
          <p:nvPr/>
        </p:nvCxnSpPr>
        <p:spPr>
          <a:xfrm>
            <a:off x="9791114" y="4703127"/>
            <a:ext cx="0" cy="196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39C6ABE1-A4CF-4312-A967-E7F61561BDA6}"/>
              </a:ext>
            </a:extLst>
          </p:cNvPr>
          <p:cNvCxnSpPr/>
          <p:nvPr/>
        </p:nvCxnSpPr>
        <p:spPr>
          <a:xfrm flipH="1" flipV="1">
            <a:off x="6583679" y="4900074"/>
            <a:ext cx="1506416" cy="403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1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E711408-4B0D-4BB9-913A-BC5058A9481B}"/>
              </a:ext>
            </a:extLst>
          </p:cNvPr>
          <p:cNvSpPr/>
          <p:nvPr/>
        </p:nvSpPr>
        <p:spPr>
          <a:xfrm>
            <a:off x="661182" y="820671"/>
            <a:ext cx="1871004" cy="937086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1.  Análisis de expedientes recibidos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8910D2E-CA6F-4A15-BC13-CAB33DFA5F94}"/>
              </a:ext>
            </a:extLst>
          </p:cNvPr>
          <p:cNvSpPr txBox="1"/>
          <p:nvPr/>
        </p:nvSpPr>
        <p:spPr>
          <a:xfrm>
            <a:off x="4206242" y="966049"/>
            <a:ext cx="882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Seleccionar a los 3 mejores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Que hayan presentado papelería completa y constancias laborales 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BF364F0-5BED-4734-A30C-A5C1C351CFCF}"/>
              </a:ext>
            </a:extLst>
          </p:cNvPr>
          <p:cNvSpPr/>
          <p:nvPr/>
        </p:nvSpPr>
        <p:spPr>
          <a:xfrm>
            <a:off x="2201595" y="1612380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2.  Selección de candidatos para entrevista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B082075-D696-41E4-90E5-D42FF6058342}"/>
              </a:ext>
            </a:extLst>
          </p:cNvPr>
          <p:cNvSpPr txBox="1"/>
          <p:nvPr/>
        </p:nvSpPr>
        <p:spPr>
          <a:xfrm>
            <a:off x="2961253" y="3429000"/>
            <a:ext cx="882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Por el distanciamiento social, puede programarse de forma virtual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Solicitar que muestre títulos originales para la confrontación respectiva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A44C3F3-7AC8-45D2-92EA-3727F2B64290}"/>
              </a:ext>
            </a:extLst>
          </p:cNvPr>
          <p:cNvSpPr/>
          <p:nvPr/>
        </p:nvSpPr>
        <p:spPr>
          <a:xfrm>
            <a:off x="774895" y="3012787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3.  Entrevista con RRHH o Director(a) Hogar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6C61BB26-1347-4F9F-97E5-0546DDFAEF14}"/>
              </a:ext>
            </a:extLst>
          </p:cNvPr>
          <p:cNvSpPr/>
          <p:nvPr/>
        </p:nvSpPr>
        <p:spPr>
          <a:xfrm>
            <a:off x="774895" y="4413194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4.  Aplicación de pruebas técnicas y psicométricas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9E1565E-42DC-4F80-8B8B-7FF5AD93A6D5}"/>
              </a:ext>
            </a:extLst>
          </p:cNvPr>
          <p:cNvSpPr txBox="1"/>
          <p:nvPr/>
        </p:nvSpPr>
        <p:spPr>
          <a:xfrm>
            <a:off x="2961253" y="4549555"/>
            <a:ext cx="8820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Aplicar prueba técnica que incluya temas relacionados al conocimiento de NNA y su normativa legal vigente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Incluir casos de estudio para ver reacción inicial de respuesta inmediata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Aplicación de pruebas psicométricas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0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46E7375-6EBF-4A87-A3D1-3335EF7A58C4}"/>
              </a:ext>
            </a:extLst>
          </p:cNvPr>
          <p:cNvSpPr/>
          <p:nvPr/>
        </p:nvSpPr>
        <p:spPr>
          <a:xfrm>
            <a:off x="268458" y="2029725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Pruebas psicométricas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DD1BE3D-4358-4AC6-9F36-574AB530764E}"/>
              </a:ext>
            </a:extLst>
          </p:cNvPr>
          <p:cNvSpPr/>
          <p:nvPr/>
        </p:nvSpPr>
        <p:spPr>
          <a:xfrm>
            <a:off x="2840500" y="1251651"/>
            <a:ext cx="1871004" cy="1120555"/>
          </a:xfrm>
          <a:prstGeom prst="roundRect">
            <a:avLst/>
          </a:prstGeom>
          <a:solidFill>
            <a:srgbClr val="F085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MMPI-II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AD62AC7-2576-4224-A547-3D614317A97D}"/>
              </a:ext>
            </a:extLst>
          </p:cNvPr>
          <p:cNvSpPr/>
          <p:nvPr/>
        </p:nvSpPr>
        <p:spPr>
          <a:xfrm>
            <a:off x="969496" y="3928355"/>
            <a:ext cx="1871004" cy="1120555"/>
          </a:xfrm>
          <a:prstGeom prst="roundRect">
            <a:avLst/>
          </a:prstGeom>
          <a:solidFill>
            <a:srgbClr val="81F0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CUIDA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4F6B4A8-1B98-4A95-8A85-2FADD41607CA}"/>
              </a:ext>
            </a:extLst>
          </p:cNvPr>
          <p:cNvSpPr txBox="1"/>
          <p:nvPr/>
        </p:nvSpPr>
        <p:spPr>
          <a:xfrm>
            <a:off x="4849837" y="510244"/>
            <a:ext cx="66704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E</a:t>
            </a:r>
            <a:r>
              <a:rPr lang="es-MX" b="0" i="0" dirty="0">
                <a:solidFill>
                  <a:schemeClr val="accent1">
                    <a:lumMod val="50000"/>
                  </a:schemeClr>
                </a:solidFill>
                <a:effectLst/>
                <a:latin typeface="IBM Plex Sans"/>
              </a:rPr>
              <a:t>s una de las herramientas más utilizadas para la evaluación de la personalidad y de la psicopatología en diversos contextos clínicos, médicos, forenses y de selección de personal. Mide escalas clínicas y subclínicas, algunos de los factores que mide son: hipocondría, depresión, histeria, esquizofrenia, introversión social, negación de ansiedad social, problemas con la autoridad, alienación social y emocional, ansiedad, miedos, desconfianza, problemas familiare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s,</a:t>
            </a:r>
            <a:r>
              <a:rPr lang="es-MX" b="0" i="0" dirty="0">
                <a:solidFill>
                  <a:schemeClr val="accent1">
                    <a:lumMod val="50000"/>
                  </a:schemeClr>
                </a:solidFill>
                <a:effectLst/>
                <a:latin typeface="IBM Plex Sans"/>
              </a:rPr>
              <a:t> entre otros.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F5A3EEC-3DC1-4898-B832-DD138E667AC5}"/>
              </a:ext>
            </a:extLst>
          </p:cNvPr>
          <p:cNvSpPr txBox="1"/>
          <p:nvPr/>
        </p:nvSpPr>
        <p:spPr>
          <a:xfrm>
            <a:off x="3300045" y="3748943"/>
            <a:ext cx="66704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Test </a:t>
            </a:r>
            <a:r>
              <a:rPr lang="es-MX" b="0" i="0" dirty="0">
                <a:solidFill>
                  <a:schemeClr val="accent1">
                    <a:lumMod val="50000"/>
                  </a:schemeClr>
                </a:solidFill>
                <a:effectLst/>
                <a:latin typeface="IBM Plex Sans"/>
              </a:rPr>
              <a:t>creado para evaluar la capacidad de un sujeto para proporcionar la atención y el cuidado adecuados a una persona en situación de dependencia (hijo biológico, adoptado o en custodia; menor a cargo de una institución; mayores, enfermos. Mide rasgos de altruismo, apertura, asertividad, autoestima, capacidad para resolve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r problemas, empatía, equilibrio emocional, independencia, tolerancia a la frustración entre otros.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4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095A028F-116C-4D5D-98BA-BB21008101DB}"/>
              </a:ext>
            </a:extLst>
          </p:cNvPr>
          <p:cNvSpPr/>
          <p:nvPr/>
        </p:nvSpPr>
        <p:spPr>
          <a:xfrm>
            <a:off x="955429" y="1036780"/>
            <a:ext cx="1871004" cy="112055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COMPETEA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5F5307-C802-4CF2-8D9B-9B1CD37C34AD}"/>
              </a:ext>
            </a:extLst>
          </p:cNvPr>
          <p:cNvSpPr txBox="1"/>
          <p:nvPr/>
        </p:nvSpPr>
        <p:spPr>
          <a:xfrm>
            <a:off x="3440722" y="893202"/>
            <a:ext cx="667043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Mide las competencias del candidato en 5 áreas: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  <a:latin typeface="IBM Plex Sans"/>
            </a:endParaRPr>
          </a:p>
          <a:p>
            <a:pPr marL="342900" indent="-342900" algn="just">
              <a:buAutoNum type="arabicPeriod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Intrapersonal </a:t>
            </a:r>
          </a:p>
          <a:p>
            <a:pPr marL="342900" indent="-342900" algn="just">
              <a:buAutoNum type="arabicPeriod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Interpersonal</a:t>
            </a:r>
          </a:p>
          <a:p>
            <a:pPr marL="342900" indent="-342900" algn="just">
              <a:buAutoNum type="arabicPeriod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Desarrollo de tareas</a:t>
            </a:r>
          </a:p>
          <a:p>
            <a:pPr marL="342900" indent="-342900" algn="just">
              <a:buAutoNum type="arabicPeriod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Entorno</a:t>
            </a:r>
          </a:p>
          <a:p>
            <a:pPr marL="342900" indent="-342900" algn="just">
              <a:buAutoNum type="arabicPeriod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Gerencial</a:t>
            </a:r>
          </a:p>
          <a:p>
            <a:pPr marL="342900" indent="-342900" algn="just">
              <a:buAutoNum type="arabicPeriod"/>
            </a:pPr>
            <a:endParaRPr lang="es-MX" dirty="0">
              <a:solidFill>
                <a:schemeClr val="accent1">
                  <a:lumMod val="50000"/>
                </a:schemeClr>
              </a:solidFill>
              <a:latin typeface="IBM Plex Sans"/>
            </a:endParaRPr>
          </a:p>
          <a:p>
            <a:pPr marL="342900" indent="-342900" algn="just">
              <a:buAutoNum type="arabicPeriod"/>
            </a:pP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732B5CEE-0A47-42FC-B0D7-0473D7496B9A}"/>
              </a:ext>
            </a:extLst>
          </p:cNvPr>
          <p:cNvSpPr/>
          <p:nvPr/>
        </p:nvSpPr>
        <p:spPr>
          <a:xfrm>
            <a:off x="955429" y="4550468"/>
            <a:ext cx="1871004" cy="1120555"/>
          </a:xfrm>
          <a:prstGeom prst="roundRect">
            <a:avLst/>
          </a:prstGeom>
          <a:solidFill>
            <a:srgbClr val="FFFF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5.  Verificación de referencias y documentos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B5F6B28-23A0-498A-9F55-604D5098C889}"/>
              </a:ext>
            </a:extLst>
          </p:cNvPr>
          <p:cNvSpPr txBox="1"/>
          <p:nvPr/>
        </p:nvSpPr>
        <p:spPr>
          <a:xfrm>
            <a:off x="3266856" y="4655360"/>
            <a:ext cx="66704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Se sugiere que además de validar las referencias que el candidato consignó en el Currículum Vitae, se validen las referencias directamente a las Unidades de Recursos Humanos de los lugares en los que laboró y de preferencia, que se contacte a la persona que fue su jefe inmediato superior.</a:t>
            </a:r>
          </a:p>
          <a:p>
            <a:pPr marL="342900" indent="-342900" algn="just">
              <a:buAutoNum type="arabicPeriod"/>
            </a:pPr>
            <a:endParaRPr lang="es-MX" dirty="0">
              <a:solidFill>
                <a:schemeClr val="accent1">
                  <a:lumMod val="50000"/>
                </a:schemeClr>
              </a:solidFill>
              <a:latin typeface="IBM Plex Sans"/>
            </a:endParaRPr>
          </a:p>
          <a:p>
            <a:pPr marL="342900" indent="-342900" algn="just">
              <a:buAutoNum type="arabicPeriod"/>
            </a:pP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5C4F018B-5275-42EE-9C5C-C1FED7851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723" y="129952"/>
            <a:ext cx="3232858" cy="458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4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004A37D0-7BEB-43CA-AECF-B830919FBD8A}"/>
              </a:ext>
            </a:extLst>
          </p:cNvPr>
          <p:cNvGrpSpPr/>
          <p:nvPr/>
        </p:nvGrpSpPr>
        <p:grpSpPr>
          <a:xfrm>
            <a:off x="1591969" y="1388015"/>
            <a:ext cx="2951895" cy="2789748"/>
            <a:chOff x="4124723" y="1859922"/>
            <a:chExt cx="2039861" cy="2039861"/>
          </a:xfrm>
          <a:solidFill>
            <a:srgbClr val="EAAFFF"/>
          </a:solidFill>
        </p:grpSpPr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30FF8782-637C-4B4C-9B8E-0C59D019E978}"/>
                </a:ext>
              </a:extLst>
            </p:cNvPr>
            <p:cNvSpPr/>
            <p:nvPr/>
          </p:nvSpPr>
          <p:spPr>
            <a:xfrm>
              <a:off x="4124723" y="1859922"/>
              <a:ext cx="2039861" cy="203986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Elipse 4">
              <a:extLst>
                <a:ext uri="{FF2B5EF4-FFF2-40B4-BE49-F238E27FC236}">
                  <a16:creationId xmlns:a16="http://schemas.microsoft.com/office/drawing/2014/main" id="{7A6046CE-127E-442D-AD9D-E41FB9AB0484}"/>
                </a:ext>
              </a:extLst>
            </p:cNvPr>
            <p:cNvSpPr txBox="1"/>
            <p:nvPr/>
          </p:nvSpPr>
          <p:spPr>
            <a:xfrm>
              <a:off x="4423454" y="2158653"/>
              <a:ext cx="1442399" cy="14423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>
                  <a:solidFill>
                    <a:schemeClr val="accent1">
                      <a:lumMod val="50000"/>
                    </a:schemeClr>
                  </a:solidFill>
                </a:rPr>
                <a:t>Análisis final de la fórmula 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kern="1200" dirty="0">
                  <a:solidFill>
                    <a:schemeClr val="accent1">
                      <a:lumMod val="50000"/>
                    </a:schemeClr>
                  </a:solidFill>
                </a:rPr>
                <a:t>A + A</a:t>
              </a:r>
            </a:p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2300" dirty="0">
                  <a:solidFill>
                    <a:schemeClr val="accent1">
                      <a:lumMod val="50000"/>
                    </a:schemeClr>
                  </a:solidFill>
                </a:rPr>
                <a:t>Aptitud + Actitud</a:t>
              </a:r>
              <a:endParaRPr lang="es-GT" sz="2300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106B8B6C-6D4C-4423-B5F4-3F5BC6B5D8FD}"/>
              </a:ext>
            </a:extLst>
          </p:cNvPr>
          <p:cNvSpPr txBox="1"/>
          <p:nvPr/>
        </p:nvSpPr>
        <p:spPr>
          <a:xfrm>
            <a:off x="5002240" y="1887886"/>
            <a:ext cx="667043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Para la selección final, tomar en cuenta: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  <a:latin typeface="IBM Plex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Aptitud + Actitud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Entrevista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Prueba Técnica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Pruebas Psicométricas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Referencias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IBM Plex Sans"/>
              </a:rPr>
              <a:t>Conocimiento y experiencia con NNA</a:t>
            </a:r>
          </a:p>
          <a:p>
            <a:pPr marL="342900" indent="-342900" algn="just">
              <a:buAutoNum type="arabicPeriod"/>
            </a:pPr>
            <a:endParaRPr lang="es-MX" dirty="0">
              <a:solidFill>
                <a:schemeClr val="accent1">
                  <a:lumMod val="50000"/>
                </a:schemeClr>
              </a:solidFill>
              <a:latin typeface="IBM Plex Sans"/>
            </a:endParaRPr>
          </a:p>
          <a:p>
            <a:pPr marL="342900" indent="-342900" algn="just">
              <a:buAutoNum type="arabicPeriod"/>
            </a:pP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3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DA37D44-9152-4316-B8DC-799241A31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85" y="626312"/>
            <a:ext cx="10515600" cy="1325563"/>
          </a:xfrm>
        </p:spPr>
        <p:txBody>
          <a:bodyPr/>
          <a:lstStyle/>
          <a:p>
            <a:pPr algn="ctr"/>
            <a:r>
              <a:rPr lang="es-GT" dirty="0">
                <a:solidFill>
                  <a:schemeClr val="accent1">
                    <a:lumMod val="50000"/>
                  </a:schemeClr>
                </a:solidFill>
              </a:rPr>
              <a:t>Inicia la relación laboral</a:t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GT" sz="3500" b="1" dirty="0">
                <a:solidFill>
                  <a:schemeClr val="accent1">
                    <a:lumMod val="50000"/>
                  </a:schemeClr>
                </a:solidFill>
              </a:rPr>
              <a:t>¡Bienvenido al Equipo de Trabajo!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E2D3D43-24AD-406D-B6CB-A3B61A33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371" y="0"/>
            <a:ext cx="2681629" cy="2212889"/>
          </a:xfrm>
          <a:prstGeom prst="rect">
            <a:avLst/>
          </a:prstGeom>
        </p:spPr>
      </p:pic>
      <p:sp>
        <p:nvSpPr>
          <p:cNvPr id="9" name="Elipse 4">
            <a:extLst>
              <a:ext uri="{FF2B5EF4-FFF2-40B4-BE49-F238E27FC236}">
                <a16:creationId xmlns:a16="http://schemas.microsoft.com/office/drawing/2014/main" id="{804B81B2-FF8B-4D6B-8BDF-69A7197D448B}"/>
              </a:ext>
            </a:extLst>
          </p:cNvPr>
          <p:cNvSpPr txBox="1"/>
          <p:nvPr/>
        </p:nvSpPr>
        <p:spPr>
          <a:xfrm>
            <a:off x="871055" y="3429000"/>
            <a:ext cx="1462737" cy="1018445"/>
          </a:xfrm>
          <a:prstGeom prst="rect">
            <a:avLst/>
          </a:prstGeom>
          <a:solidFill>
            <a:srgbClr val="5BEFEB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210" tIns="29210" rIns="29210" bIns="29210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GT" sz="2300" kern="1200" dirty="0">
                <a:solidFill>
                  <a:schemeClr val="accent1">
                    <a:lumMod val="50000"/>
                  </a:schemeClr>
                </a:solidFill>
              </a:rPr>
              <a:t>Inducción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34F7AB0-C02E-4D6C-AA08-97077D90A67C}"/>
              </a:ext>
            </a:extLst>
          </p:cNvPr>
          <p:cNvSpPr txBox="1"/>
          <p:nvPr/>
        </p:nvSpPr>
        <p:spPr>
          <a:xfrm>
            <a:off x="2885050" y="2706584"/>
            <a:ext cx="8820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Asegurar que se le da al trabajador todas las herramientas para desarrollar su trabajo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Firma de contrato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Entrega de perfil del puesto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Presentación con todo el personal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Inducción general de la visión, misión y objetivos del Hogar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Reglamento interno de trabajo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Manual de convivencia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Entrega de manuales, procedimientos y estándares para el cuidado de los 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Recorrido por las instalaciones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Hacer sentir al trabajador que es bienvenido en el equipo de trabajo</a:t>
            </a:r>
            <a:endParaRPr lang="es-GT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4FC95731-0FB9-47B6-9736-902EC894684B}"/>
              </a:ext>
            </a:extLst>
          </p:cNvPr>
          <p:cNvGrpSpPr/>
          <p:nvPr/>
        </p:nvGrpSpPr>
        <p:grpSpPr>
          <a:xfrm>
            <a:off x="335585" y="942305"/>
            <a:ext cx="1998207" cy="2019140"/>
            <a:chOff x="6308211" y="1870282"/>
            <a:chExt cx="1998207" cy="2019140"/>
          </a:xfrm>
        </p:grpSpPr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285DF22D-5C9E-47FC-BEFC-78A3B564B899}"/>
                </a:ext>
              </a:extLst>
            </p:cNvPr>
            <p:cNvSpPr/>
            <p:nvPr/>
          </p:nvSpPr>
          <p:spPr>
            <a:xfrm>
              <a:off x="6308211" y="1870282"/>
              <a:ext cx="1998207" cy="201914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3266964"/>
                <a:satOff val="-13592"/>
                <a:lumOff val="3203"/>
                <a:alphaOff val="0"/>
              </a:schemeClr>
            </a:fillRef>
            <a:effectRef idx="0">
              <a:schemeClr val="accent4">
                <a:hueOff val="3266964"/>
                <a:satOff val="-13592"/>
                <a:lumOff val="320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Elipse 4">
              <a:extLst>
                <a:ext uri="{FF2B5EF4-FFF2-40B4-BE49-F238E27FC236}">
                  <a16:creationId xmlns:a16="http://schemas.microsoft.com/office/drawing/2014/main" id="{CCC5F2BA-82F3-432E-AD02-BC29E7DBC28A}"/>
                </a:ext>
              </a:extLst>
            </p:cNvPr>
            <p:cNvSpPr txBox="1"/>
            <p:nvPr/>
          </p:nvSpPr>
          <p:spPr>
            <a:xfrm>
              <a:off x="6600842" y="2165978"/>
              <a:ext cx="1412945" cy="14277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GT" sz="1900" b="1" kern="1200" dirty="0"/>
                <a:t>Organización del Personal</a:t>
              </a:r>
              <a:r>
                <a:rPr lang="es-GT" sz="1900" kern="1200" dirty="0"/>
                <a:t>	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637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