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1" r:id="rId3"/>
    <p:sldId id="268" r:id="rId4"/>
    <p:sldId id="269" r:id="rId5"/>
    <p:sldId id="270" r:id="rId6"/>
    <p:sldId id="271" r:id="rId7"/>
    <p:sldId id="272" r:id="rId8"/>
    <p:sldId id="273" r:id="rId9"/>
    <p:sldId id="274" r:id="rId10"/>
    <p:sldId id="256" r:id="rId11"/>
    <p:sldId id="262" r:id="rId12"/>
    <p:sldId id="264" r:id="rId13"/>
    <p:sldId id="260" r:id="rId14"/>
    <p:sldId id="265" r:id="rId15"/>
    <p:sldId id="263" r:id="rId16"/>
    <p:sldId id="266" r:id="rId17"/>
    <p:sldId id="295"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José Anleu Díaz" initials="MJAD" lastIdx="1" clrIdx="0">
    <p:extLst>
      <p:ext uri="{19B8F6BF-5375-455C-9EA6-DF929625EA0E}">
        <p15:presenceInfo xmlns:p15="http://schemas.microsoft.com/office/powerpoint/2012/main" userId="S-1-5-21-581714748-810153979-1078374277-1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1C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5A2B7-C799-405F-B52F-6CDF76C0322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GT"/>
        </a:p>
      </dgm:t>
    </dgm:pt>
    <dgm:pt modelId="{19F7EDDC-852A-4643-8DC7-3F1F97B56229}">
      <dgm:prSet phldrT="[Texto]"/>
      <dgm:spPr/>
      <dgm:t>
        <a:bodyPr/>
        <a:lstStyle/>
        <a:p>
          <a:r>
            <a:rPr lang="es-ES" dirty="0"/>
            <a:t>Tradicional.</a:t>
          </a:r>
          <a:endParaRPr lang="es-GT" dirty="0"/>
        </a:p>
      </dgm:t>
    </dgm:pt>
    <dgm:pt modelId="{AFCB4D23-326F-4009-A777-553918414F75}" type="parTrans" cxnId="{0206BCB0-5F33-4B82-84E3-1AD5452B8816}">
      <dgm:prSet/>
      <dgm:spPr/>
      <dgm:t>
        <a:bodyPr/>
        <a:lstStyle/>
        <a:p>
          <a:endParaRPr lang="es-GT"/>
        </a:p>
      </dgm:t>
    </dgm:pt>
    <dgm:pt modelId="{FD6FBF1E-B805-4229-8D94-6FBEDE47F1E9}" type="sibTrans" cxnId="{0206BCB0-5F33-4B82-84E3-1AD5452B8816}">
      <dgm:prSet/>
      <dgm:spPr/>
      <dgm:t>
        <a:bodyPr/>
        <a:lstStyle/>
        <a:p>
          <a:endParaRPr lang="es-GT"/>
        </a:p>
      </dgm:t>
    </dgm:pt>
    <dgm:pt modelId="{7456A252-0F6E-4EDF-8AE3-3679766E3782}">
      <dgm:prSet phldrT="[Texto]"/>
      <dgm:spPr/>
      <dgm:t>
        <a:bodyPr/>
        <a:lstStyle/>
        <a:p>
          <a:r>
            <a:rPr lang="es-ES" dirty="0"/>
            <a:t>Médico.</a:t>
          </a:r>
          <a:endParaRPr lang="es-GT" dirty="0"/>
        </a:p>
      </dgm:t>
    </dgm:pt>
    <dgm:pt modelId="{B478D2E6-EBB5-4F25-AC42-1FD37653FA57}" type="parTrans" cxnId="{7F22797C-A4D6-4E1E-B082-DF9F469FE109}">
      <dgm:prSet/>
      <dgm:spPr/>
      <dgm:t>
        <a:bodyPr/>
        <a:lstStyle/>
        <a:p>
          <a:endParaRPr lang="es-GT"/>
        </a:p>
      </dgm:t>
    </dgm:pt>
    <dgm:pt modelId="{F511E19D-D9A2-427F-AD96-09C285831638}" type="sibTrans" cxnId="{7F22797C-A4D6-4E1E-B082-DF9F469FE109}">
      <dgm:prSet/>
      <dgm:spPr/>
      <dgm:t>
        <a:bodyPr/>
        <a:lstStyle/>
        <a:p>
          <a:endParaRPr lang="es-GT"/>
        </a:p>
      </dgm:t>
    </dgm:pt>
    <dgm:pt modelId="{727AFC8D-5277-4792-A3F4-4E73F688C8EA}">
      <dgm:prSet phldrT="[Texto]"/>
      <dgm:spPr/>
      <dgm:t>
        <a:bodyPr/>
        <a:lstStyle/>
        <a:p>
          <a:r>
            <a:rPr lang="es-ES" dirty="0"/>
            <a:t>Social y enfoque de Derechos.</a:t>
          </a:r>
          <a:endParaRPr lang="es-GT" dirty="0"/>
        </a:p>
      </dgm:t>
    </dgm:pt>
    <dgm:pt modelId="{3E9B1418-52C8-40C8-A6D5-EA864C2DC7F9}" type="parTrans" cxnId="{C5EB9A0F-CD46-4089-B4E4-783E5E704454}">
      <dgm:prSet/>
      <dgm:spPr/>
      <dgm:t>
        <a:bodyPr/>
        <a:lstStyle/>
        <a:p>
          <a:endParaRPr lang="es-GT"/>
        </a:p>
      </dgm:t>
    </dgm:pt>
    <dgm:pt modelId="{33AAA11A-DFBE-4578-92F6-F88919C6DE9B}" type="sibTrans" cxnId="{C5EB9A0F-CD46-4089-B4E4-783E5E704454}">
      <dgm:prSet/>
      <dgm:spPr/>
      <dgm:t>
        <a:bodyPr/>
        <a:lstStyle/>
        <a:p>
          <a:endParaRPr lang="es-GT"/>
        </a:p>
      </dgm:t>
    </dgm:pt>
    <dgm:pt modelId="{69417E60-0815-4397-9BD9-67C5C3CACF68}" type="pres">
      <dgm:prSet presAssocID="{B3B5A2B7-C799-405F-B52F-6CDF76C0322B}" presName="linear" presStyleCnt="0">
        <dgm:presLayoutVars>
          <dgm:dir/>
          <dgm:animLvl val="lvl"/>
          <dgm:resizeHandles val="exact"/>
        </dgm:presLayoutVars>
      </dgm:prSet>
      <dgm:spPr/>
    </dgm:pt>
    <dgm:pt modelId="{FA37080D-2100-46ED-B807-F371A0CBCC3D}" type="pres">
      <dgm:prSet presAssocID="{19F7EDDC-852A-4643-8DC7-3F1F97B56229}" presName="parentLin" presStyleCnt="0"/>
      <dgm:spPr/>
    </dgm:pt>
    <dgm:pt modelId="{485BB89D-4830-454B-A984-8352A9BE5CF8}" type="pres">
      <dgm:prSet presAssocID="{19F7EDDC-852A-4643-8DC7-3F1F97B56229}" presName="parentLeftMargin" presStyleLbl="node1" presStyleIdx="0" presStyleCnt="3"/>
      <dgm:spPr/>
    </dgm:pt>
    <dgm:pt modelId="{B63F7DD8-ED4B-4F4A-9978-8A9A3E4D6CDF}" type="pres">
      <dgm:prSet presAssocID="{19F7EDDC-852A-4643-8DC7-3F1F97B56229}" presName="parentText" presStyleLbl="node1" presStyleIdx="0" presStyleCnt="3" custLinFactNeighborX="4265" custLinFactNeighborY="1029">
        <dgm:presLayoutVars>
          <dgm:chMax val="0"/>
          <dgm:bulletEnabled val="1"/>
        </dgm:presLayoutVars>
      </dgm:prSet>
      <dgm:spPr/>
    </dgm:pt>
    <dgm:pt modelId="{09D5F39E-CFCC-4DE7-BC81-D48778CFCC15}" type="pres">
      <dgm:prSet presAssocID="{19F7EDDC-852A-4643-8DC7-3F1F97B56229}" presName="negativeSpace" presStyleCnt="0"/>
      <dgm:spPr/>
    </dgm:pt>
    <dgm:pt modelId="{316118EE-12D0-4724-BADF-18EE364E71CF}" type="pres">
      <dgm:prSet presAssocID="{19F7EDDC-852A-4643-8DC7-3F1F97B56229}" presName="childText" presStyleLbl="conFgAcc1" presStyleIdx="0" presStyleCnt="3">
        <dgm:presLayoutVars>
          <dgm:bulletEnabled val="1"/>
        </dgm:presLayoutVars>
      </dgm:prSet>
      <dgm:spPr/>
    </dgm:pt>
    <dgm:pt modelId="{D9054585-39E7-44E6-B342-5962B6AF234E}" type="pres">
      <dgm:prSet presAssocID="{FD6FBF1E-B805-4229-8D94-6FBEDE47F1E9}" presName="spaceBetweenRectangles" presStyleCnt="0"/>
      <dgm:spPr/>
    </dgm:pt>
    <dgm:pt modelId="{F43652A9-4304-4F19-BD36-F5AA54EBEA16}" type="pres">
      <dgm:prSet presAssocID="{7456A252-0F6E-4EDF-8AE3-3679766E3782}" presName="parentLin" presStyleCnt="0"/>
      <dgm:spPr/>
    </dgm:pt>
    <dgm:pt modelId="{8259DFE9-C9AB-4698-B6A5-CD84C62B986F}" type="pres">
      <dgm:prSet presAssocID="{7456A252-0F6E-4EDF-8AE3-3679766E3782}" presName="parentLeftMargin" presStyleLbl="node1" presStyleIdx="0" presStyleCnt="3"/>
      <dgm:spPr/>
    </dgm:pt>
    <dgm:pt modelId="{6F04DA66-5C9F-46B9-8952-C5B64768BE3F}" type="pres">
      <dgm:prSet presAssocID="{7456A252-0F6E-4EDF-8AE3-3679766E3782}" presName="parentText" presStyleLbl="node1" presStyleIdx="1" presStyleCnt="3" custLinFactNeighborX="4247" custLinFactNeighborY="3726">
        <dgm:presLayoutVars>
          <dgm:chMax val="0"/>
          <dgm:bulletEnabled val="1"/>
        </dgm:presLayoutVars>
      </dgm:prSet>
      <dgm:spPr/>
    </dgm:pt>
    <dgm:pt modelId="{A9310B33-1927-4CB8-B27C-C7AF381B91D8}" type="pres">
      <dgm:prSet presAssocID="{7456A252-0F6E-4EDF-8AE3-3679766E3782}" presName="negativeSpace" presStyleCnt="0"/>
      <dgm:spPr/>
    </dgm:pt>
    <dgm:pt modelId="{06767E69-D4CF-4919-ACF4-FC66C96ED32D}" type="pres">
      <dgm:prSet presAssocID="{7456A252-0F6E-4EDF-8AE3-3679766E3782}" presName="childText" presStyleLbl="conFgAcc1" presStyleIdx="1" presStyleCnt="3">
        <dgm:presLayoutVars>
          <dgm:bulletEnabled val="1"/>
        </dgm:presLayoutVars>
      </dgm:prSet>
      <dgm:spPr/>
    </dgm:pt>
    <dgm:pt modelId="{428E4D82-EA79-4979-9848-05AEC4D2777E}" type="pres">
      <dgm:prSet presAssocID="{F511E19D-D9A2-427F-AD96-09C285831638}" presName="spaceBetweenRectangles" presStyleCnt="0"/>
      <dgm:spPr/>
    </dgm:pt>
    <dgm:pt modelId="{F9835B10-C667-4D8C-8C30-7C126AC0A6B6}" type="pres">
      <dgm:prSet presAssocID="{727AFC8D-5277-4792-A3F4-4E73F688C8EA}" presName="parentLin" presStyleCnt="0"/>
      <dgm:spPr/>
    </dgm:pt>
    <dgm:pt modelId="{4A72C814-B8B8-4704-984C-17E9C90F67F7}" type="pres">
      <dgm:prSet presAssocID="{727AFC8D-5277-4792-A3F4-4E73F688C8EA}" presName="parentLeftMargin" presStyleLbl="node1" presStyleIdx="1" presStyleCnt="3"/>
      <dgm:spPr/>
    </dgm:pt>
    <dgm:pt modelId="{BD17FF65-C8D9-4122-B3B8-FFBF209B847C}" type="pres">
      <dgm:prSet presAssocID="{727AFC8D-5277-4792-A3F4-4E73F688C8EA}" presName="parentText" presStyleLbl="node1" presStyleIdx="2" presStyleCnt="3">
        <dgm:presLayoutVars>
          <dgm:chMax val="0"/>
          <dgm:bulletEnabled val="1"/>
        </dgm:presLayoutVars>
      </dgm:prSet>
      <dgm:spPr/>
    </dgm:pt>
    <dgm:pt modelId="{5C2EEDC3-2C38-4FCE-A3DB-F4FD74317EF7}" type="pres">
      <dgm:prSet presAssocID="{727AFC8D-5277-4792-A3F4-4E73F688C8EA}" presName="negativeSpace" presStyleCnt="0"/>
      <dgm:spPr/>
    </dgm:pt>
    <dgm:pt modelId="{517CB49A-120B-45CE-AAD8-DDA99D0583A1}" type="pres">
      <dgm:prSet presAssocID="{727AFC8D-5277-4792-A3F4-4E73F688C8EA}" presName="childText" presStyleLbl="conFgAcc1" presStyleIdx="2" presStyleCnt="3">
        <dgm:presLayoutVars>
          <dgm:bulletEnabled val="1"/>
        </dgm:presLayoutVars>
      </dgm:prSet>
      <dgm:spPr/>
    </dgm:pt>
  </dgm:ptLst>
  <dgm:cxnLst>
    <dgm:cxn modelId="{C5EB9A0F-CD46-4089-B4E4-783E5E704454}" srcId="{B3B5A2B7-C799-405F-B52F-6CDF76C0322B}" destId="{727AFC8D-5277-4792-A3F4-4E73F688C8EA}" srcOrd="2" destOrd="0" parTransId="{3E9B1418-52C8-40C8-A6D5-EA864C2DC7F9}" sibTransId="{33AAA11A-DFBE-4578-92F6-F88919C6DE9B}"/>
    <dgm:cxn modelId="{6B4B7E18-1B76-48AC-BE55-1F7BB4470C8F}" type="presOf" srcId="{727AFC8D-5277-4792-A3F4-4E73F688C8EA}" destId="{BD17FF65-C8D9-4122-B3B8-FFBF209B847C}" srcOrd="1" destOrd="0" presId="urn:microsoft.com/office/officeart/2005/8/layout/list1"/>
    <dgm:cxn modelId="{0068367C-B575-4B1A-9C5C-7EED2212BAAA}" type="presOf" srcId="{7456A252-0F6E-4EDF-8AE3-3679766E3782}" destId="{8259DFE9-C9AB-4698-B6A5-CD84C62B986F}" srcOrd="0" destOrd="0" presId="urn:microsoft.com/office/officeart/2005/8/layout/list1"/>
    <dgm:cxn modelId="{7F22797C-A4D6-4E1E-B082-DF9F469FE109}" srcId="{B3B5A2B7-C799-405F-B52F-6CDF76C0322B}" destId="{7456A252-0F6E-4EDF-8AE3-3679766E3782}" srcOrd="1" destOrd="0" parTransId="{B478D2E6-EBB5-4F25-AC42-1FD37653FA57}" sibTransId="{F511E19D-D9A2-427F-AD96-09C285831638}"/>
    <dgm:cxn modelId="{B836F18A-24BE-479B-9A08-A42643AC1340}" type="presOf" srcId="{7456A252-0F6E-4EDF-8AE3-3679766E3782}" destId="{6F04DA66-5C9F-46B9-8952-C5B64768BE3F}" srcOrd="1" destOrd="0" presId="urn:microsoft.com/office/officeart/2005/8/layout/list1"/>
    <dgm:cxn modelId="{CE4B8D96-AF19-4F2E-8230-8F83AF818B7A}" type="presOf" srcId="{727AFC8D-5277-4792-A3F4-4E73F688C8EA}" destId="{4A72C814-B8B8-4704-984C-17E9C90F67F7}" srcOrd="0" destOrd="0" presId="urn:microsoft.com/office/officeart/2005/8/layout/list1"/>
    <dgm:cxn modelId="{372883A3-7E78-4825-B5EF-42E42AB3D756}" type="presOf" srcId="{19F7EDDC-852A-4643-8DC7-3F1F97B56229}" destId="{485BB89D-4830-454B-A984-8352A9BE5CF8}" srcOrd="0" destOrd="0" presId="urn:microsoft.com/office/officeart/2005/8/layout/list1"/>
    <dgm:cxn modelId="{0206BCB0-5F33-4B82-84E3-1AD5452B8816}" srcId="{B3B5A2B7-C799-405F-B52F-6CDF76C0322B}" destId="{19F7EDDC-852A-4643-8DC7-3F1F97B56229}" srcOrd="0" destOrd="0" parTransId="{AFCB4D23-326F-4009-A777-553918414F75}" sibTransId="{FD6FBF1E-B805-4229-8D94-6FBEDE47F1E9}"/>
    <dgm:cxn modelId="{A8A565B9-15AB-44E2-A39D-9148762F171E}" type="presOf" srcId="{B3B5A2B7-C799-405F-B52F-6CDF76C0322B}" destId="{69417E60-0815-4397-9BD9-67C5C3CACF68}" srcOrd="0" destOrd="0" presId="urn:microsoft.com/office/officeart/2005/8/layout/list1"/>
    <dgm:cxn modelId="{251835CB-3988-41F5-AFB5-0CDCE4423572}" type="presOf" srcId="{19F7EDDC-852A-4643-8DC7-3F1F97B56229}" destId="{B63F7DD8-ED4B-4F4A-9978-8A9A3E4D6CDF}" srcOrd="1" destOrd="0" presId="urn:microsoft.com/office/officeart/2005/8/layout/list1"/>
    <dgm:cxn modelId="{4D05497B-2020-43FC-A206-336B7D102ECA}" type="presParOf" srcId="{69417E60-0815-4397-9BD9-67C5C3CACF68}" destId="{FA37080D-2100-46ED-B807-F371A0CBCC3D}" srcOrd="0" destOrd="0" presId="urn:microsoft.com/office/officeart/2005/8/layout/list1"/>
    <dgm:cxn modelId="{FE4ACB62-032C-44ED-8512-1519612ACA07}" type="presParOf" srcId="{FA37080D-2100-46ED-B807-F371A0CBCC3D}" destId="{485BB89D-4830-454B-A984-8352A9BE5CF8}" srcOrd="0" destOrd="0" presId="urn:microsoft.com/office/officeart/2005/8/layout/list1"/>
    <dgm:cxn modelId="{BAF230AA-CD11-4A4D-B192-4641B9E0B3EF}" type="presParOf" srcId="{FA37080D-2100-46ED-B807-F371A0CBCC3D}" destId="{B63F7DD8-ED4B-4F4A-9978-8A9A3E4D6CDF}" srcOrd="1" destOrd="0" presId="urn:microsoft.com/office/officeart/2005/8/layout/list1"/>
    <dgm:cxn modelId="{53AA07F1-BABD-462D-BD27-94BAB9E358B0}" type="presParOf" srcId="{69417E60-0815-4397-9BD9-67C5C3CACF68}" destId="{09D5F39E-CFCC-4DE7-BC81-D48778CFCC15}" srcOrd="1" destOrd="0" presId="urn:microsoft.com/office/officeart/2005/8/layout/list1"/>
    <dgm:cxn modelId="{759CCF16-78C0-4EFE-9170-005D81300EB8}" type="presParOf" srcId="{69417E60-0815-4397-9BD9-67C5C3CACF68}" destId="{316118EE-12D0-4724-BADF-18EE364E71CF}" srcOrd="2" destOrd="0" presId="urn:microsoft.com/office/officeart/2005/8/layout/list1"/>
    <dgm:cxn modelId="{FDE21669-563B-4F37-A603-801D9F1FF736}" type="presParOf" srcId="{69417E60-0815-4397-9BD9-67C5C3CACF68}" destId="{D9054585-39E7-44E6-B342-5962B6AF234E}" srcOrd="3" destOrd="0" presId="urn:microsoft.com/office/officeart/2005/8/layout/list1"/>
    <dgm:cxn modelId="{334B1BFA-18D8-4B82-A53A-3D7FCE86156A}" type="presParOf" srcId="{69417E60-0815-4397-9BD9-67C5C3CACF68}" destId="{F43652A9-4304-4F19-BD36-F5AA54EBEA16}" srcOrd="4" destOrd="0" presId="urn:microsoft.com/office/officeart/2005/8/layout/list1"/>
    <dgm:cxn modelId="{41DC33AD-B517-41C9-89B0-56C70EDF9025}" type="presParOf" srcId="{F43652A9-4304-4F19-BD36-F5AA54EBEA16}" destId="{8259DFE9-C9AB-4698-B6A5-CD84C62B986F}" srcOrd="0" destOrd="0" presId="urn:microsoft.com/office/officeart/2005/8/layout/list1"/>
    <dgm:cxn modelId="{1A557681-47F2-467E-A6C7-5E605D20D41C}" type="presParOf" srcId="{F43652A9-4304-4F19-BD36-F5AA54EBEA16}" destId="{6F04DA66-5C9F-46B9-8952-C5B64768BE3F}" srcOrd="1" destOrd="0" presId="urn:microsoft.com/office/officeart/2005/8/layout/list1"/>
    <dgm:cxn modelId="{2B615819-E422-4786-9D15-C23D165F0043}" type="presParOf" srcId="{69417E60-0815-4397-9BD9-67C5C3CACF68}" destId="{A9310B33-1927-4CB8-B27C-C7AF381B91D8}" srcOrd="5" destOrd="0" presId="urn:microsoft.com/office/officeart/2005/8/layout/list1"/>
    <dgm:cxn modelId="{5AD9B8B3-711E-4728-B432-84948540BFE0}" type="presParOf" srcId="{69417E60-0815-4397-9BD9-67C5C3CACF68}" destId="{06767E69-D4CF-4919-ACF4-FC66C96ED32D}" srcOrd="6" destOrd="0" presId="urn:microsoft.com/office/officeart/2005/8/layout/list1"/>
    <dgm:cxn modelId="{FDE6EEC9-0F56-4554-A1E4-C5F1E9B3648D}" type="presParOf" srcId="{69417E60-0815-4397-9BD9-67C5C3CACF68}" destId="{428E4D82-EA79-4979-9848-05AEC4D2777E}" srcOrd="7" destOrd="0" presId="urn:microsoft.com/office/officeart/2005/8/layout/list1"/>
    <dgm:cxn modelId="{0AF5CD88-50C3-4E17-AFFD-FBBBDB088DDB}" type="presParOf" srcId="{69417E60-0815-4397-9BD9-67C5C3CACF68}" destId="{F9835B10-C667-4D8C-8C30-7C126AC0A6B6}" srcOrd="8" destOrd="0" presId="urn:microsoft.com/office/officeart/2005/8/layout/list1"/>
    <dgm:cxn modelId="{D72A05BD-9FE0-4EB3-93A0-E5E1E9DC7FCD}" type="presParOf" srcId="{F9835B10-C667-4D8C-8C30-7C126AC0A6B6}" destId="{4A72C814-B8B8-4704-984C-17E9C90F67F7}" srcOrd="0" destOrd="0" presId="urn:microsoft.com/office/officeart/2005/8/layout/list1"/>
    <dgm:cxn modelId="{03EBBC22-1623-445C-A61E-22E4C1A9C4B5}" type="presParOf" srcId="{F9835B10-C667-4D8C-8C30-7C126AC0A6B6}" destId="{BD17FF65-C8D9-4122-B3B8-FFBF209B847C}" srcOrd="1" destOrd="0" presId="urn:microsoft.com/office/officeart/2005/8/layout/list1"/>
    <dgm:cxn modelId="{8C610D06-4681-46AA-B4DE-905EC3C6E34B}" type="presParOf" srcId="{69417E60-0815-4397-9BD9-67C5C3CACF68}" destId="{5C2EEDC3-2C38-4FCE-A3DB-F4FD74317EF7}" srcOrd="9" destOrd="0" presId="urn:microsoft.com/office/officeart/2005/8/layout/list1"/>
    <dgm:cxn modelId="{3D2CA6BA-1B3B-45F6-9A5B-2135401BEA05}" type="presParOf" srcId="{69417E60-0815-4397-9BD9-67C5C3CACF68}" destId="{517CB49A-120B-45CE-AAD8-DDA99D0583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1C3ABC-D23F-48A3-B644-D1FD67062685}"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s-GT"/>
        </a:p>
      </dgm:t>
    </dgm:pt>
    <dgm:pt modelId="{207A6B65-2C9C-4E36-A055-BD93434755D3}">
      <dgm:prSet phldrT="[Texto]"/>
      <dgm:spPr>
        <a:solidFill>
          <a:srgbClr val="FF0000"/>
        </a:solidFill>
      </dgm:spPr>
      <dgm:t>
        <a:bodyPr/>
        <a:lstStyle/>
        <a:p>
          <a:r>
            <a:rPr lang="es-ES" dirty="0"/>
            <a:t>Incorrecto</a:t>
          </a:r>
          <a:endParaRPr lang="es-GT" dirty="0"/>
        </a:p>
      </dgm:t>
    </dgm:pt>
    <dgm:pt modelId="{713B91C5-4E2A-4460-9B0D-78ACE9F32F64}" type="parTrans" cxnId="{6A6F6DB0-8889-41B4-A649-B526589CC3E5}">
      <dgm:prSet/>
      <dgm:spPr/>
      <dgm:t>
        <a:bodyPr/>
        <a:lstStyle/>
        <a:p>
          <a:endParaRPr lang="es-GT"/>
        </a:p>
      </dgm:t>
    </dgm:pt>
    <dgm:pt modelId="{01494D91-5402-43A2-9BA3-7996DFAF626A}" type="sibTrans" cxnId="{6A6F6DB0-8889-41B4-A649-B526589CC3E5}">
      <dgm:prSet/>
      <dgm:spPr/>
      <dgm:t>
        <a:bodyPr/>
        <a:lstStyle/>
        <a:p>
          <a:endParaRPr lang="es-GT"/>
        </a:p>
      </dgm:t>
    </dgm:pt>
    <dgm:pt modelId="{AB5C4EB1-1B40-495C-9B93-5A0729D24B49}">
      <dgm:prSet phldrT="[Texto]"/>
      <dgm:spPr>
        <a:solidFill>
          <a:schemeClr val="accent2">
            <a:lumMod val="60000"/>
            <a:lumOff val="40000"/>
            <a:alpha val="90000"/>
          </a:schemeClr>
        </a:solidFill>
      </dgm:spPr>
      <dgm:t>
        <a:bodyPr/>
        <a:lstStyle/>
        <a:p>
          <a:pPr>
            <a:buNone/>
          </a:pPr>
          <a:r>
            <a:rPr lang="es-ES" dirty="0"/>
            <a:t>Minusválido, discapacitado, anormal, diferente.</a:t>
          </a:r>
        </a:p>
        <a:p>
          <a:pPr>
            <a:buNone/>
          </a:pPr>
          <a:r>
            <a:rPr lang="es-ES" dirty="0"/>
            <a:t> </a:t>
          </a:r>
        </a:p>
        <a:p>
          <a:pPr>
            <a:buNone/>
          </a:pPr>
          <a:r>
            <a:rPr lang="es-ES" dirty="0"/>
            <a:t>Personas con capacidades especiales.</a:t>
          </a:r>
        </a:p>
        <a:p>
          <a:pPr>
            <a:buNone/>
          </a:pPr>
          <a:endParaRPr lang="es-GT" dirty="0"/>
        </a:p>
        <a:p>
          <a:pPr>
            <a:buNone/>
          </a:pPr>
          <a:r>
            <a:rPr lang="es-GT" dirty="0"/>
            <a:t>Niños especiales.</a:t>
          </a:r>
        </a:p>
        <a:p>
          <a:pPr>
            <a:buNone/>
          </a:pPr>
          <a:r>
            <a:rPr lang="es-GT" dirty="0"/>
            <a:t>Sordomudo, ciego</a:t>
          </a:r>
        </a:p>
      </dgm:t>
    </dgm:pt>
    <dgm:pt modelId="{1764551E-ABD9-4055-ABAB-11EB67E53B94}" type="parTrans" cxnId="{88418EC9-4E27-40C2-AE93-F699833BBA81}">
      <dgm:prSet/>
      <dgm:spPr/>
      <dgm:t>
        <a:bodyPr/>
        <a:lstStyle/>
        <a:p>
          <a:endParaRPr lang="es-GT"/>
        </a:p>
      </dgm:t>
    </dgm:pt>
    <dgm:pt modelId="{61EE26B4-8DDD-4BF4-91F5-E0AA3E54D5E6}" type="sibTrans" cxnId="{88418EC9-4E27-40C2-AE93-F699833BBA81}">
      <dgm:prSet/>
      <dgm:spPr/>
      <dgm:t>
        <a:bodyPr/>
        <a:lstStyle/>
        <a:p>
          <a:endParaRPr lang="es-GT"/>
        </a:p>
      </dgm:t>
    </dgm:pt>
    <dgm:pt modelId="{FE8602ED-45F8-452C-9C92-73560E00E357}">
      <dgm:prSet phldrT="[Texto]"/>
      <dgm:spPr>
        <a:solidFill>
          <a:srgbClr val="00B050"/>
        </a:solidFill>
      </dgm:spPr>
      <dgm:t>
        <a:bodyPr/>
        <a:lstStyle/>
        <a:p>
          <a:r>
            <a:rPr lang="es-ES" dirty="0"/>
            <a:t>Correcto</a:t>
          </a:r>
          <a:endParaRPr lang="es-GT" dirty="0"/>
        </a:p>
      </dgm:t>
    </dgm:pt>
    <dgm:pt modelId="{0728F0A5-12D1-4C3A-9949-3B48BFB2B3F9}" type="parTrans" cxnId="{DFC877BD-D3B9-47A3-9CF4-6206E65CDB29}">
      <dgm:prSet/>
      <dgm:spPr/>
      <dgm:t>
        <a:bodyPr/>
        <a:lstStyle/>
        <a:p>
          <a:endParaRPr lang="es-GT"/>
        </a:p>
      </dgm:t>
    </dgm:pt>
    <dgm:pt modelId="{144EFC7A-DC56-4A4D-9ACE-5EE6AB4B5069}" type="sibTrans" cxnId="{DFC877BD-D3B9-47A3-9CF4-6206E65CDB29}">
      <dgm:prSet/>
      <dgm:spPr/>
      <dgm:t>
        <a:bodyPr/>
        <a:lstStyle/>
        <a:p>
          <a:endParaRPr lang="es-GT"/>
        </a:p>
      </dgm:t>
    </dgm:pt>
    <dgm:pt modelId="{5B3D7627-E914-4E44-B0AA-C3CC0CF354B8}">
      <dgm:prSet phldrT="[Texto]"/>
      <dgm:spPr>
        <a:solidFill>
          <a:schemeClr val="accent6">
            <a:lumMod val="40000"/>
            <a:lumOff val="60000"/>
          </a:schemeClr>
        </a:solidFill>
      </dgm:spPr>
      <dgm:t>
        <a:bodyPr/>
        <a:lstStyle/>
        <a:p>
          <a:r>
            <a:rPr lang="es-ES" dirty="0"/>
            <a:t>Persona con discapacidad visual o persona con baja visión. </a:t>
          </a:r>
        </a:p>
      </dgm:t>
    </dgm:pt>
    <dgm:pt modelId="{9C5E0F63-2575-4C13-B606-1A9FE84F8F87}" type="sibTrans" cxnId="{A8443C0D-1158-4D11-A03C-41CF5569B439}">
      <dgm:prSet/>
      <dgm:spPr/>
      <dgm:t>
        <a:bodyPr/>
        <a:lstStyle/>
        <a:p>
          <a:endParaRPr lang="es-GT"/>
        </a:p>
      </dgm:t>
    </dgm:pt>
    <dgm:pt modelId="{FD984853-ED8F-4B6D-B5E7-E7545AE4F9A4}" type="parTrans" cxnId="{A8443C0D-1158-4D11-A03C-41CF5569B439}">
      <dgm:prSet/>
      <dgm:spPr/>
      <dgm:t>
        <a:bodyPr/>
        <a:lstStyle/>
        <a:p>
          <a:endParaRPr lang="es-GT"/>
        </a:p>
      </dgm:t>
    </dgm:pt>
    <dgm:pt modelId="{F05E1009-0242-480A-9B96-EB9BF08288D6}">
      <dgm:prSet phldrT="[Texto]" custT="1"/>
      <dgm:spPr>
        <a:solidFill>
          <a:schemeClr val="accent6">
            <a:lumMod val="40000"/>
            <a:lumOff val="60000"/>
          </a:schemeClr>
        </a:solidFill>
      </dgm:spPr>
      <dgm:t>
        <a:bodyPr/>
        <a:lstStyle/>
        <a:p>
          <a:r>
            <a:rPr lang="es-ES" sz="2800" dirty="0"/>
            <a:t>Persona con discapacidad.</a:t>
          </a:r>
        </a:p>
        <a:p>
          <a:endParaRPr lang="es-ES" sz="2000" dirty="0"/>
        </a:p>
        <a:p>
          <a:r>
            <a:rPr lang="es-ES" sz="2000" dirty="0"/>
            <a:t>Persona con discapacidad auditiva, persona sorda.</a:t>
          </a:r>
        </a:p>
      </dgm:t>
    </dgm:pt>
    <dgm:pt modelId="{4DDAFB73-5939-4A0A-8C84-F887DFC424EB}" type="sibTrans" cxnId="{553A3005-B344-4BE8-B2C0-CF37B7E70407}">
      <dgm:prSet/>
      <dgm:spPr/>
      <dgm:t>
        <a:bodyPr/>
        <a:lstStyle/>
        <a:p>
          <a:endParaRPr lang="es-GT"/>
        </a:p>
      </dgm:t>
    </dgm:pt>
    <dgm:pt modelId="{40C94592-DC2C-4251-838C-08272C8AEE8F}" type="parTrans" cxnId="{553A3005-B344-4BE8-B2C0-CF37B7E70407}">
      <dgm:prSet/>
      <dgm:spPr/>
      <dgm:t>
        <a:bodyPr/>
        <a:lstStyle/>
        <a:p>
          <a:endParaRPr lang="es-GT"/>
        </a:p>
      </dgm:t>
    </dgm:pt>
    <dgm:pt modelId="{6ECB70FB-55EE-4A39-BC52-05C0B4E0A2D8}" type="pres">
      <dgm:prSet presAssocID="{0F1C3ABC-D23F-48A3-B644-D1FD67062685}" presName="list" presStyleCnt="0">
        <dgm:presLayoutVars>
          <dgm:dir/>
          <dgm:animLvl val="lvl"/>
        </dgm:presLayoutVars>
      </dgm:prSet>
      <dgm:spPr/>
    </dgm:pt>
    <dgm:pt modelId="{85F7332D-992C-4479-975A-F3701B9593B9}" type="pres">
      <dgm:prSet presAssocID="{207A6B65-2C9C-4E36-A055-BD93434755D3}" presName="posSpace" presStyleCnt="0"/>
      <dgm:spPr/>
    </dgm:pt>
    <dgm:pt modelId="{5E723E6A-3981-4AF3-ADCF-BA6ECF255C40}" type="pres">
      <dgm:prSet presAssocID="{207A6B65-2C9C-4E36-A055-BD93434755D3}" presName="vertFlow" presStyleCnt="0"/>
      <dgm:spPr/>
    </dgm:pt>
    <dgm:pt modelId="{A91EE324-E608-4AC7-81CC-38498460C23D}" type="pres">
      <dgm:prSet presAssocID="{207A6B65-2C9C-4E36-A055-BD93434755D3}" presName="topSpace" presStyleCnt="0"/>
      <dgm:spPr/>
    </dgm:pt>
    <dgm:pt modelId="{20864962-C396-4E3F-9A77-F963C4E8EABF}" type="pres">
      <dgm:prSet presAssocID="{207A6B65-2C9C-4E36-A055-BD93434755D3}" presName="firstComp" presStyleCnt="0"/>
      <dgm:spPr/>
    </dgm:pt>
    <dgm:pt modelId="{FF17B397-D4A8-4A6A-9274-A791E33A3E51}" type="pres">
      <dgm:prSet presAssocID="{207A6B65-2C9C-4E36-A055-BD93434755D3}" presName="firstChild" presStyleLbl="bgAccFollowNode1" presStyleIdx="0" presStyleCnt="3" custScaleY="253413" custLinFactNeighborX="-7685" custLinFactNeighborY="-522"/>
      <dgm:spPr/>
    </dgm:pt>
    <dgm:pt modelId="{A784EB14-97E3-40DE-AB78-3232D29BBD61}" type="pres">
      <dgm:prSet presAssocID="{207A6B65-2C9C-4E36-A055-BD93434755D3}" presName="firstChildTx" presStyleLbl="bgAccFollowNode1" presStyleIdx="0" presStyleCnt="3">
        <dgm:presLayoutVars>
          <dgm:bulletEnabled val="1"/>
        </dgm:presLayoutVars>
      </dgm:prSet>
      <dgm:spPr/>
    </dgm:pt>
    <dgm:pt modelId="{F768E493-144B-4B28-BFD4-93A3692ABB92}" type="pres">
      <dgm:prSet presAssocID="{207A6B65-2C9C-4E36-A055-BD93434755D3}" presName="negSpace" presStyleCnt="0"/>
      <dgm:spPr/>
    </dgm:pt>
    <dgm:pt modelId="{52BD338C-49AD-497B-9702-4E2E680861DB}" type="pres">
      <dgm:prSet presAssocID="{207A6B65-2C9C-4E36-A055-BD93434755D3}" presName="circle" presStyleLbl="node1" presStyleIdx="0" presStyleCnt="2" custLinFactNeighborX="-12008" custLinFactNeighborY="1591"/>
      <dgm:spPr/>
    </dgm:pt>
    <dgm:pt modelId="{34CEDCC6-B39B-4DE1-82C0-3D12F7D85F1D}" type="pres">
      <dgm:prSet presAssocID="{01494D91-5402-43A2-9BA3-7996DFAF626A}" presName="transSpace" presStyleCnt="0"/>
      <dgm:spPr/>
    </dgm:pt>
    <dgm:pt modelId="{EF527B7C-A492-446F-8534-8E7BC9B4CDF4}" type="pres">
      <dgm:prSet presAssocID="{FE8602ED-45F8-452C-9C92-73560E00E357}" presName="posSpace" presStyleCnt="0"/>
      <dgm:spPr/>
    </dgm:pt>
    <dgm:pt modelId="{CBEF7860-A96B-4631-BC9C-055C5290BA1C}" type="pres">
      <dgm:prSet presAssocID="{FE8602ED-45F8-452C-9C92-73560E00E357}" presName="vertFlow" presStyleCnt="0"/>
      <dgm:spPr/>
    </dgm:pt>
    <dgm:pt modelId="{C97D9F99-0BCB-46FD-841E-D905EF94601A}" type="pres">
      <dgm:prSet presAssocID="{FE8602ED-45F8-452C-9C92-73560E00E357}" presName="topSpace" presStyleCnt="0"/>
      <dgm:spPr/>
    </dgm:pt>
    <dgm:pt modelId="{F33EBBE8-82CE-411D-B1D2-B9818D3B62E3}" type="pres">
      <dgm:prSet presAssocID="{FE8602ED-45F8-452C-9C92-73560E00E357}" presName="firstComp" presStyleCnt="0"/>
      <dgm:spPr/>
    </dgm:pt>
    <dgm:pt modelId="{3CD72A7E-8557-49BF-8E61-FB4951058303}" type="pres">
      <dgm:prSet presAssocID="{FE8602ED-45F8-452C-9C92-73560E00E357}" presName="firstChild" presStyleLbl="bgAccFollowNode1" presStyleIdx="1" presStyleCnt="3" custScaleY="143686"/>
      <dgm:spPr/>
    </dgm:pt>
    <dgm:pt modelId="{5BF7FCF8-0097-4AE8-BA7F-0CB5F6CFA2F0}" type="pres">
      <dgm:prSet presAssocID="{FE8602ED-45F8-452C-9C92-73560E00E357}" presName="firstChildTx" presStyleLbl="bgAccFollowNode1" presStyleIdx="1" presStyleCnt="3">
        <dgm:presLayoutVars>
          <dgm:bulletEnabled val="1"/>
        </dgm:presLayoutVars>
      </dgm:prSet>
      <dgm:spPr/>
    </dgm:pt>
    <dgm:pt modelId="{6B80F7C7-A167-48EB-8920-82707312468A}" type="pres">
      <dgm:prSet presAssocID="{5B3D7627-E914-4E44-B0AA-C3CC0CF354B8}" presName="comp" presStyleCnt="0"/>
      <dgm:spPr/>
    </dgm:pt>
    <dgm:pt modelId="{716156C8-4F35-4FDA-BD3F-FB15F3395B0A}" type="pres">
      <dgm:prSet presAssocID="{5B3D7627-E914-4E44-B0AA-C3CC0CF354B8}" presName="child" presStyleLbl="bgAccFollowNode1" presStyleIdx="2" presStyleCnt="3" custLinFactNeighborX="0" custLinFactNeighborY="-4204"/>
      <dgm:spPr/>
    </dgm:pt>
    <dgm:pt modelId="{6B3174DF-FDD8-4565-9EC1-0114133E8AE5}" type="pres">
      <dgm:prSet presAssocID="{5B3D7627-E914-4E44-B0AA-C3CC0CF354B8}" presName="childTx" presStyleLbl="bgAccFollowNode1" presStyleIdx="2" presStyleCnt="3">
        <dgm:presLayoutVars>
          <dgm:bulletEnabled val="1"/>
        </dgm:presLayoutVars>
      </dgm:prSet>
      <dgm:spPr/>
    </dgm:pt>
    <dgm:pt modelId="{52B46E3E-5754-4589-9C1B-7A9D1E90D7C2}" type="pres">
      <dgm:prSet presAssocID="{FE8602ED-45F8-452C-9C92-73560E00E357}" presName="negSpace" presStyleCnt="0"/>
      <dgm:spPr/>
    </dgm:pt>
    <dgm:pt modelId="{950C9E62-A543-46F3-9C1F-803105208ECE}" type="pres">
      <dgm:prSet presAssocID="{FE8602ED-45F8-452C-9C92-73560E00E357}" presName="circle" presStyleLbl="node1" presStyleIdx="1" presStyleCnt="2"/>
      <dgm:spPr/>
    </dgm:pt>
  </dgm:ptLst>
  <dgm:cxnLst>
    <dgm:cxn modelId="{553A3005-B344-4BE8-B2C0-CF37B7E70407}" srcId="{FE8602ED-45F8-452C-9C92-73560E00E357}" destId="{F05E1009-0242-480A-9B96-EB9BF08288D6}" srcOrd="0" destOrd="0" parTransId="{40C94592-DC2C-4251-838C-08272C8AEE8F}" sibTransId="{4DDAFB73-5939-4A0A-8C84-F887DFC424EB}"/>
    <dgm:cxn modelId="{A8443C0D-1158-4D11-A03C-41CF5569B439}" srcId="{FE8602ED-45F8-452C-9C92-73560E00E357}" destId="{5B3D7627-E914-4E44-B0AA-C3CC0CF354B8}" srcOrd="1" destOrd="0" parTransId="{FD984853-ED8F-4B6D-B5E7-E7545AE4F9A4}" sibTransId="{9C5E0F63-2575-4C13-B606-1A9FE84F8F87}"/>
    <dgm:cxn modelId="{77396424-246B-4FF1-981B-D279520B99C9}" type="presOf" srcId="{F05E1009-0242-480A-9B96-EB9BF08288D6}" destId="{5BF7FCF8-0097-4AE8-BA7F-0CB5F6CFA2F0}" srcOrd="1" destOrd="0" presId="urn:microsoft.com/office/officeart/2005/8/layout/hList9"/>
    <dgm:cxn modelId="{4D8C9B5E-1DCC-4FB9-82D9-FF6EADB781CE}" type="presOf" srcId="{FE8602ED-45F8-452C-9C92-73560E00E357}" destId="{950C9E62-A543-46F3-9C1F-803105208ECE}" srcOrd="0" destOrd="0" presId="urn:microsoft.com/office/officeart/2005/8/layout/hList9"/>
    <dgm:cxn modelId="{F1DA1177-A97D-4948-9A73-AC56CD04B364}" type="presOf" srcId="{AB5C4EB1-1B40-495C-9B93-5A0729D24B49}" destId="{A784EB14-97E3-40DE-AB78-3232D29BBD61}" srcOrd="1" destOrd="0" presId="urn:microsoft.com/office/officeart/2005/8/layout/hList9"/>
    <dgm:cxn modelId="{92B8085A-DC40-4180-B7FC-F9FD78A7E030}" type="presOf" srcId="{F05E1009-0242-480A-9B96-EB9BF08288D6}" destId="{3CD72A7E-8557-49BF-8E61-FB4951058303}" srcOrd="0" destOrd="0" presId="urn:microsoft.com/office/officeart/2005/8/layout/hList9"/>
    <dgm:cxn modelId="{7CA0808A-B3DE-4E25-A3CD-EE3E7575986C}" type="presOf" srcId="{0F1C3ABC-D23F-48A3-B644-D1FD67062685}" destId="{6ECB70FB-55EE-4A39-BC52-05C0B4E0A2D8}" srcOrd="0" destOrd="0" presId="urn:microsoft.com/office/officeart/2005/8/layout/hList9"/>
    <dgm:cxn modelId="{62CCDD8C-1FDC-48A5-BC9C-A4B792C2A424}" type="presOf" srcId="{5B3D7627-E914-4E44-B0AA-C3CC0CF354B8}" destId="{6B3174DF-FDD8-4565-9EC1-0114133E8AE5}" srcOrd="1" destOrd="0" presId="urn:microsoft.com/office/officeart/2005/8/layout/hList9"/>
    <dgm:cxn modelId="{6A6F6DB0-8889-41B4-A649-B526589CC3E5}" srcId="{0F1C3ABC-D23F-48A3-B644-D1FD67062685}" destId="{207A6B65-2C9C-4E36-A055-BD93434755D3}" srcOrd="0" destOrd="0" parTransId="{713B91C5-4E2A-4460-9B0D-78ACE9F32F64}" sibTransId="{01494D91-5402-43A2-9BA3-7996DFAF626A}"/>
    <dgm:cxn modelId="{6F725CBD-E4BD-4610-90A7-6E826ECAD6AD}" type="presOf" srcId="{AB5C4EB1-1B40-495C-9B93-5A0729D24B49}" destId="{FF17B397-D4A8-4A6A-9274-A791E33A3E51}" srcOrd="0" destOrd="0" presId="urn:microsoft.com/office/officeart/2005/8/layout/hList9"/>
    <dgm:cxn modelId="{DFC877BD-D3B9-47A3-9CF4-6206E65CDB29}" srcId="{0F1C3ABC-D23F-48A3-B644-D1FD67062685}" destId="{FE8602ED-45F8-452C-9C92-73560E00E357}" srcOrd="1" destOrd="0" parTransId="{0728F0A5-12D1-4C3A-9949-3B48BFB2B3F9}" sibTransId="{144EFC7A-DC56-4A4D-9ACE-5EE6AB4B5069}"/>
    <dgm:cxn modelId="{88418EC9-4E27-40C2-AE93-F699833BBA81}" srcId="{207A6B65-2C9C-4E36-A055-BD93434755D3}" destId="{AB5C4EB1-1B40-495C-9B93-5A0729D24B49}" srcOrd="0" destOrd="0" parTransId="{1764551E-ABD9-4055-ABAB-11EB67E53B94}" sibTransId="{61EE26B4-8DDD-4BF4-91F5-E0AA3E54D5E6}"/>
    <dgm:cxn modelId="{588CEBDF-4C6C-4566-B433-07A0774A554C}" type="presOf" srcId="{5B3D7627-E914-4E44-B0AA-C3CC0CF354B8}" destId="{716156C8-4F35-4FDA-BD3F-FB15F3395B0A}" srcOrd="0" destOrd="0" presId="urn:microsoft.com/office/officeart/2005/8/layout/hList9"/>
    <dgm:cxn modelId="{B7AB81F0-2FA1-4199-A6DD-9144401DDD01}" type="presOf" srcId="{207A6B65-2C9C-4E36-A055-BD93434755D3}" destId="{52BD338C-49AD-497B-9702-4E2E680861DB}" srcOrd="0" destOrd="0" presId="urn:microsoft.com/office/officeart/2005/8/layout/hList9"/>
    <dgm:cxn modelId="{7A53C3B8-27AE-41BE-8D6D-3E86F90A1201}" type="presParOf" srcId="{6ECB70FB-55EE-4A39-BC52-05C0B4E0A2D8}" destId="{85F7332D-992C-4479-975A-F3701B9593B9}" srcOrd="0" destOrd="0" presId="urn:microsoft.com/office/officeart/2005/8/layout/hList9"/>
    <dgm:cxn modelId="{CD3DDD9E-09BB-483E-A88C-02AAD45BF6E1}" type="presParOf" srcId="{6ECB70FB-55EE-4A39-BC52-05C0B4E0A2D8}" destId="{5E723E6A-3981-4AF3-ADCF-BA6ECF255C40}" srcOrd="1" destOrd="0" presId="urn:microsoft.com/office/officeart/2005/8/layout/hList9"/>
    <dgm:cxn modelId="{26E90599-5BF0-44E0-85F5-5965AB9A2D2B}" type="presParOf" srcId="{5E723E6A-3981-4AF3-ADCF-BA6ECF255C40}" destId="{A91EE324-E608-4AC7-81CC-38498460C23D}" srcOrd="0" destOrd="0" presId="urn:microsoft.com/office/officeart/2005/8/layout/hList9"/>
    <dgm:cxn modelId="{4AA874D2-11C1-4E9B-8B4E-E35954D1D199}" type="presParOf" srcId="{5E723E6A-3981-4AF3-ADCF-BA6ECF255C40}" destId="{20864962-C396-4E3F-9A77-F963C4E8EABF}" srcOrd="1" destOrd="0" presId="urn:microsoft.com/office/officeart/2005/8/layout/hList9"/>
    <dgm:cxn modelId="{62069F12-EAFE-4F4F-A6E7-A00BC29CCBF8}" type="presParOf" srcId="{20864962-C396-4E3F-9A77-F963C4E8EABF}" destId="{FF17B397-D4A8-4A6A-9274-A791E33A3E51}" srcOrd="0" destOrd="0" presId="urn:microsoft.com/office/officeart/2005/8/layout/hList9"/>
    <dgm:cxn modelId="{22A67EEB-7F33-45A6-B54C-C40514D1119F}" type="presParOf" srcId="{20864962-C396-4E3F-9A77-F963C4E8EABF}" destId="{A784EB14-97E3-40DE-AB78-3232D29BBD61}" srcOrd="1" destOrd="0" presId="urn:microsoft.com/office/officeart/2005/8/layout/hList9"/>
    <dgm:cxn modelId="{843066A7-B426-45B5-B3D3-F065D7928A87}" type="presParOf" srcId="{6ECB70FB-55EE-4A39-BC52-05C0B4E0A2D8}" destId="{F768E493-144B-4B28-BFD4-93A3692ABB92}" srcOrd="2" destOrd="0" presId="urn:microsoft.com/office/officeart/2005/8/layout/hList9"/>
    <dgm:cxn modelId="{6BDFFFCC-1A3C-4212-85E5-04BFEAFE81FF}" type="presParOf" srcId="{6ECB70FB-55EE-4A39-BC52-05C0B4E0A2D8}" destId="{52BD338C-49AD-497B-9702-4E2E680861DB}" srcOrd="3" destOrd="0" presId="urn:microsoft.com/office/officeart/2005/8/layout/hList9"/>
    <dgm:cxn modelId="{1B9DA74E-F350-45C5-B3C5-736D6B39D76B}" type="presParOf" srcId="{6ECB70FB-55EE-4A39-BC52-05C0B4E0A2D8}" destId="{34CEDCC6-B39B-4DE1-82C0-3D12F7D85F1D}" srcOrd="4" destOrd="0" presId="urn:microsoft.com/office/officeart/2005/8/layout/hList9"/>
    <dgm:cxn modelId="{A56AE87F-A577-4FF3-8DE1-116E0B119D6D}" type="presParOf" srcId="{6ECB70FB-55EE-4A39-BC52-05C0B4E0A2D8}" destId="{EF527B7C-A492-446F-8534-8E7BC9B4CDF4}" srcOrd="5" destOrd="0" presId="urn:microsoft.com/office/officeart/2005/8/layout/hList9"/>
    <dgm:cxn modelId="{3DBD531E-48B2-4C17-A94A-9DBB737FC336}" type="presParOf" srcId="{6ECB70FB-55EE-4A39-BC52-05C0B4E0A2D8}" destId="{CBEF7860-A96B-4631-BC9C-055C5290BA1C}" srcOrd="6" destOrd="0" presId="urn:microsoft.com/office/officeart/2005/8/layout/hList9"/>
    <dgm:cxn modelId="{FB6DF32E-32D0-4901-8255-372C1DD4E935}" type="presParOf" srcId="{CBEF7860-A96B-4631-BC9C-055C5290BA1C}" destId="{C97D9F99-0BCB-46FD-841E-D905EF94601A}" srcOrd="0" destOrd="0" presId="urn:microsoft.com/office/officeart/2005/8/layout/hList9"/>
    <dgm:cxn modelId="{95AEDC22-63DF-48ED-BD2B-4CB4D9DA4C4E}" type="presParOf" srcId="{CBEF7860-A96B-4631-BC9C-055C5290BA1C}" destId="{F33EBBE8-82CE-411D-B1D2-B9818D3B62E3}" srcOrd="1" destOrd="0" presId="urn:microsoft.com/office/officeart/2005/8/layout/hList9"/>
    <dgm:cxn modelId="{3948C2EC-A94B-404D-BD27-7B29E82AD216}" type="presParOf" srcId="{F33EBBE8-82CE-411D-B1D2-B9818D3B62E3}" destId="{3CD72A7E-8557-49BF-8E61-FB4951058303}" srcOrd="0" destOrd="0" presId="urn:microsoft.com/office/officeart/2005/8/layout/hList9"/>
    <dgm:cxn modelId="{39BCFE2C-4A2C-4B0A-B276-AE557AB75946}" type="presParOf" srcId="{F33EBBE8-82CE-411D-B1D2-B9818D3B62E3}" destId="{5BF7FCF8-0097-4AE8-BA7F-0CB5F6CFA2F0}" srcOrd="1" destOrd="0" presId="urn:microsoft.com/office/officeart/2005/8/layout/hList9"/>
    <dgm:cxn modelId="{1B5AAF7A-0C13-4B29-8013-459E20992D24}" type="presParOf" srcId="{CBEF7860-A96B-4631-BC9C-055C5290BA1C}" destId="{6B80F7C7-A167-48EB-8920-82707312468A}" srcOrd="2" destOrd="0" presId="urn:microsoft.com/office/officeart/2005/8/layout/hList9"/>
    <dgm:cxn modelId="{01A5893B-85F8-4B89-ACBF-53CE44208A6B}" type="presParOf" srcId="{6B80F7C7-A167-48EB-8920-82707312468A}" destId="{716156C8-4F35-4FDA-BD3F-FB15F3395B0A}" srcOrd="0" destOrd="0" presId="urn:microsoft.com/office/officeart/2005/8/layout/hList9"/>
    <dgm:cxn modelId="{224ACB23-37F6-441E-ABE7-F3D02DD1CD34}" type="presParOf" srcId="{6B80F7C7-A167-48EB-8920-82707312468A}" destId="{6B3174DF-FDD8-4565-9EC1-0114133E8AE5}" srcOrd="1" destOrd="0" presId="urn:microsoft.com/office/officeart/2005/8/layout/hList9"/>
    <dgm:cxn modelId="{D68A24C1-E8FC-4C66-818C-4010D28F60CD}" type="presParOf" srcId="{6ECB70FB-55EE-4A39-BC52-05C0B4E0A2D8}" destId="{52B46E3E-5754-4589-9C1B-7A9D1E90D7C2}" srcOrd="7" destOrd="0" presId="urn:microsoft.com/office/officeart/2005/8/layout/hList9"/>
    <dgm:cxn modelId="{AD4FF5A1-D2FF-44A8-B4BB-AECAB15192AA}" type="presParOf" srcId="{6ECB70FB-55EE-4A39-BC52-05C0B4E0A2D8}" destId="{950C9E62-A543-46F3-9C1F-803105208ECE}" srcOrd="8" destOrd="0" presId="urn:microsoft.com/office/officeart/2005/8/layout/hList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118EE-12D0-4724-BADF-18EE364E71CF}">
      <dsp:nvSpPr>
        <dsp:cNvPr id="0" name=""/>
        <dsp:cNvSpPr/>
      </dsp:nvSpPr>
      <dsp:spPr>
        <a:xfrm>
          <a:off x="0" y="526055"/>
          <a:ext cx="9971566"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3F7DD8-ED4B-4F4A-9978-8A9A3E4D6CDF}">
      <dsp:nvSpPr>
        <dsp:cNvPr id="0" name=""/>
        <dsp:cNvSpPr/>
      </dsp:nvSpPr>
      <dsp:spPr>
        <a:xfrm>
          <a:off x="519842" y="20087"/>
          <a:ext cx="6980096"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1" tIns="0" rIns="263831" bIns="0" numCol="1" spcCol="1270" anchor="ctr" anchorCtr="0">
          <a:noAutofit/>
        </a:bodyPr>
        <a:lstStyle/>
        <a:p>
          <a:pPr marL="0" lvl="0" indent="0" algn="l" defTabSz="1555750">
            <a:lnSpc>
              <a:spcPct val="90000"/>
            </a:lnSpc>
            <a:spcBef>
              <a:spcPct val="0"/>
            </a:spcBef>
            <a:spcAft>
              <a:spcPct val="35000"/>
            </a:spcAft>
            <a:buNone/>
          </a:pPr>
          <a:r>
            <a:rPr lang="es-ES" sz="3500" kern="1200" dirty="0"/>
            <a:t>Tradicional.</a:t>
          </a:r>
          <a:endParaRPr lang="es-GT" sz="3500" kern="1200" dirty="0"/>
        </a:p>
      </dsp:txBody>
      <dsp:txXfrm>
        <a:off x="570279" y="70524"/>
        <a:ext cx="6879222" cy="932326"/>
      </dsp:txXfrm>
    </dsp:sp>
    <dsp:sp modelId="{06767E69-D4CF-4919-ACF4-FC66C96ED32D}">
      <dsp:nvSpPr>
        <dsp:cNvPr id="0" name=""/>
        <dsp:cNvSpPr/>
      </dsp:nvSpPr>
      <dsp:spPr>
        <a:xfrm>
          <a:off x="0" y="2113655"/>
          <a:ext cx="9971566"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04DA66-5C9F-46B9-8952-C5B64768BE3F}">
      <dsp:nvSpPr>
        <dsp:cNvPr id="0" name=""/>
        <dsp:cNvSpPr/>
      </dsp:nvSpPr>
      <dsp:spPr>
        <a:xfrm>
          <a:off x="519752" y="1635552"/>
          <a:ext cx="6980096"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1" tIns="0" rIns="263831" bIns="0" numCol="1" spcCol="1270" anchor="ctr" anchorCtr="0">
          <a:noAutofit/>
        </a:bodyPr>
        <a:lstStyle/>
        <a:p>
          <a:pPr marL="0" lvl="0" indent="0" algn="l" defTabSz="1555750">
            <a:lnSpc>
              <a:spcPct val="90000"/>
            </a:lnSpc>
            <a:spcBef>
              <a:spcPct val="0"/>
            </a:spcBef>
            <a:spcAft>
              <a:spcPct val="35000"/>
            </a:spcAft>
            <a:buNone/>
          </a:pPr>
          <a:r>
            <a:rPr lang="es-ES" sz="3500" kern="1200" dirty="0"/>
            <a:t>Médico.</a:t>
          </a:r>
          <a:endParaRPr lang="es-GT" sz="3500" kern="1200" dirty="0"/>
        </a:p>
      </dsp:txBody>
      <dsp:txXfrm>
        <a:off x="570189" y="1685989"/>
        <a:ext cx="6879222" cy="932326"/>
      </dsp:txXfrm>
    </dsp:sp>
    <dsp:sp modelId="{517CB49A-120B-45CE-AAD8-DDA99D0583A1}">
      <dsp:nvSpPr>
        <dsp:cNvPr id="0" name=""/>
        <dsp:cNvSpPr/>
      </dsp:nvSpPr>
      <dsp:spPr>
        <a:xfrm>
          <a:off x="0" y="3701255"/>
          <a:ext cx="9971566"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17FF65-C8D9-4122-B3B8-FFBF209B847C}">
      <dsp:nvSpPr>
        <dsp:cNvPr id="0" name=""/>
        <dsp:cNvSpPr/>
      </dsp:nvSpPr>
      <dsp:spPr>
        <a:xfrm>
          <a:off x="498578" y="3184655"/>
          <a:ext cx="6980096" cy="103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831" tIns="0" rIns="263831" bIns="0" numCol="1" spcCol="1270" anchor="ctr" anchorCtr="0">
          <a:noAutofit/>
        </a:bodyPr>
        <a:lstStyle/>
        <a:p>
          <a:pPr marL="0" lvl="0" indent="0" algn="l" defTabSz="1555750">
            <a:lnSpc>
              <a:spcPct val="90000"/>
            </a:lnSpc>
            <a:spcBef>
              <a:spcPct val="0"/>
            </a:spcBef>
            <a:spcAft>
              <a:spcPct val="35000"/>
            </a:spcAft>
            <a:buNone/>
          </a:pPr>
          <a:r>
            <a:rPr lang="es-ES" sz="3500" kern="1200" dirty="0"/>
            <a:t>Social y enfoque de Derechos.</a:t>
          </a:r>
          <a:endParaRPr lang="es-GT" sz="3500" kern="1200" dirty="0"/>
        </a:p>
      </dsp:txBody>
      <dsp:txXfrm>
        <a:off x="549015" y="3235092"/>
        <a:ext cx="6879222" cy="93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7B397-D4A8-4A6A-9274-A791E33A3E51}">
      <dsp:nvSpPr>
        <dsp:cNvPr id="0" name=""/>
        <dsp:cNvSpPr/>
      </dsp:nvSpPr>
      <dsp:spPr>
        <a:xfrm>
          <a:off x="1830557" y="732741"/>
          <a:ext cx="2773177" cy="4687403"/>
        </a:xfrm>
        <a:prstGeom prst="rect">
          <a:avLst/>
        </a:prstGeom>
        <a:solidFill>
          <a:schemeClr val="accent2">
            <a:lumMod val="60000"/>
            <a:lumOff val="4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ES" sz="2300" kern="1200" dirty="0"/>
            <a:t>Minusválido, discapacitado, anormal, diferente.</a:t>
          </a:r>
        </a:p>
        <a:p>
          <a:pPr marL="0" lvl="0" indent="0" algn="l" defTabSz="1022350">
            <a:lnSpc>
              <a:spcPct val="90000"/>
            </a:lnSpc>
            <a:spcBef>
              <a:spcPct val="0"/>
            </a:spcBef>
            <a:spcAft>
              <a:spcPct val="35000"/>
            </a:spcAft>
            <a:buNone/>
          </a:pPr>
          <a:r>
            <a:rPr lang="es-ES" sz="2300" kern="1200" dirty="0"/>
            <a:t> </a:t>
          </a:r>
        </a:p>
        <a:p>
          <a:pPr marL="0" lvl="0" indent="0" algn="l" defTabSz="1022350">
            <a:lnSpc>
              <a:spcPct val="90000"/>
            </a:lnSpc>
            <a:spcBef>
              <a:spcPct val="0"/>
            </a:spcBef>
            <a:spcAft>
              <a:spcPct val="35000"/>
            </a:spcAft>
            <a:buNone/>
          </a:pPr>
          <a:r>
            <a:rPr lang="es-ES" sz="2300" kern="1200" dirty="0"/>
            <a:t>Personas con capacidades especiales.</a:t>
          </a:r>
        </a:p>
        <a:p>
          <a:pPr marL="0" lvl="0" indent="0" algn="l" defTabSz="1022350">
            <a:lnSpc>
              <a:spcPct val="90000"/>
            </a:lnSpc>
            <a:spcBef>
              <a:spcPct val="0"/>
            </a:spcBef>
            <a:spcAft>
              <a:spcPct val="35000"/>
            </a:spcAft>
            <a:buNone/>
          </a:pPr>
          <a:endParaRPr lang="es-GT" sz="2300" kern="1200" dirty="0"/>
        </a:p>
        <a:p>
          <a:pPr marL="0" lvl="0" indent="0" algn="l" defTabSz="1022350">
            <a:lnSpc>
              <a:spcPct val="90000"/>
            </a:lnSpc>
            <a:spcBef>
              <a:spcPct val="0"/>
            </a:spcBef>
            <a:spcAft>
              <a:spcPct val="35000"/>
            </a:spcAft>
            <a:buNone/>
          </a:pPr>
          <a:r>
            <a:rPr lang="es-GT" sz="2300" kern="1200" dirty="0"/>
            <a:t>Niños especiales.</a:t>
          </a:r>
        </a:p>
        <a:p>
          <a:pPr marL="0" lvl="0" indent="0" algn="l" defTabSz="1022350">
            <a:lnSpc>
              <a:spcPct val="90000"/>
            </a:lnSpc>
            <a:spcBef>
              <a:spcPct val="0"/>
            </a:spcBef>
            <a:spcAft>
              <a:spcPct val="35000"/>
            </a:spcAft>
            <a:buNone/>
          </a:pPr>
          <a:r>
            <a:rPr lang="es-GT" sz="2300" kern="1200" dirty="0"/>
            <a:t>Sordomudo, ciego</a:t>
          </a:r>
        </a:p>
      </dsp:txBody>
      <dsp:txXfrm>
        <a:off x="2274266" y="732741"/>
        <a:ext cx="2329468" cy="4687403"/>
      </dsp:txXfrm>
    </dsp:sp>
    <dsp:sp modelId="{52BD338C-49AD-497B-9702-4E2E680861DB}">
      <dsp:nvSpPr>
        <dsp:cNvPr id="0" name=""/>
        <dsp:cNvSpPr/>
      </dsp:nvSpPr>
      <dsp:spPr>
        <a:xfrm>
          <a:off x="231645" y="32297"/>
          <a:ext cx="1848784" cy="184878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kern="1200" dirty="0"/>
            <a:t>Incorrecto</a:t>
          </a:r>
          <a:endParaRPr lang="es-GT" sz="2400" kern="1200" dirty="0"/>
        </a:p>
      </dsp:txBody>
      <dsp:txXfrm>
        <a:off x="502393" y="303045"/>
        <a:ext cx="1307288" cy="1307288"/>
      </dsp:txXfrm>
    </dsp:sp>
    <dsp:sp modelId="{3CD72A7E-8557-49BF-8E61-FB4951058303}">
      <dsp:nvSpPr>
        <dsp:cNvPr id="0" name=""/>
        <dsp:cNvSpPr/>
      </dsp:nvSpPr>
      <dsp:spPr>
        <a:xfrm>
          <a:off x="6665638" y="742397"/>
          <a:ext cx="2773177" cy="2657773"/>
        </a:xfrm>
        <a:prstGeom prst="rect">
          <a:avLst/>
        </a:prstGeom>
        <a:solidFill>
          <a:schemeClr val="accent6">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99136" rIns="199136" bIns="199136" numCol="1" spcCol="1270" anchor="ctr" anchorCtr="0">
          <a:noAutofit/>
        </a:bodyPr>
        <a:lstStyle/>
        <a:p>
          <a:pPr marL="0" lvl="0" indent="0" algn="l" defTabSz="1244600">
            <a:lnSpc>
              <a:spcPct val="90000"/>
            </a:lnSpc>
            <a:spcBef>
              <a:spcPct val="0"/>
            </a:spcBef>
            <a:spcAft>
              <a:spcPct val="35000"/>
            </a:spcAft>
            <a:buNone/>
          </a:pPr>
          <a:r>
            <a:rPr lang="es-ES" sz="2800" kern="1200" dirty="0"/>
            <a:t>Persona con discapacidad.</a:t>
          </a:r>
        </a:p>
        <a:p>
          <a:pPr marL="0" lvl="0" indent="0" algn="l" defTabSz="1244600">
            <a:lnSpc>
              <a:spcPct val="90000"/>
            </a:lnSpc>
            <a:spcBef>
              <a:spcPct val="0"/>
            </a:spcBef>
            <a:spcAft>
              <a:spcPct val="35000"/>
            </a:spcAft>
            <a:buNone/>
          </a:pPr>
          <a:endParaRPr lang="es-ES" sz="2000" kern="1200" dirty="0"/>
        </a:p>
        <a:p>
          <a:pPr marL="0" lvl="0" indent="0" algn="l" defTabSz="1244600">
            <a:lnSpc>
              <a:spcPct val="90000"/>
            </a:lnSpc>
            <a:spcBef>
              <a:spcPct val="0"/>
            </a:spcBef>
            <a:spcAft>
              <a:spcPct val="35000"/>
            </a:spcAft>
            <a:buNone/>
          </a:pPr>
          <a:r>
            <a:rPr lang="es-ES" sz="2000" kern="1200" dirty="0"/>
            <a:t>Persona con discapacidad auditiva, persona sorda.</a:t>
          </a:r>
        </a:p>
      </dsp:txBody>
      <dsp:txXfrm>
        <a:off x="7109347" y="742397"/>
        <a:ext cx="2329468" cy="2657773"/>
      </dsp:txXfrm>
    </dsp:sp>
    <dsp:sp modelId="{716156C8-4F35-4FDA-BD3F-FB15F3395B0A}">
      <dsp:nvSpPr>
        <dsp:cNvPr id="0" name=""/>
        <dsp:cNvSpPr/>
      </dsp:nvSpPr>
      <dsp:spPr>
        <a:xfrm>
          <a:off x="6665638" y="3322408"/>
          <a:ext cx="2773177" cy="1849709"/>
        </a:xfrm>
        <a:prstGeom prst="rect">
          <a:avLst/>
        </a:prstGeom>
        <a:solidFill>
          <a:schemeClr val="accent6">
            <a:lumMod val="40000"/>
            <a:lumOff val="6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es-ES" sz="2300" kern="1200" dirty="0"/>
            <a:t>Persona con discapacidad visual o persona con baja visión. </a:t>
          </a:r>
        </a:p>
      </dsp:txBody>
      <dsp:txXfrm>
        <a:off x="7109347" y="3322408"/>
        <a:ext cx="2329468" cy="1849709"/>
      </dsp:txXfrm>
    </dsp:sp>
    <dsp:sp modelId="{950C9E62-A543-46F3-9C1F-803105208ECE}">
      <dsp:nvSpPr>
        <dsp:cNvPr id="0" name=""/>
        <dsp:cNvSpPr/>
      </dsp:nvSpPr>
      <dsp:spPr>
        <a:xfrm>
          <a:off x="5186610" y="2883"/>
          <a:ext cx="1848784" cy="184878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ES" sz="2400" kern="1200" dirty="0"/>
            <a:t>Correcto</a:t>
          </a:r>
          <a:endParaRPr lang="es-GT" sz="2400" kern="1200" dirty="0"/>
        </a:p>
      </dsp:txBody>
      <dsp:txXfrm>
        <a:off x="5457358" y="273631"/>
        <a:ext cx="1307288" cy="130728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4F156-1FE7-4F79-8AC6-D7C292C2F71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CBC17A2B-EF55-4F22-8663-C3D4DCBA7C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B499280A-2DAB-48E2-85C9-38191DCC3EC4}"/>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5" name="Marcador de pie de página 4">
            <a:extLst>
              <a:ext uri="{FF2B5EF4-FFF2-40B4-BE49-F238E27FC236}">
                <a16:creationId xmlns:a16="http://schemas.microsoft.com/office/drawing/2014/main" id="{AE6EE96B-B50F-467D-896F-F959E0ECA62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922B24C-FC36-489E-A1FB-7506ADFE6BD1}"/>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462103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781243-A3C8-4CD0-8A58-E7FCAE5841F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C076AB1E-CDF8-4715-BA81-6922A0C10D4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5EE5DCC-1748-48D7-8032-37750019CEA7}"/>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5" name="Marcador de pie de página 4">
            <a:extLst>
              <a:ext uri="{FF2B5EF4-FFF2-40B4-BE49-F238E27FC236}">
                <a16:creationId xmlns:a16="http://schemas.microsoft.com/office/drawing/2014/main" id="{82968F53-ECF6-4129-BA6A-58D32BF8A87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4C815E21-F7A2-4580-861C-D2B5B21FDFDD}"/>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69540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600606-3447-4E2D-A7FB-E2DF483957E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B7D07BF8-E7AB-43F9-B6D4-E203DA43A1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BA79960-1B4A-4359-A1CE-A814345A6915}"/>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5" name="Marcador de pie de página 4">
            <a:extLst>
              <a:ext uri="{FF2B5EF4-FFF2-40B4-BE49-F238E27FC236}">
                <a16:creationId xmlns:a16="http://schemas.microsoft.com/office/drawing/2014/main" id="{A8E8EEB3-81DC-4741-9F54-36DA6BEB8850}"/>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093CE020-8A2B-472D-B2DE-B207D7F28E04}"/>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63946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124C0F-0315-4AC8-940E-604CEB72C795}"/>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3D42012E-8BEA-4BA5-BE60-932AB28FF2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8FBEED6A-B00C-4D49-B8A5-8756A7F7F31C}"/>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5" name="Marcador de pie de página 4">
            <a:extLst>
              <a:ext uri="{FF2B5EF4-FFF2-40B4-BE49-F238E27FC236}">
                <a16:creationId xmlns:a16="http://schemas.microsoft.com/office/drawing/2014/main" id="{B114F5AC-E9DB-4316-AE02-4FC688CD425A}"/>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5298B93C-E4A7-401B-9B5B-27817274AA70}"/>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65304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C9658-8D78-457A-BE56-BE63BCEA125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F8C72C8-3343-4D87-948D-5BDDD272A0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0F1F9F-C237-4FDA-BE68-A0FBD09E3226}"/>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5" name="Marcador de pie de página 4">
            <a:extLst>
              <a:ext uri="{FF2B5EF4-FFF2-40B4-BE49-F238E27FC236}">
                <a16:creationId xmlns:a16="http://schemas.microsoft.com/office/drawing/2014/main" id="{15C6E0C4-E3F2-4D26-9625-3E475B198113}"/>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12524A-24ED-43CC-A099-3B26B61A16BB}"/>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39040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79AD7B-4AC5-4B05-8BD7-299FAF6BFCE9}"/>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67D14CD1-A9D7-4C82-82BE-BD14112AC3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1801BC37-FD2D-4B13-818F-D832DFCC2C9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2553286C-CCCB-40BC-9D40-BF141B856800}"/>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6" name="Marcador de pie de página 5">
            <a:extLst>
              <a:ext uri="{FF2B5EF4-FFF2-40B4-BE49-F238E27FC236}">
                <a16:creationId xmlns:a16="http://schemas.microsoft.com/office/drawing/2014/main" id="{629D06AB-62AF-4C0A-B828-82DD155D1296}"/>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CA5FF4B7-ABC9-40AC-94ED-B552DD8ED752}"/>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3495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0B983-8580-40D5-A968-B99C062523F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E0D5254-75E3-4F15-A1FF-78C741365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78D2D2-6064-4F33-AE85-512DB5FA3B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94E4ADDD-B80D-4F00-B06E-1DC387AB9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EDCB9B-940B-4F70-81A6-F01D13DCBD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BCB18D0B-A5EC-4047-AA2D-B190DBB82CE6}"/>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8" name="Marcador de pie de página 7">
            <a:extLst>
              <a:ext uri="{FF2B5EF4-FFF2-40B4-BE49-F238E27FC236}">
                <a16:creationId xmlns:a16="http://schemas.microsoft.com/office/drawing/2014/main" id="{F7F5670E-7C65-474B-B1A9-490F3D8D83C7}"/>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76E5C21E-3011-4882-B5FB-B0FA23F9C1B0}"/>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12084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A2F5C-E1FD-436E-8F03-559FDDFD27ED}"/>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6190623A-C975-4BAF-B431-3DDE3D13EBC1}"/>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4" name="Marcador de pie de página 3">
            <a:extLst>
              <a:ext uri="{FF2B5EF4-FFF2-40B4-BE49-F238E27FC236}">
                <a16:creationId xmlns:a16="http://schemas.microsoft.com/office/drawing/2014/main" id="{DCC66E2B-0881-4CC4-A17D-4F6F5CAC3802}"/>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1A152D08-3D59-4828-9586-A2B93A28A97F}"/>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304707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CDFCEC0-836E-4A97-81D6-818FEC70B091}"/>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3" name="Marcador de pie de página 2">
            <a:extLst>
              <a:ext uri="{FF2B5EF4-FFF2-40B4-BE49-F238E27FC236}">
                <a16:creationId xmlns:a16="http://schemas.microsoft.com/office/drawing/2014/main" id="{7A0499E1-9F16-456A-9F4B-247D39D31854}"/>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581752F2-AA55-4F80-84D5-64698367F56C}"/>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765935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CEF11-BF9A-4B20-9927-62347F851A2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2D349C80-47DB-4733-AF99-DAD85A04B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D48070F7-9CC6-4F0F-9B6F-94B85D410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E1848CF-D079-4AD3-8A12-FCB6BF000549}"/>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6" name="Marcador de pie de página 5">
            <a:extLst>
              <a:ext uri="{FF2B5EF4-FFF2-40B4-BE49-F238E27FC236}">
                <a16:creationId xmlns:a16="http://schemas.microsoft.com/office/drawing/2014/main" id="{5BCF5A65-824C-4040-BE52-BCDD0A9C7EA9}"/>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E2BBADD6-6D99-4F53-B458-3C0E1E69E6F6}"/>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197907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6ADB7-FD90-4D95-8E12-5EA03CA274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EC3C8907-8ADB-4D44-936E-46613521A6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06715142-686A-4707-B9A9-8DEFCD179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BE02C1-75B8-4636-865A-FDF4C9C66028}"/>
              </a:ext>
            </a:extLst>
          </p:cNvPr>
          <p:cNvSpPr>
            <a:spLocks noGrp="1"/>
          </p:cNvSpPr>
          <p:nvPr>
            <p:ph type="dt" sz="half" idx="10"/>
          </p:nvPr>
        </p:nvSpPr>
        <p:spPr/>
        <p:txBody>
          <a:bodyPr/>
          <a:lstStyle/>
          <a:p>
            <a:fld id="{AE032527-EC8A-486F-BB62-E613A096788A}" type="datetimeFigureOut">
              <a:rPr lang="es-GT" smtClean="0"/>
              <a:t>8/04/2021</a:t>
            </a:fld>
            <a:endParaRPr lang="es-GT"/>
          </a:p>
        </p:txBody>
      </p:sp>
      <p:sp>
        <p:nvSpPr>
          <p:cNvPr id="6" name="Marcador de pie de página 5">
            <a:extLst>
              <a:ext uri="{FF2B5EF4-FFF2-40B4-BE49-F238E27FC236}">
                <a16:creationId xmlns:a16="http://schemas.microsoft.com/office/drawing/2014/main" id="{1BC0F13C-CE3E-4C7C-8BA2-3C98AE314F3B}"/>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530FB51F-48E3-4A96-B525-0E7D33C5E78D}"/>
              </a:ext>
            </a:extLst>
          </p:cNvPr>
          <p:cNvSpPr>
            <a:spLocks noGrp="1"/>
          </p:cNvSpPr>
          <p:nvPr>
            <p:ph type="sldNum" sz="quarter" idx="12"/>
          </p:nvPr>
        </p:nvSpPr>
        <p:spPr/>
        <p:txBody>
          <a:bodyPr/>
          <a:lstStyle/>
          <a:p>
            <a:fld id="{3B16EEFE-6CF6-421E-A424-6EADB7C02B9A}" type="slidenum">
              <a:rPr lang="es-GT" smtClean="0"/>
              <a:t>‹Nº›</a:t>
            </a:fld>
            <a:endParaRPr lang="es-GT"/>
          </a:p>
        </p:txBody>
      </p:sp>
    </p:spTree>
    <p:extLst>
      <p:ext uri="{BB962C8B-B14F-4D97-AF65-F5344CB8AC3E}">
        <p14:creationId xmlns:p14="http://schemas.microsoft.com/office/powerpoint/2010/main" val="218286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AF296B1-EAC2-4BD6-85BE-5C18BECFE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BC2CB857-5469-4FA4-96A6-A4FEEFC52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D803D3F9-1FA8-4033-ABB9-E97FA3CFC5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32527-EC8A-486F-BB62-E613A096788A}" type="datetimeFigureOut">
              <a:rPr lang="es-GT" smtClean="0"/>
              <a:t>8/04/2021</a:t>
            </a:fld>
            <a:endParaRPr lang="es-GT"/>
          </a:p>
        </p:txBody>
      </p:sp>
      <p:sp>
        <p:nvSpPr>
          <p:cNvPr id="5" name="Marcador de pie de página 4">
            <a:extLst>
              <a:ext uri="{FF2B5EF4-FFF2-40B4-BE49-F238E27FC236}">
                <a16:creationId xmlns:a16="http://schemas.microsoft.com/office/drawing/2014/main" id="{09410C06-C10E-4535-8B9D-70C1080D8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327E1920-729A-4B1F-8B73-B7E27E1D3E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6EEFE-6CF6-421E-A424-6EADB7C02B9A}" type="slidenum">
              <a:rPr lang="es-GT" smtClean="0"/>
              <a:t>‹Nº›</a:t>
            </a:fld>
            <a:endParaRPr lang="es-GT"/>
          </a:p>
        </p:txBody>
      </p:sp>
    </p:spTree>
    <p:extLst>
      <p:ext uri="{BB962C8B-B14F-4D97-AF65-F5344CB8AC3E}">
        <p14:creationId xmlns:p14="http://schemas.microsoft.com/office/powerpoint/2010/main" val="95233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Layout" Target="../diagrams/layout2.xml"/><Relationship Id="rId7" Type="http://schemas.openxmlformats.org/officeDocument/2006/relationships/image" Target="../media/image3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6" y="0"/>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1524000" y="750405"/>
            <a:ext cx="9144000" cy="1289533"/>
          </a:xfrm>
        </p:spPr>
        <p:txBody>
          <a:bodyPr/>
          <a:lstStyle/>
          <a:p>
            <a:r>
              <a:rPr lang="es-GT" dirty="0">
                <a:solidFill>
                  <a:schemeClr val="bg1"/>
                </a:solidFill>
                <a:latin typeface="Aller" panose="02000803040000020004" pitchFamily="2" charset="0"/>
                <a:cs typeface="Arial" panose="020B0604020202020204" pitchFamily="34" charset="0"/>
              </a:rPr>
              <a:t>Capítulo 13</a:t>
            </a:r>
          </a:p>
        </p:txBody>
      </p:sp>
      <p:sp>
        <p:nvSpPr>
          <p:cNvPr id="3" name="Subtítulo 2">
            <a:extLst>
              <a:ext uri="{FF2B5EF4-FFF2-40B4-BE49-F238E27FC236}">
                <a16:creationId xmlns:a16="http://schemas.microsoft.com/office/drawing/2014/main" id="{96DF4027-CA19-45F1-AB04-7AAC58566E3E}"/>
              </a:ext>
            </a:extLst>
          </p:cNvPr>
          <p:cNvSpPr>
            <a:spLocks noGrp="1"/>
          </p:cNvSpPr>
          <p:nvPr>
            <p:ph type="subTitle" idx="1"/>
          </p:nvPr>
        </p:nvSpPr>
        <p:spPr>
          <a:xfrm>
            <a:off x="1524000" y="2459039"/>
            <a:ext cx="9144000" cy="1655762"/>
          </a:xfrm>
        </p:spPr>
        <p:txBody>
          <a:bodyPr>
            <a:normAutofit fontScale="92500" lnSpcReduction="10000"/>
          </a:bodyPr>
          <a:lstStyle/>
          <a:p>
            <a:r>
              <a:rPr lang="es-GT" sz="6000" dirty="0">
                <a:solidFill>
                  <a:schemeClr val="bg1"/>
                </a:solidFill>
                <a:latin typeface="Aller" panose="02000803040000020004" pitchFamily="2" charset="0"/>
                <a:ea typeface="+mj-ea"/>
                <a:cs typeface="Arial" panose="020B0604020202020204" pitchFamily="34" charset="0"/>
              </a:rPr>
              <a:t>Juego y ocupación</a:t>
            </a:r>
          </a:p>
          <a:p>
            <a:r>
              <a:rPr lang="es-GT" sz="6000" dirty="0">
                <a:solidFill>
                  <a:schemeClr val="bg1"/>
                </a:solidFill>
                <a:latin typeface="Aller" panose="02000803040000020004" pitchFamily="2" charset="0"/>
                <a:ea typeface="+mj-ea"/>
                <a:cs typeface="Arial" panose="020B0604020202020204" pitchFamily="34" charset="0"/>
              </a:rPr>
              <a:t>del tiempo de ocio</a:t>
            </a:r>
          </a:p>
        </p:txBody>
      </p:sp>
      <p:pic>
        <p:nvPicPr>
          <p:cNvPr id="9" name="8 Imagen"/>
          <p:cNvPicPr/>
          <p:nvPr/>
        </p:nvPicPr>
        <p:blipFill rotWithShape="1">
          <a:blip r:embed="rId3"/>
          <a:srcRect l="21063" t="22357" r="46835" b="6647"/>
          <a:stretch/>
        </p:blipFill>
        <p:spPr bwMode="auto">
          <a:xfrm>
            <a:off x="586817" y="567509"/>
            <a:ext cx="2502372" cy="35967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705486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2" y="39756"/>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1524000" y="969819"/>
            <a:ext cx="9144000" cy="2459182"/>
          </a:xfrm>
        </p:spPr>
        <p:txBody>
          <a:bodyPr>
            <a:normAutofit/>
          </a:bodyPr>
          <a:lstStyle/>
          <a:p>
            <a:r>
              <a:rPr lang="es-GT">
                <a:solidFill>
                  <a:schemeClr val="bg1"/>
                </a:solidFill>
                <a:latin typeface="Aller" panose="02000803040000020004" pitchFamily="2" charset="0"/>
                <a:cs typeface="Arial" panose="020B0604020202020204" pitchFamily="34" charset="0"/>
              </a:rPr>
              <a:t>Módulo II</a:t>
            </a:r>
            <a:br>
              <a:rPr lang="es-GT">
                <a:solidFill>
                  <a:schemeClr val="bg1"/>
                </a:solidFill>
                <a:latin typeface="Aller" panose="02000803040000020004" pitchFamily="2" charset="0"/>
                <a:cs typeface="Arial" panose="020B0604020202020204" pitchFamily="34" charset="0"/>
              </a:rPr>
            </a:br>
            <a:endParaRPr lang="es-GT" dirty="0">
              <a:solidFill>
                <a:schemeClr val="bg1"/>
              </a:solidFill>
              <a:latin typeface="Aller" panose="02000803040000020004" pitchFamily="2" charset="0"/>
              <a:cs typeface="Arial" panose="020B0604020202020204" pitchFamily="34" charset="0"/>
            </a:endParaRPr>
          </a:p>
        </p:txBody>
      </p:sp>
      <p:sp>
        <p:nvSpPr>
          <p:cNvPr id="6" name="Subtítulo 5">
            <a:extLst>
              <a:ext uri="{FF2B5EF4-FFF2-40B4-BE49-F238E27FC236}">
                <a16:creationId xmlns:a16="http://schemas.microsoft.com/office/drawing/2014/main" id="{AFD6A8CD-3E30-4CF0-A4C5-437ABFE9B049}"/>
              </a:ext>
            </a:extLst>
          </p:cNvPr>
          <p:cNvSpPr>
            <a:spLocks noGrp="1"/>
          </p:cNvSpPr>
          <p:nvPr>
            <p:ph type="subTitle" idx="1"/>
          </p:nvPr>
        </p:nvSpPr>
        <p:spPr>
          <a:xfrm>
            <a:off x="1427018" y="2743058"/>
            <a:ext cx="9144000" cy="1655762"/>
          </a:xfrm>
        </p:spPr>
        <p:txBody>
          <a:bodyPr>
            <a:normAutofit/>
          </a:bodyPr>
          <a:lstStyle/>
          <a:p>
            <a:r>
              <a:rPr lang="es-GT" sz="3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ESTÁNDARES DE CALIDAD PARA LA ATENCIÓN DE NIÑOS, NIÑAS Y ADOLESCENTES EN ENTIDADES DE ABRIGO TEMPORAL</a:t>
            </a:r>
            <a:endParaRPr lang="es-MX"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Imagen 2">
            <a:extLst>
              <a:ext uri="{FF2B5EF4-FFF2-40B4-BE49-F238E27FC236}">
                <a16:creationId xmlns:a16="http://schemas.microsoft.com/office/drawing/2014/main" id="{E64BC9EC-D1B3-472B-8577-529C75CC3161}"/>
              </a:ext>
            </a:extLst>
          </p:cNvPr>
          <p:cNvPicPr>
            <a:picLocks noChangeAspect="1"/>
          </p:cNvPicPr>
          <p:nvPr/>
        </p:nvPicPr>
        <p:blipFill>
          <a:blip r:embed="rId3"/>
          <a:stretch>
            <a:fillRect/>
          </a:stretch>
        </p:blipFill>
        <p:spPr>
          <a:xfrm>
            <a:off x="314325" y="3718649"/>
            <a:ext cx="2387311" cy="2967181"/>
          </a:xfrm>
          <a:prstGeom prst="rect">
            <a:avLst/>
          </a:prstGeom>
        </p:spPr>
      </p:pic>
    </p:spTree>
    <p:extLst>
      <p:ext uri="{BB962C8B-B14F-4D97-AF65-F5344CB8AC3E}">
        <p14:creationId xmlns:p14="http://schemas.microsoft.com/office/powerpoint/2010/main" val="1446983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B95953C-973E-470E-8549-697798F3C5F0}"/>
              </a:ext>
            </a:extLst>
          </p:cNvPr>
          <p:cNvSpPr>
            <a:spLocks noGrp="1"/>
          </p:cNvSpPr>
          <p:nvPr>
            <p:ph type="title"/>
          </p:nvPr>
        </p:nvSpPr>
        <p:spPr>
          <a:xfrm>
            <a:off x="838200" y="365125"/>
            <a:ext cx="10515600" cy="1325563"/>
          </a:xfrm>
        </p:spPr>
        <p:txBody>
          <a:bodyPr/>
          <a:lstStyle/>
          <a:p>
            <a:pPr algn="ctr"/>
            <a:r>
              <a:rPr lang="es-GT"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Estándar No. 14</a:t>
            </a:r>
            <a:br>
              <a:rPr lang="es-GT"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br>
            <a:r>
              <a:rPr lang="es-GT"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NNA con Necesidades Especiales </a:t>
            </a:r>
          </a:p>
        </p:txBody>
      </p:sp>
      <p:pic>
        <p:nvPicPr>
          <p:cNvPr id="2" name="Marcador de contenido 1">
            <a:extLst>
              <a:ext uri="{FF2B5EF4-FFF2-40B4-BE49-F238E27FC236}">
                <a16:creationId xmlns:a16="http://schemas.microsoft.com/office/drawing/2014/main" id="{30463502-BC0E-447C-9EA4-78583209275B}"/>
              </a:ext>
            </a:extLst>
          </p:cNvPr>
          <p:cNvPicPr>
            <a:picLocks noGrp="1" noChangeAspect="1"/>
          </p:cNvPicPr>
          <p:nvPr>
            <p:ph idx="1"/>
          </p:nvPr>
        </p:nvPicPr>
        <p:blipFill>
          <a:blip r:embed="rId2"/>
          <a:stretch>
            <a:fillRect/>
          </a:stretch>
        </p:blipFill>
        <p:spPr>
          <a:xfrm>
            <a:off x="2971529" y="1837026"/>
            <a:ext cx="6248942" cy="432853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19775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1B3012-F0E8-4C45-AB7D-5834C45C1D43}"/>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MX"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NNA CON NECESIDADES ESPECIALES </a:t>
            </a:r>
          </a:p>
        </p:txBody>
      </p:sp>
      <p:sp>
        <p:nvSpPr>
          <p:cNvPr id="3" name="Marcador de contenido 2">
            <a:extLst>
              <a:ext uri="{FF2B5EF4-FFF2-40B4-BE49-F238E27FC236}">
                <a16:creationId xmlns:a16="http://schemas.microsoft.com/office/drawing/2014/main" id="{51B30931-0A3C-4B96-A2BD-775B9FE72703}"/>
              </a:ext>
            </a:extLst>
          </p:cNvPr>
          <p:cNvSpPr>
            <a:spLocks noGrp="1"/>
          </p:cNvSpPr>
          <p:nvPr>
            <p:ph idx="1"/>
          </p:nvPr>
        </p:nvSpPr>
        <p:spPr/>
        <p:txBody>
          <a:bodyPr/>
          <a:lstStyle/>
          <a:p>
            <a:pPr algn="just"/>
            <a:r>
              <a:rPr lang="es-MX" dirty="0"/>
              <a:t>El término según los estándares de calidad se refiere a los NNA que padecen de alguna enfermedad crónica o enfrentan una situación que limita su capacidad para desarrollar actividades propias de su edad, lo que requiere de una atención más frecuente o especializada. </a:t>
            </a:r>
          </a:p>
        </p:txBody>
      </p:sp>
      <p:pic>
        <p:nvPicPr>
          <p:cNvPr id="4" name="Imagen 3">
            <a:extLst>
              <a:ext uri="{FF2B5EF4-FFF2-40B4-BE49-F238E27FC236}">
                <a16:creationId xmlns:a16="http://schemas.microsoft.com/office/drawing/2014/main" id="{2AFA8FC0-CB59-48FC-9312-8CCB25E7575D}"/>
              </a:ext>
            </a:extLst>
          </p:cNvPr>
          <p:cNvPicPr>
            <a:picLocks noChangeAspect="1"/>
          </p:cNvPicPr>
          <p:nvPr/>
        </p:nvPicPr>
        <p:blipFill>
          <a:blip r:embed="rId2"/>
          <a:stretch>
            <a:fillRect/>
          </a:stretch>
        </p:blipFill>
        <p:spPr>
          <a:xfrm>
            <a:off x="838200" y="3760117"/>
            <a:ext cx="3729991" cy="1821957"/>
          </a:xfrm>
          <a:prstGeom prst="rect">
            <a:avLst/>
          </a:prstGeom>
          <a:ln>
            <a:noFill/>
          </a:ln>
          <a:effectLst>
            <a:outerShdw blurRad="190500" algn="tl" rotWithShape="0">
              <a:srgbClr val="000000">
                <a:alpha val="70000"/>
              </a:srgbClr>
            </a:outerShdw>
          </a:effectLst>
        </p:spPr>
      </p:pic>
      <p:pic>
        <p:nvPicPr>
          <p:cNvPr id="5" name="Imagen 4">
            <a:extLst>
              <a:ext uri="{FF2B5EF4-FFF2-40B4-BE49-F238E27FC236}">
                <a16:creationId xmlns:a16="http://schemas.microsoft.com/office/drawing/2014/main" id="{E7364053-65CA-49AF-BAFC-9A444DF501B1}"/>
              </a:ext>
            </a:extLst>
          </p:cNvPr>
          <p:cNvPicPr>
            <a:picLocks noChangeAspect="1"/>
          </p:cNvPicPr>
          <p:nvPr/>
        </p:nvPicPr>
        <p:blipFill>
          <a:blip r:embed="rId3"/>
          <a:stretch>
            <a:fillRect/>
          </a:stretch>
        </p:blipFill>
        <p:spPr>
          <a:xfrm>
            <a:off x="5157145" y="3826495"/>
            <a:ext cx="2957918" cy="17555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Imagen 5">
            <a:extLst>
              <a:ext uri="{FF2B5EF4-FFF2-40B4-BE49-F238E27FC236}">
                <a16:creationId xmlns:a16="http://schemas.microsoft.com/office/drawing/2014/main" id="{D64C48A7-A64D-4225-93BA-99F7E3886560}"/>
              </a:ext>
            </a:extLst>
          </p:cNvPr>
          <p:cNvPicPr>
            <a:picLocks noChangeAspect="1"/>
          </p:cNvPicPr>
          <p:nvPr/>
        </p:nvPicPr>
        <p:blipFill>
          <a:blip r:embed="rId4"/>
          <a:stretch>
            <a:fillRect/>
          </a:stretch>
        </p:blipFill>
        <p:spPr>
          <a:xfrm>
            <a:off x="9013805" y="3650363"/>
            <a:ext cx="1855305" cy="189852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5491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0DD348-394F-416C-A076-33095CA12ABC}"/>
              </a:ext>
            </a:extLst>
          </p:cNvPr>
          <p:cNvSpPr>
            <a:spLocks noGrp="1"/>
          </p:cNvSpPr>
          <p:nvPr>
            <p:ph idx="1"/>
          </p:nvPr>
        </p:nvSpPr>
        <p:spPr/>
        <p:txBody>
          <a:bodyPr>
            <a:normAutofit/>
          </a:bodyPr>
          <a:lstStyle/>
          <a:p>
            <a:endParaRPr lang="es-GT" dirty="0"/>
          </a:p>
          <a:p>
            <a:endParaRPr lang="es-GT" dirty="0"/>
          </a:p>
          <a:p>
            <a:pPr marL="914400" lvl="2" indent="0">
              <a:buNone/>
            </a:pPr>
            <a:endParaRPr lang="es-GT" dirty="0"/>
          </a:p>
          <a:p>
            <a:pPr marL="914400" lvl="2" indent="0">
              <a:buNone/>
            </a:pPr>
            <a:r>
              <a:rPr lang="es-GT" dirty="0"/>
              <a:t> </a:t>
            </a:r>
          </a:p>
          <a:p>
            <a:endParaRPr lang="es-GT" dirty="0"/>
          </a:p>
          <a:p>
            <a:endParaRPr lang="es-GT" dirty="0"/>
          </a:p>
          <a:p>
            <a:endParaRPr lang="es-GT" dirty="0"/>
          </a:p>
          <a:p>
            <a:endParaRPr lang="es-GT" dirty="0"/>
          </a:p>
        </p:txBody>
      </p:sp>
      <p:sp>
        <p:nvSpPr>
          <p:cNvPr id="11" name="Elipse 10">
            <a:extLst>
              <a:ext uri="{FF2B5EF4-FFF2-40B4-BE49-F238E27FC236}">
                <a16:creationId xmlns:a16="http://schemas.microsoft.com/office/drawing/2014/main" id="{4F9545F1-2C34-4F2F-A3C8-24562329FBD0}"/>
              </a:ext>
            </a:extLst>
          </p:cNvPr>
          <p:cNvSpPr/>
          <p:nvPr/>
        </p:nvSpPr>
        <p:spPr>
          <a:xfrm>
            <a:off x="537911" y="1646261"/>
            <a:ext cx="2686929" cy="225286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Las entidades de abrigo temporal deben disponer de: </a:t>
            </a:r>
          </a:p>
        </p:txBody>
      </p:sp>
      <p:sp>
        <p:nvSpPr>
          <p:cNvPr id="12" name="Rectángulo: esquinas redondeadas 11">
            <a:extLst>
              <a:ext uri="{FF2B5EF4-FFF2-40B4-BE49-F238E27FC236}">
                <a16:creationId xmlns:a16="http://schemas.microsoft.com/office/drawing/2014/main" id="{CC9D3CE1-50E3-461F-97A6-10C485AAEFFB}"/>
              </a:ext>
            </a:extLst>
          </p:cNvPr>
          <p:cNvSpPr/>
          <p:nvPr/>
        </p:nvSpPr>
        <p:spPr>
          <a:xfrm>
            <a:off x="3142446" y="341278"/>
            <a:ext cx="6109252" cy="128228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GT" dirty="0"/>
              <a:t>1. Los NNA con discapacidad deben de recibir el cuidado adecuado para potenciar su desarrollo integral. </a:t>
            </a:r>
          </a:p>
        </p:txBody>
      </p:sp>
      <p:pic>
        <p:nvPicPr>
          <p:cNvPr id="13" name="Imagen 12">
            <a:extLst>
              <a:ext uri="{FF2B5EF4-FFF2-40B4-BE49-F238E27FC236}">
                <a16:creationId xmlns:a16="http://schemas.microsoft.com/office/drawing/2014/main" id="{7BDC8AB8-D024-46B8-9AAC-000E6902AA48}"/>
              </a:ext>
            </a:extLst>
          </p:cNvPr>
          <p:cNvPicPr>
            <a:picLocks noChangeAspect="1"/>
          </p:cNvPicPr>
          <p:nvPr/>
        </p:nvPicPr>
        <p:blipFill>
          <a:blip r:embed="rId2"/>
          <a:stretch>
            <a:fillRect/>
          </a:stretch>
        </p:blipFill>
        <p:spPr>
          <a:xfrm>
            <a:off x="4353354" y="1878601"/>
            <a:ext cx="2522276" cy="1420882"/>
          </a:xfrm>
          <a:prstGeom prst="rect">
            <a:avLst/>
          </a:prstGeom>
        </p:spPr>
      </p:pic>
      <p:sp>
        <p:nvSpPr>
          <p:cNvPr id="14" name="Rectángulo: esquinas redondeadas 13">
            <a:extLst>
              <a:ext uri="{FF2B5EF4-FFF2-40B4-BE49-F238E27FC236}">
                <a16:creationId xmlns:a16="http://schemas.microsoft.com/office/drawing/2014/main" id="{57D01D2F-242E-4989-AB00-EB73AD54FF24}"/>
              </a:ext>
            </a:extLst>
          </p:cNvPr>
          <p:cNvSpPr/>
          <p:nvPr/>
        </p:nvSpPr>
        <p:spPr>
          <a:xfrm>
            <a:off x="4435048" y="3280260"/>
            <a:ext cx="2358887" cy="5300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Acondicionamiento físico </a:t>
            </a:r>
          </a:p>
        </p:txBody>
      </p:sp>
      <p:pic>
        <p:nvPicPr>
          <p:cNvPr id="15" name="Imagen 14">
            <a:extLst>
              <a:ext uri="{FF2B5EF4-FFF2-40B4-BE49-F238E27FC236}">
                <a16:creationId xmlns:a16="http://schemas.microsoft.com/office/drawing/2014/main" id="{906F30FF-8894-4D8A-8D34-FE18FE16E124}"/>
              </a:ext>
            </a:extLst>
          </p:cNvPr>
          <p:cNvPicPr>
            <a:picLocks noChangeAspect="1"/>
          </p:cNvPicPr>
          <p:nvPr/>
        </p:nvPicPr>
        <p:blipFill>
          <a:blip r:embed="rId3"/>
          <a:stretch>
            <a:fillRect/>
          </a:stretch>
        </p:blipFill>
        <p:spPr>
          <a:xfrm>
            <a:off x="8320391" y="1799218"/>
            <a:ext cx="2597895" cy="1635862"/>
          </a:xfrm>
          <a:prstGeom prst="rect">
            <a:avLst/>
          </a:prstGeom>
        </p:spPr>
      </p:pic>
      <p:sp>
        <p:nvSpPr>
          <p:cNvPr id="17" name="Rectángulo: esquinas redondeadas 16">
            <a:extLst>
              <a:ext uri="{FF2B5EF4-FFF2-40B4-BE49-F238E27FC236}">
                <a16:creationId xmlns:a16="http://schemas.microsoft.com/office/drawing/2014/main" id="{8F52D2FE-CE49-4A6A-9BA6-866700ED40D3}"/>
              </a:ext>
            </a:extLst>
          </p:cNvPr>
          <p:cNvSpPr/>
          <p:nvPr/>
        </p:nvSpPr>
        <p:spPr>
          <a:xfrm>
            <a:off x="8274358" y="3408673"/>
            <a:ext cx="2689963" cy="46435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Programas especiales de educación </a:t>
            </a:r>
          </a:p>
        </p:txBody>
      </p:sp>
      <p:pic>
        <p:nvPicPr>
          <p:cNvPr id="19" name="Imagen 18">
            <a:extLst>
              <a:ext uri="{FF2B5EF4-FFF2-40B4-BE49-F238E27FC236}">
                <a16:creationId xmlns:a16="http://schemas.microsoft.com/office/drawing/2014/main" id="{D12E5395-462E-40B4-A098-C2789CFF8A4E}"/>
              </a:ext>
            </a:extLst>
          </p:cNvPr>
          <p:cNvPicPr>
            <a:picLocks noChangeAspect="1"/>
          </p:cNvPicPr>
          <p:nvPr/>
        </p:nvPicPr>
        <p:blipFill rotWithShape="1">
          <a:blip r:embed="rId4"/>
          <a:srcRect l="-2232" r="2232" b="52091"/>
          <a:stretch/>
        </p:blipFill>
        <p:spPr>
          <a:xfrm>
            <a:off x="2706780" y="3989711"/>
            <a:ext cx="2064775" cy="1282287"/>
          </a:xfrm>
          <a:prstGeom prst="rect">
            <a:avLst/>
          </a:prstGeom>
        </p:spPr>
      </p:pic>
      <p:sp>
        <p:nvSpPr>
          <p:cNvPr id="20" name="Rectángulo: esquinas redondeadas 19">
            <a:extLst>
              <a:ext uri="{FF2B5EF4-FFF2-40B4-BE49-F238E27FC236}">
                <a16:creationId xmlns:a16="http://schemas.microsoft.com/office/drawing/2014/main" id="{A77527C3-1F1F-4DFB-AEF8-B81990037A86}"/>
              </a:ext>
            </a:extLst>
          </p:cNvPr>
          <p:cNvSpPr/>
          <p:nvPr/>
        </p:nvSpPr>
        <p:spPr>
          <a:xfrm>
            <a:off x="2706780" y="5298405"/>
            <a:ext cx="2064775" cy="589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Rehabilitación </a:t>
            </a:r>
          </a:p>
        </p:txBody>
      </p:sp>
      <p:pic>
        <p:nvPicPr>
          <p:cNvPr id="21" name="Imagen 20">
            <a:extLst>
              <a:ext uri="{FF2B5EF4-FFF2-40B4-BE49-F238E27FC236}">
                <a16:creationId xmlns:a16="http://schemas.microsoft.com/office/drawing/2014/main" id="{E17363F8-33F9-44C3-A04E-2574FCB9CF29}"/>
              </a:ext>
            </a:extLst>
          </p:cNvPr>
          <p:cNvPicPr>
            <a:picLocks noChangeAspect="1"/>
          </p:cNvPicPr>
          <p:nvPr/>
        </p:nvPicPr>
        <p:blipFill>
          <a:blip r:embed="rId5"/>
          <a:stretch>
            <a:fillRect/>
          </a:stretch>
        </p:blipFill>
        <p:spPr>
          <a:xfrm>
            <a:off x="6096000" y="3890039"/>
            <a:ext cx="1957806" cy="1460536"/>
          </a:xfrm>
          <a:prstGeom prst="rect">
            <a:avLst/>
          </a:prstGeom>
        </p:spPr>
      </p:pic>
      <p:sp>
        <p:nvSpPr>
          <p:cNvPr id="22" name="Rectángulo: esquinas redondeadas 21">
            <a:extLst>
              <a:ext uri="{FF2B5EF4-FFF2-40B4-BE49-F238E27FC236}">
                <a16:creationId xmlns:a16="http://schemas.microsoft.com/office/drawing/2014/main" id="{A7AD3F40-840E-4E1F-9A27-F1EA8B4C6EC9}"/>
              </a:ext>
            </a:extLst>
          </p:cNvPr>
          <p:cNvSpPr/>
          <p:nvPr/>
        </p:nvSpPr>
        <p:spPr>
          <a:xfrm>
            <a:off x="6109768" y="5333944"/>
            <a:ext cx="1944038" cy="5185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t>Atención médica y psicológica </a:t>
            </a:r>
          </a:p>
        </p:txBody>
      </p:sp>
      <p:pic>
        <p:nvPicPr>
          <p:cNvPr id="23" name="Imagen 22">
            <a:extLst>
              <a:ext uri="{FF2B5EF4-FFF2-40B4-BE49-F238E27FC236}">
                <a16:creationId xmlns:a16="http://schemas.microsoft.com/office/drawing/2014/main" id="{632580DB-8E76-4ACD-9624-98EC6A80151E}"/>
              </a:ext>
            </a:extLst>
          </p:cNvPr>
          <p:cNvPicPr>
            <a:picLocks noChangeAspect="1"/>
          </p:cNvPicPr>
          <p:nvPr/>
        </p:nvPicPr>
        <p:blipFill>
          <a:blip r:embed="rId6"/>
          <a:stretch>
            <a:fillRect/>
          </a:stretch>
        </p:blipFill>
        <p:spPr>
          <a:xfrm>
            <a:off x="9074726" y="4149033"/>
            <a:ext cx="2180105" cy="1201542"/>
          </a:xfrm>
          <a:prstGeom prst="rect">
            <a:avLst/>
          </a:prstGeom>
        </p:spPr>
      </p:pic>
      <p:sp>
        <p:nvSpPr>
          <p:cNvPr id="24" name="Rectángulo: esquinas redondeadas 23">
            <a:extLst>
              <a:ext uri="{FF2B5EF4-FFF2-40B4-BE49-F238E27FC236}">
                <a16:creationId xmlns:a16="http://schemas.microsoft.com/office/drawing/2014/main" id="{05B6D0CF-1F01-4B30-BA0F-6977822C476D}"/>
              </a:ext>
            </a:extLst>
          </p:cNvPr>
          <p:cNvSpPr/>
          <p:nvPr/>
        </p:nvSpPr>
        <p:spPr>
          <a:xfrm>
            <a:off x="9074727" y="5350575"/>
            <a:ext cx="2147455" cy="46435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Personal capacitado</a:t>
            </a:r>
          </a:p>
        </p:txBody>
      </p:sp>
    </p:spTree>
    <p:extLst>
      <p:ext uri="{BB962C8B-B14F-4D97-AF65-F5344CB8AC3E}">
        <p14:creationId xmlns:p14="http://schemas.microsoft.com/office/powerpoint/2010/main" val="57617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85C4A-E967-4590-BAF8-68832A684BB1}"/>
              </a:ext>
            </a:extLst>
          </p:cNvPr>
          <p:cNvSpPr>
            <a:spLocks noGrp="1"/>
          </p:cNvSpPr>
          <p:nvPr>
            <p:ph type="title"/>
          </p:nvPr>
        </p:nvSpPr>
        <p:spPr/>
        <p:txBody>
          <a:bodyPr/>
          <a:lstStyle/>
          <a:p>
            <a:r>
              <a:rPr lang="es-MX" b="1" dirty="0">
                <a:ln w="22225">
                  <a:solidFill>
                    <a:schemeClr val="accent2"/>
                  </a:solidFill>
                  <a:prstDash val="solid"/>
                </a:ln>
                <a:solidFill>
                  <a:schemeClr val="accent2">
                    <a:lumMod val="40000"/>
                    <a:lumOff val="60000"/>
                  </a:schemeClr>
                </a:solidFill>
              </a:rPr>
              <a:t>Prácticas operativas mínimas </a:t>
            </a:r>
          </a:p>
        </p:txBody>
      </p:sp>
      <p:pic>
        <p:nvPicPr>
          <p:cNvPr id="4" name="Imagen 3">
            <a:extLst>
              <a:ext uri="{FF2B5EF4-FFF2-40B4-BE49-F238E27FC236}">
                <a16:creationId xmlns:a16="http://schemas.microsoft.com/office/drawing/2014/main" id="{329A9441-FBA8-4984-B284-3FC4B574832E}"/>
              </a:ext>
            </a:extLst>
          </p:cNvPr>
          <p:cNvPicPr>
            <a:picLocks noChangeAspect="1"/>
          </p:cNvPicPr>
          <p:nvPr/>
        </p:nvPicPr>
        <p:blipFill>
          <a:blip r:embed="rId2"/>
          <a:stretch>
            <a:fillRect/>
          </a:stretch>
        </p:blipFill>
        <p:spPr>
          <a:xfrm rot="16200000">
            <a:off x="8614119" y="2260210"/>
            <a:ext cx="5838092" cy="1317671"/>
          </a:xfrm>
          <a:prstGeom prst="rect">
            <a:avLst/>
          </a:prstGeom>
        </p:spPr>
      </p:pic>
      <p:sp>
        <p:nvSpPr>
          <p:cNvPr id="5" name="Rectángulo: esquinas redondeadas 4">
            <a:extLst>
              <a:ext uri="{FF2B5EF4-FFF2-40B4-BE49-F238E27FC236}">
                <a16:creationId xmlns:a16="http://schemas.microsoft.com/office/drawing/2014/main" id="{2DAD5B5E-22E6-43DB-9AFA-B39B8E6A4F4D}"/>
              </a:ext>
            </a:extLst>
          </p:cNvPr>
          <p:cNvSpPr/>
          <p:nvPr/>
        </p:nvSpPr>
        <p:spPr>
          <a:xfrm>
            <a:off x="967409" y="1504018"/>
            <a:ext cx="4573020" cy="154677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dirty="0"/>
              <a:t>1. Preparación de la admisión:  Con base a la información proporcionada por el Juzgado y la PGN,  la entidad de abrigo temporal debe organizar la acogida de NNA de acuerdo a la necesidad que presente. </a:t>
            </a:r>
          </a:p>
        </p:txBody>
      </p:sp>
      <p:sp>
        <p:nvSpPr>
          <p:cNvPr id="7" name="Rectángulo: esquinas redondeadas 6">
            <a:extLst>
              <a:ext uri="{FF2B5EF4-FFF2-40B4-BE49-F238E27FC236}">
                <a16:creationId xmlns:a16="http://schemas.microsoft.com/office/drawing/2014/main" id="{1F0771A4-BAB5-4C51-9088-C1E2BC6CADEF}"/>
              </a:ext>
            </a:extLst>
          </p:cNvPr>
          <p:cNvSpPr/>
          <p:nvPr/>
        </p:nvSpPr>
        <p:spPr>
          <a:xfrm>
            <a:off x="967409" y="3425888"/>
            <a:ext cx="4573020" cy="14439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dirty="0"/>
              <a:t>2. Cuidado:  Las entidades de abrigo deben de elaborar un Modelo de Atención Integral para este perfil, con el objetivo de mejorar su calidad de vida. </a:t>
            </a:r>
          </a:p>
        </p:txBody>
      </p:sp>
      <p:sp>
        <p:nvSpPr>
          <p:cNvPr id="8" name="Rectángulo: esquinas redondeadas 7">
            <a:extLst>
              <a:ext uri="{FF2B5EF4-FFF2-40B4-BE49-F238E27FC236}">
                <a16:creationId xmlns:a16="http://schemas.microsoft.com/office/drawing/2014/main" id="{21A2D2F5-8DD1-4994-958B-0BBA77109C9C}"/>
              </a:ext>
            </a:extLst>
          </p:cNvPr>
          <p:cNvSpPr/>
          <p:nvPr/>
        </p:nvSpPr>
        <p:spPr>
          <a:xfrm>
            <a:off x="6208045" y="1504018"/>
            <a:ext cx="4573020" cy="16599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a:t>3. Formación educativa: Las entidades de abrigo deben brindar la oportunidad de educación a los NNA con discapacidad, con el objetivo de ayudarlos a ser tan independientes como sea posible.  </a:t>
            </a:r>
          </a:p>
        </p:txBody>
      </p:sp>
      <p:sp>
        <p:nvSpPr>
          <p:cNvPr id="9" name="Rectángulo: esquinas redondeadas 8">
            <a:extLst>
              <a:ext uri="{FF2B5EF4-FFF2-40B4-BE49-F238E27FC236}">
                <a16:creationId xmlns:a16="http://schemas.microsoft.com/office/drawing/2014/main" id="{A881706B-06F3-446E-9422-C13589AF07E6}"/>
              </a:ext>
            </a:extLst>
          </p:cNvPr>
          <p:cNvSpPr/>
          <p:nvPr/>
        </p:nvSpPr>
        <p:spPr>
          <a:xfrm>
            <a:off x="6353083" y="3425888"/>
            <a:ext cx="4326758" cy="144392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4. Instalaciones adecuadas </a:t>
            </a:r>
          </a:p>
        </p:txBody>
      </p:sp>
      <p:sp>
        <p:nvSpPr>
          <p:cNvPr id="10" name="Rectángulo: esquinas redondeadas 9">
            <a:extLst>
              <a:ext uri="{FF2B5EF4-FFF2-40B4-BE49-F238E27FC236}">
                <a16:creationId xmlns:a16="http://schemas.microsoft.com/office/drawing/2014/main" id="{451B58B6-E7EE-4223-B34E-FAB74A575CC3}"/>
              </a:ext>
            </a:extLst>
          </p:cNvPr>
          <p:cNvSpPr/>
          <p:nvPr/>
        </p:nvSpPr>
        <p:spPr>
          <a:xfrm>
            <a:off x="3711628" y="5102227"/>
            <a:ext cx="3934875" cy="13255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MX" dirty="0"/>
              <a:t>5. Formación del personal</a:t>
            </a:r>
          </a:p>
        </p:txBody>
      </p:sp>
    </p:spTree>
    <p:extLst>
      <p:ext uri="{BB962C8B-B14F-4D97-AF65-F5344CB8AC3E}">
        <p14:creationId xmlns:p14="http://schemas.microsoft.com/office/powerpoint/2010/main" val="50150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r>
              <a:rPr lang="es-GT" dirty="0">
                <a:ln w="0"/>
                <a:solidFill>
                  <a:schemeClr val="accent1"/>
                </a:solidFill>
                <a:effectLst>
                  <a:outerShdw blurRad="38100" dist="25400" dir="5400000" algn="ctr" rotWithShape="0">
                    <a:srgbClr val="6E747A">
                      <a:alpha val="43000"/>
                    </a:srgbClr>
                  </a:outerShdw>
                </a:effectLst>
              </a:rPr>
              <a:t>Buenas prácticas para la inclusión:</a:t>
            </a:r>
          </a:p>
        </p:txBody>
      </p:sp>
      <p:sp>
        <p:nvSpPr>
          <p:cNvPr id="3" name="Marcador de contenido 2">
            <a:extLst>
              <a:ext uri="{FF2B5EF4-FFF2-40B4-BE49-F238E27FC236}">
                <a16:creationId xmlns:a16="http://schemas.microsoft.com/office/drawing/2014/main" id="{C5E7A543-24D1-421D-9769-F0E0EB1B4BAF}"/>
              </a:ext>
            </a:extLst>
          </p:cNvPr>
          <p:cNvSpPr>
            <a:spLocks noGrp="1"/>
          </p:cNvSpPr>
          <p:nvPr>
            <p:ph idx="1"/>
          </p:nvPr>
        </p:nvSpPr>
        <p:spPr/>
        <p:txBody>
          <a:bodyPr>
            <a:normAutofit/>
          </a:bodyPr>
          <a:lstStyle/>
          <a:p>
            <a:pPr algn="just"/>
            <a:r>
              <a:rPr lang="es-GT" dirty="0"/>
              <a:t>Dirigirnos a los NNA con naturalidad.</a:t>
            </a:r>
          </a:p>
          <a:p>
            <a:pPr algn="just"/>
            <a:r>
              <a:rPr lang="es-GT" dirty="0"/>
              <a:t> Nunca tomar decisiones por ellos.</a:t>
            </a:r>
          </a:p>
          <a:p>
            <a:pPr algn="just"/>
            <a:r>
              <a:rPr lang="es-GT" dirty="0"/>
              <a:t> Consultarle si necesita algún tipo de apoyo o ayuda y respetar su decisión.</a:t>
            </a:r>
          </a:p>
          <a:p>
            <a:pPr algn="just"/>
            <a:r>
              <a:rPr lang="es-GT" dirty="0"/>
              <a:t>Evitar la sobreprotección y la excesiva ayuda ya que implica no respetar la capacidad, autonomía y decisiones de la persona.</a:t>
            </a:r>
          </a:p>
          <a:p>
            <a:pPr algn="just"/>
            <a:r>
              <a:rPr lang="es-GT" b="0" i="0" dirty="0">
                <a:solidFill>
                  <a:srgbClr val="191919"/>
                </a:solidFill>
                <a:effectLst/>
                <a:latin typeface="Allerta"/>
              </a:rPr>
              <a:t>Tener en cuenta los tiempos individuales, no hay que ser impacientes si una persona con discapacidad requiere más tiempo para llevar una acción o proceso comunicativo.</a:t>
            </a:r>
            <a:endParaRPr lang="es-GT" dirty="0"/>
          </a:p>
        </p:txBody>
      </p:sp>
      <p:pic>
        <p:nvPicPr>
          <p:cNvPr id="4" name="Imagen 3">
            <a:extLst>
              <a:ext uri="{FF2B5EF4-FFF2-40B4-BE49-F238E27FC236}">
                <a16:creationId xmlns:a16="http://schemas.microsoft.com/office/drawing/2014/main" id="{3D1D636C-86E7-49F2-80A8-DB99C3DEDA34}"/>
              </a:ext>
            </a:extLst>
          </p:cNvPr>
          <p:cNvPicPr>
            <a:picLocks noChangeAspect="1"/>
          </p:cNvPicPr>
          <p:nvPr/>
        </p:nvPicPr>
        <p:blipFill>
          <a:blip r:embed="rId2"/>
          <a:stretch>
            <a:fillRect/>
          </a:stretch>
        </p:blipFill>
        <p:spPr>
          <a:xfrm rot="1040748">
            <a:off x="9057417" y="923940"/>
            <a:ext cx="2341843" cy="1533497"/>
          </a:xfrm>
          <a:prstGeom prst="rect">
            <a:avLst/>
          </a:prstGeom>
        </p:spPr>
      </p:pic>
    </p:spTree>
    <p:extLst>
      <p:ext uri="{BB962C8B-B14F-4D97-AF65-F5344CB8AC3E}">
        <p14:creationId xmlns:p14="http://schemas.microsoft.com/office/powerpoint/2010/main" val="360666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FFBEB51-F42C-4C84-B0F8-5551973CA491}"/>
              </a:ext>
            </a:extLst>
          </p:cNvPr>
          <p:cNvSpPr txBox="1"/>
          <p:nvPr/>
        </p:nvSpPr>
        <p:spPr>
          <a:xfrm>
            <a:off x="3048000" y="3247647"/>
            <a:ext cx="6096000" cy="369332"/>
          </a:xfrm>
          <a:prstGeom prst="rect">
            <a:avLst/>
          </a:prstGeom>
          <a:noFill/>
        </p:spPr>
        <p:txBody>
          <a:bodyPr wrap="square">
            <a:spAutoFit/>
          </a:bodyPr>
          <a:lstStyle/>
          <a:p>
            <a:r>
              <a:rPr lang="es-MX" dirty="0"/>
              <a:t>https://youtu.be/4INwx_tmTKw</a:t>
            </a:r>
          </a:p>
        </p:txBody>
      </p:sp>
    </p:spTree>
    <p:extLst>
      <p:ext uri="{BB962C8B-B14F-4D97-AF65-F5344CB8AC3E}">
        <p14:creationId xmlns:p14="http://schemas.microsoft.com/office/powerpoint/2010/main" val="267640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B734B0-E23D-4CBA-8DEB-85820CD0E3C4}"/>
              </a:ext>
            </a:extLst>
          </p:cNvPr>
          <p:cNvPicPr>
            <a:picLocks noChangeAspect="1"/>
          </p:cNvPicPr>
          <p:nvPr/>
        </p:nvPicPr>
        <p:blipFill>
          <a:blip r:embed="rId2"/>
          <a:stretch>
            <a:fillRect/>
          </a:stretch>
        </p:blipFill>
        <p:spPr>
          <a:xfrm>
            <a:off x="2475915" y="564072"/>
            <a:ext cx="6455898" cy="5648911"/>
          </a:xfrm>
          <a:prstGeom prst="rect">
            <a:avLst/>
          </a:prstGeom>
        </p:spPr>
      </p:pic>
      <p:pic>
        <p:nvPicPr>
          <p:cNvPr id="5" name="Imagen 4">
            <a:extLst>
              <a:ext uri="{FF2B5EF4-FFF2-40B4-BE49-F238E27FC236}">
                <a16:creationId xmlns:a16="http://schemas.microsoft.com/office/drawing/2014/main" id="{85CC2ECC-FEA8-4D7E-ACCD-0E4E7AFE41E8}"/>
              </a:ext>
            </a:extLst>
          </p:cNvPr>
          <p:cNvPicPr>
            <a:picLocks noChangeAspect="1"/>
          </p:cNvPicPr>
          <p:nvPr/>
        </p:nvPicPr>
        <p:blipFill>
          <a:blip r:embed="rId3"/>
          <a:stretch>
            <a:fillRect/>
          </a:stretch>
        </p:blipFill>
        <p:spPr>
          <a:xfrm>
            <a:off x="10875150" y="203963"/>
            <a:ext cx="1316850" cy="5840474"/>
          </a:xfrm>
          <a:prstGeom prst="rect">
            <a:avLst/>
          </a:prstGeom>
        </p:spPr>
      </p:pic>
    </p:spTree>
    <p:extLst>
      <p:ext uri="{BB962C8B-B14F-4D97-AF65-F5344CB8AC3E}">
        <p14:creationId xmlns:p14="http://schemas.microsoft.com/office/powerpoint/2010/main" val="1212026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nterfaz de usuario gráfica, Aplicación&#10;&#10;Descripción generada automáticamente">
            <a:extLst>
              <a:ext uri="{FF2B5EF4-FFF2-40B4-BE49-F238E27FC236}">
                <a16:creationId xmlns:a16="http://schemas.microsoft.com/office/drawing/2014/main" id="{D070B715-F8BB-4048-A067-E9C826A47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D4781EBE-894A-4202-891E-F625A4C261E7}"/>
              </a:ext>
            </a:extLst>
          </p:cNvPr>
          <p:cNvSpPr>
            <a:spLocks noGrp="1"/>
          </p:cNvSpPr>
          <p:nvPr>
            <p:ph type="ctrTitle"/>
          </p:nvPr>
        </p:nvSpPr>
        <p:spPr>
          <a:xfrm>
            <a:off x="1389321" y="731297"/>
            <a:ext cx="9108558" cy="1256992"/>
          </a:xfrm>
        </p:spPr>
        <p:txBody>
          <a:bodyPr>
            <a:normAutofit fontScale="90000"/>
          </a:bodyPr>
          <a:lstStyle/>
          <a:p>
            <a:r>
              <a:rPr lang="es-GT" dirty="0">
                <a:solidFill>
                  <a:schemeClr val="bg1"/>
                </a:solidFill>
                <a:latin typeface="Aller" panose="02000803040000020004" pitchFamily="2" charset="0"/>
                <a:cs typeface="Arial" panose="020B0604020202020204" pitchFamily="34" charset="0"/>
              </a:rPr>
              <a:t>NNA con Discapacidad</a:t>
            </a:r>
            <a:br>
              <a:rPr lang="es-GT" dirty="0">
                <a:solidFill>
                  <a:schemeClr val="bg1"/>
                </a:solidFill>
                <a:latin typeface="Aller" panose="02000803040000020004" pitchFamily="2" charset="0"/>
                <a:cs typeface="Arial" panose="020B0604020202020204" pitchFamily="34" charset="0"/>
              </a:rPr>
            </a:br>
            <a:endParaRPr lang="es-GT" dirty="0">
              <a:solidFill>
                <a:schemeClr val="bg1"/>
              </a:solidFill>
              <a:latin typeface="Aller" panose="02000803040000020004" pitchFamily="2" charset="0"/>
              <a:cs typeface="Arial" panose="020B0604020202020204" pitchFamily="34" charset="0"/>
            </a:endParaRPr>
          </a:p>
        </p:txBody>
      </p:sp>
      <p:pic>
        <p:nvPicPr>
          <p:cNvPr id="9" name="Imagen 8">
            <a:extLst>
              <a:ext uri="{FF2B5EF4-FFF2-40B4-BE49-F238E27FC236}">
                <a16:creationId xmlns:a16="http://schemas.microsoft.com/office/drawing/2014/main" id="{2CEE0C2E-FC85-41B7-B3EF-F17502592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377" y="1144170"/>
            <a:ext cx="4848446" cy="4134714"/>
          </a:xfrm>
          <a:prstGeom prst="rect">
            <a:avLst/>
          </a:prstGeom>
        </p:spPr>
      </p:pic>
    </p:spTree>
    <p:extLst>
      <p:ext uri="{BB962C8B-B14F-4D97-AF65-F5344CB8AC3E}">
        <p14:creationId xmlns:p14="http://schemas.microsoft.com/office/powerpoint/2010/main" val="180063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B95953C-973E-470E-8549-697798F3C5F0}"/>
              </a:ext>
            </a:extLst>
          </p:cNvPr>
          <p:cNvSpPr>
            <a:spLocks noGrp="1"/>
          </p:cNvSpPr>
          <p:nvPr>
            <p:ph type="title"/>
          </p:nvPr>
        </p:nvSpPr>
        <p:spPr>
          <a:xfrm>
            <a:off x="838200" y="365125"/>
            <a:ext cx="10515600" cy="1325563"/>
          </a:xfrm>
        </p:spPr>
        <p:txBody>
          <a:bodyPr/>
          <a:lstStyle/>
          <a:p>
            <a:pPr algn="ctr"/>
            <a:r>
              <a:rPr lang="es-ES" b="1" dirty="0"/>
              <a:t>Discapacidad</a:t>
            </a:r>
            <a:endParaRPr lang="es-GT" b="1" dirty="0"/>
          </a:p>
        </p:txBody>
      </p:sp>
      <p:sp>
        <p:nvSpPr>
          <p:cNvPr id="5" name="Marcador de contenido 2">
            <a:extLst>
              <a:ext uri="{FF2B5EF4-FFF2-40B4-BE49-F238E27FC236}">
                <a16:creationId xmlns:a16="http://schemas.microsoft.com/office/drawing/2014/main" id="{92148D3D-8B1A-4342-8F7B-0267AD803C5B}"/>
              </a:ext>
            </a:extLst>
          </p:cNvPr>
          <p:cNvSpPr>
            <a:spLocks noGrp="1"/>
          </p:cNvSpPr>
          <p:nvPr>
            <p:ph idx="1"/>
          </p:nvPr>
        </p:nvSpPr>
        <p:spPr>
          <a:xfrm>
            <a:off x="1764562" y="1478037"/>
            <a:ext cx="8662876" cy="4139406"/>
          </a:xfrm>
        </p:spPr>
        <p:txBody>
          <a:bodyPr>
            <a:normAutofit fontScale="77500" lnSpcReduction="20000"/>
          </a:bodyPr>
          <a:lstStyle/>
          <a:p>
            <a:pPr marL="45720" indent="0" algn="just">
              <a:lnSpc>
                <a:spcPct val="150000"/>
              </a:lnSpc>
              <a:buClr>
                <a:srgbClr val="634823"/>
              </a:buClr>
              <a:buNone/>
            </a:pPr>
            <a:r>
              <a:rPr lang="es-GT" sz="2800" dirty="0">
                <a:latin typeface="Gotham Book" panose="02000504050000020004" pitchFamily="2" charset="0"/>
              </a:rPr>
              <a:t>Según la CONVENCIÓN SOBRE LOS DERECHOS DE LAS PERSONAS CON DISCAPACIDAD, aprobada en Guatemala el 30 de Marzo del 2008, reconoce que la discapacidad es un concepto que evoluciona y que resulta de la interacción entre las personas con deficiencias y las barreras debidas a la actitud y al entorno que evitan su participación plena y efectiva en la sociedad, en igualdad de condiciones con las demás.</a:t>
            </a:r>
          </a:p>
          <a:p>
            <a:pPr marL="45720" indent="0" algn="just">
              <a:lnSpc>
                <a:spcPct val="150000"/>
              </a:lnSpc>
              <a:buClr>
                <a:srgbClr val="634823"/>
              </a:buClr>
              <a:buNone/>
            </a:pPr>
            <a:endParaRPr lang="es-GT" sz="2800" dirty="0">
              <a:latin typeface="Gotham Book" panose="02000504050000020004" pitchFamily="2" charset="0"/>
            </a:endParaRPr>
          </a:p>
          <a:p>
            <a:pPr marL="45720" indent="0" algn="just">
              <a:lnSpc>
                <a:spcPct val="150000"/>
              </a:lnSpc>
              <a:buClr>
                <a:srgbClr val="634823"/>
              </a:buClr>
              <a:buNone/>
            </a:pPr>
            <a:r>
              <a:rPr lang="es-GT" sz="2600" dirty="0">
                <a:latin typeface="Gotham Book" panose="02000504050000020004" pitchFamily="2" charset="0"/>
              </a:rPr>
              <a:t>Convención sobre los derechos de las personas con Discapacidad, ONU 2006 </a:t>
            </a:r>
          </a:p>
          <a:p>
            <a:pPr marL="0" indent="0">
              <a:buNone/>
            </a:pPr>
            <a:endParaRPr lang="es-GT" dirty="0"/>
          </a:p>
        </p:txBody>
      </p:sp>
    </p:spTree>
    <p:extLst>
      <p:ext uri="{BB962C8B-B14F-4D97-AF65-F5344CB8AC3E}">
        <p14:creationId xmlns:p14="http://schemas.microsoft.com/office/powerpoint/2010/main" val="101275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FD761-0659-47E2-BF59-2889CB51BE4E}"/>
              </a:ext>
            </a:extLst>
          </p:cNvPr>
          <p:cNvSpPr>
            <a:spLocks noGrp="1"/>
          </p:cNvSpPr>
          <p:nvPr>
            <p:ph type="title"/>
          </p:nvPr>
        </p:nvSpPr>
        <p:spPr/>
        <p:txBody>
          <a:bodyPr/>
          <a:lstStyle/>
          <a:p>
            <a:pPr algn="ctr"/>
            <a:r>
              <a:rPr lang="es-GT" b="1" dirty="0"/>
              <a:t>Juego y ocupación del tiempo de ocio.</a:t>
            </a:r>
            <a:endParaRPr lang="es-GT" dirty="0"/>
          </a:p>
        </p:txBody>
      </p:sp>
      <p:sp>
        <p:nvSpPr>
          <p:cNvPr id="3" name="Marcador de contenido 2">
            <a:extLst>
              <a:ext uri="{FF2B5EF4-FFF2-40B4-BE49-F238E27FC236}">
                <a16:creationId xmlns:a16="http://schemas.microsoft.com/office/drawing/2014/main" id="{32C84686-3CF1-41F7-9EB3-636D3B964AE8}"/>
              </a:ext>
            </a:extLst>
          </p:cNvPr>
          <p:cNvSpPr>
            <a:spLocks noGrp="1"/>
          </p:cNvSpPr>
          <p:nvPr>
            <p:ph idx="1"/>
          </p:nvPr>
        </p:nvSpPr>
        <p:spPr>
          <a:xfrm>
            <a:off x="838200" y="1825625"/>
            <a:ext cx="10515600" cy="1720764"/>
          </a:xfrm>
        </p:spPr>
        <p:txBody>
          <a:bodyPr>
            <a:normAutofit lnSpcReduction="10000"/>
          </a:bodyPr>
          <a:lstStyle/>
          <a:p>
            <a:pPr marL="0" indent="0">
              <a:buNone/>
            </a:pPr>
            <a:r>
              <a:rPr lang="es-GT" b="1" dirty="0"/>
              <a:t>13.1 Estándar</a:t>
            </a:r>
          </a:p>
          <a:p>
            <a:r>
              <a:rPr lang="es-GT" dirty="0"/>
              <a:t>Los NNA disfrutan de experiencias de juego y ocio para lograr un equilibrio individual y social que se refleja en su buena salud y calidad de vida.</a:t>
            </a:r>
          </a:p>
        </p:txBody>
      </p:sp>
      <p:pic>
        <p:nvPicPr>
          <p:cNvPr id="4" name="3 Imagen" descr="Niños jugando en el salón ilustración del vector. Ilustración de cuadro -  168755439"/>
          <p:cNvPicPr/>
          <p:nvPr/>
        </p:nvPicPr>
        <p:blipFill rotWithShape="1">
          <a:blip r:embed="rId2" cstate="print">
            <a:extLst>
              <a:ext uri="{28A0092B-C50C-407E-A947-70E740481C1C}">
                <a14:useLocalDpi xmlns:a14="http://schemas.microsoft.com/office/drawing/2010/main" val="0"/>
              </a:ext>
            </a:extLst>
          </a:blip>
          <a:srcRect t="21813" b="10571"/>
          <a:stretch/>
        </p:blipFill>
        <p:spPr bwMode="auto">
          <a:xfrm>
            <a:off x="4176112" y="3598005"/>
            <a:ext cx="4115272" cy="2147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5414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5DA42-9243-40A3-918C-3575C6BBBC49}"/>
              </a:ext>
            </a:extLst>
          </p:cNvPr>
          <p:cNvSpPr>
            <a:spLocks noGrp="1"/>
          </p:cNvSpPr>
          <p:nvPr>
            <p:ph type="title"/>
          </p:nvPr>
        </p:nvSpPr>
        <p:spPr/>
        <p:txBody>
          <a:bodyPr/>
          <a:lstStyle/>
          <a:p>
            <a:r>
              <a:rPr lang="es-ES" dirty="0"/>
              <a:t>Paradigmas</a:t>
            </a:r>
            <a:endParaRPr lang="es-GT" dirty="0"/>
          </a:p>
        </p:txBody>
      </p:sp>
      <p:graphicFrame>
        <p:nvGraphicFramePr>
          <p:cNvPr id="4" name="Marcador de contenido 3">
            <a:extLst>
              <a:ext uri="{FF2B5EF4-FFF2-40B4-BE49-F238E27FC236}">
                <a16:creationId xmlns:a16="http://schemas.microsoft.com/office/drawing/2014/main" id="{F308DEEF-221F-4532-8532-7A4CB3441628}"/>
              </a:ext>
            </a:extLst>
          </p:cNvPr>
          <p:cNvGraphicFramePr>
            <a:graphicFrameLocks noGrp="1"/>
          </p:cNvGraphicFramePr>
          <p:nvPr>
            <p:ph idx="1"/>
          </p:nvPr>
        </p:nvGraphicFramePr>
        <p:xfrm>
          <a:off x="1382233" y="1392865"/>
          <a:ext cx="9971567" cy="45927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3126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453C4-3E5E-40EE-BCEE-743E961733D5}"/>
              </a:ext>
            </a:extLst>
          </p:cNvPr>
          <p:cNvSpPr>
            <a:spLocks noGrp="1"/>
          </p:cNvSpPr>
          <p:nvPr>
            <p:ph type="title"/>
          </p:nvPr>
        </p:nvSpPr>
        <p:spPr/>
        <p:txBody>
          <a:bodyPr/>
          <a:lstStyle/>
          <a:p>
            <a:pPr algn="ctr"/>
            <a:r>
              <a:rPr lang="es-ES" b="1" dirty="0"/>
              <a:t>Terminología correcta</a:t>
            </a:r>
            <a:endParaRPr lang="es-GT" b="1" dirty="0"/>
          </a:p>
        </p:txBody>
      </p:sp>
      <p:sp>
        <p:nvSpPr>
          <p:cNvPr id="3" name="Marcador de contenido 2">
            <a:extLst>
              <a:ext uri="{FF2B5EF4-FFF2-40B4-BE49-F238E27FC236}">
                <a16:creationId xmlns:a16="http://schemas.microsoft.com/office/drawing/2014/main" id="{E60DD348-394F-416C-A076-33095CA12ABC}"/>
              </a:ext>
            </a:extLst>
          </p:cNvPr>
          <p:cNvSpPr>
            <a:spLocks noGrp="1"/>
          </p:cNvSpPr>
          <p:nvPr>
            <p:ph idx="1"/>
          </p:nvPr>
        </p:nvSpPr>
        <p:spPr>
          <a:xfrm>
            <a:off x="767084" y="1253331"/>
            <a:ext cx="10515600" cy="4351338"/>
          </a:xfrm>
        </p:spPr>
        <p:txBody>
          <a:bodyPr>
            <a:normAutofit/>
          </a:bodyPr>
          <a:lstStyle/>
          <a:p>
            <a:pPr marL="914400" lvl="2" indent="0">
              <a:buNone/>
            </a:pPr>
            <a:endParaRPr lang="es-GT" dirty="0"/>
          </a:p>
          <a:p>
            <a:pPr algn="just"/>
            <a:r>
              <a:rPr lang="es-GT" dirty="0">
                <a:latin typeface="Gotham Light" panose="02000603030000020004" pitchFamily="2" charset="0"/>
              </a:rPr>
              <a:t>Cuando nos dirigimos a un familiar, amigo o conocido en primer lugar debemos asumirlo como una persona con virtudes, valores, talentos, fortalezas, y debilidades. Ante todo como una persona con discapacidad porque es un ser humano que forma parte de la sociedad.</a:t>
            </a:r>
          </a:p>
          <a:p>
            <a:endParaRPr lang="es-GT" dirty="0"/>
          </a:p>
          <a:p>
            <a:endParaRPr lang="es-GT" dirty="0"/>
          </a:p>
          <a:p>
            <a:endParaRPr lang="es-GT" dirty="0"/>
          </a:p>
        </p:txBody>
      </p:sp>
      <p:pic>
        <p:nvPicPr>
          <p:cNvPr id="4" name="Imagen 3">
            <a:extLst>
              <a:ext uri="{FF2B5EF4-FFF2-40B4-BE49-F238E27FC236}">
                <a16:creationId xmlns:a16="http://schemas.microsoft.com/office/drawing/2014/main" id="{FC043BC5-50E5-4203-84B9-C8F8BAF9AE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8716" y="3814040"/>
            <a:ext cx="3012790" cy="2569282"/>
          </a:xfrm>
          <a:prstGeom prst="rect">
            <a:avLst/>
          </a:prstGeom>
        </p:spPr>
      </p:pic>
    </p:spTree>
    <p:extLst>
      <p:ext uri="{BB962C8B-B14F-4D97-AF65-F5344CB8AC3E}">
        <p14:creationId xmlns:p14="http://schemas.microsoft.com/office/powerpoint/2010/main" val="20543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8E35F316-56B6-4AAF-9531-A7652B2CA293}"/>
              </a:ext>
            </a:extLst>
          </p:cNvPr>
          <p:cNvGraphicFramePr>
            <a:graphicFrameLocks noGrp="1"/>
          </p:cNvGraphicFramePr>
          <p:nvPr>
            <p:ph idx="1"/>
          </p:nvPr>
        </p:nvGraphicFramePr>
        <p:xfrm>
          <a:off x="972880" y="356467"/>
          <a:ext cx="10003465" cy="54326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7D4981C4-BC2B-4ABB-982D-2287600068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3785191"/>
            <a:ext cx="2443715" cy="2083981"/>
          </a:xfrm>
          <a:prstGeom prst="rect">
            <a:avLst/>
          </a:prstGeom>
        </p:spPr>
      </p:pic>
      <p:pic>
        <p:nvPicPr>
          <p:cNvPr id="4" name="Imagen 3">
            <a:extLst>
              <a:ext uri="{FF2B5EF4-FFF2-40B4-BE49-F238E27FC236}">
                <a16:creationId xmlns:a16="http://schemas.microsoft.com/office/drawing/2014/main" id="{4E423065-6D6B-455E-9C66-84432692836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0003464" y="276446"/>
            <a:ext cx="2431312" cy="2073404"/>
          </a:xfrm>
          <a:prstGeom prst="rect">
            <a:avLst/>
          </a:prstGeom>
        </p:spPr>
      </p:pic>
    </p:spTree>
    <p:extLst>
      <p:ext uri="{BB962C8B-B14F-4D97-AF65-F5344CB8AC3E}">
        <p14:creationId xmlns:p14="http://schemas.microsoft.com/office/powerpoint/2010/main" val="3184950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a:xfrm>
            <a:off x="838200" y="0"/>
            <a:ext cx="10515600" cy="1325563"/>
          </a:xfrm>
        </p:spPr>
        <p:txBody>
          <a:bodyPr/>
          <a:lstStyle/>
          <a:p>
            <a:r>
              <a:rPr lang="es-ES" dirty="0"/>
              <a:t>Leyes de Discapacidad</a:t>
            </a:r>
            <a:endParaRPr lang="es-GT" dirty="0"/>
          </a:p>
        </p:txBody>
      </p:sp>
      <p:pic>
        <p:nvPicPr>
          <p:cNvPr id="4" name="Marcador de contenido 3">
            <a:extLst>
              <a:ext uri="{FF2B5EF4-FFF2-40B4-BE49-F238E27FC236}">
                <a16:creationId xmlns:a16="http://schemas.microsoft.com/office/drawing/2014/main" id="{19AA64D2-EFDF-4EF9-803A-28788A6FA3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4611"/>
            <a:ext cx="1789813" cy="1526337"/>
          </a:xfrm>
          <a:prstGeom prst="rect">
            <a:avLst/>
          </a:prstGeom>
        </p:spPr>
      </p:pic>
      <p:pic>
        <p:nvPicPr>
          <p:cNvPr id="5" name="Imagen 4">
            <a:extLst>
              <a:ext uri="{FF2B5EF4-FFF2-40B4-BE49-F238E27FC236}">
                <a16:creationId xmlns:a16="http://schemas.microsoft.com/office/drawing/2014/main" id="{A4607575-35AF-47BB-B15A-0E2665584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89" y="5061098"/>
            <a:ext cx="1248022" cy="1064302"/>
          </a:xfrm>
          <a:prstGeom prst="rect">
            <a:avLst/>
          </a:prstGeom>
        </p:spPr>
      </p:pic>
      <p:sp>
        <p:nvSpPr>
          <p:cNvPr id="7" name="CuadroTexto 6">
            <a:extLst>
              <a:ext uri="{FF2B5EF4-FFF2-40B4-BE49-F238E27FC236}">
                <a16:creationId xmlns:a16="http://schemas.microsoft.com/office/drawing/2014/main" id="{D0938734-5310-47BE-A5AE-E028D5DE4394}"/>
              </a:ext>
            </a:extLst>
          </p:cNvPr>
          <p:cNvSpPr txBox="1"/>
          <p:nvPr/>
        </p:nvSpPr>
        <p:spPr>
          <a:xfrm>
            <a:off x="1529315" y="1047087"/>
            <a:ext cx="5465135" cy="5078313"/>
          </a:xfrm>
          <a:prstGeom prst="rect">
            <a:avLst/>
          </a:prstGeom>
          <a:noFill/>
        </p:spPr>
        <p:txBody>
          <a:bodyPr wrap="square">
            <a:spAutoFit/>
          </a:bodyPr>
          <a:lstStyle/>
          <a:p>
            <a:pPr>
              <a:buFont typeface="Wingdings" panose="05000000000000000000" pitchFamily="2" charset="2"/>
              <a:buChar char="ü"/>
            </a:pPr>
            <a:r>
              <a:rPr lang="es-GT" sz="1800" dirty="0">
                <a:latin typeface="Gotham Book" panose="02000604040000020004" pitchFamily="50" charset="0"/>
              </a:rPr>
              <a:t>Ley de atención a las personas con Discapacidad </a:t>
            </a:r>
            <a:br>
              <a:rPr lang="es-GT" sz="1800" dirty="0">
                <a:latin typeface="Gotham Book" panose="02000604040000020004" pitchFamily="50" charset="0"/>
              </a:rPr>
            </a:br>
            <a:r>
              <a:rPr lang="es-GT" sz="1800" dirty="0">
                <a:latin typeface="Gotham Book" panose="02000604040000020004" pitchFamily="50" charset="0"/>
              </a:rPr>
              <a:t>Decreto 135-96</a:t>
            </a:r>
            <a:endParaRPr lang="es-MX" sz="1800" dirty="0">
              <a:latin typeface="Gotham Book" panose="02000604040000020004" pitchFamily="50" charset="0"/>
            </a:endParaRPr>
          </a:p>
          <a:p>
            <a:pPr eaLnBrk="1" hangingPunct="1">
              <a:buFont typeface="Wingdings" panose="05000000000000000000" pitchFamily="2" charset="2"/>
              <a:buChar char="ü"/>
            </a:pPr>
            <a:endParaRPr lang="es-GT" altLang="es-ES" dirty="0">
              <a:latin typeface="Gotham Book" panose="02000604040000020004" pitchFamily="50" charset="0"/>
            </a:endParaRPr>
          </a:p>
          <a:p>
            <a:pPr eaLnBrk="1" hangingPunct="1">
              <a:buFont typeface="Wingdings" panose="05000000000000000000" pitchFamily="2" charset="2"/>
              <a:buChar char="ü"/>
            </a:pPr>
            <a:r>
              <a:rPr lang="es-GT" altLang="es-ES" sz="1800" dirty="0">
                <a:latin typeface="Gotham Book" panose="02000604040000020004" pitchFamily="50" charset="0"/>
              </a:rPr>
              <a:t>Atención integral en materia de salud, educación, oportunidades laborales, acceso a la información y comunicación, actividades culturales, deportivas y recreativas.</a:t>
            </a:r>
          </a:p>
          <a:p>
            <a:pPr marL="0" indent="0" eaLnBrk="1" hangingPunct="1"/>
            <a:endParaRPr lang="es-GT" altLang="es-ES" sz="1800" dirty="0">
              <a:latin typeface="Gotham Book" panose="02000604040000020004" pitchFamily="50" charset="0"/>
            </a:endParaRPr>
          </a:p>
          <a:p>
            <a:pPr eaLnBrk="1" hangingPunct="1">
              <a:buFont typeface="Wingdings" panose="05000000000000000000" pitchFamily="2" charset="2"/>
              <a:buChar char="ü"/>
            </a:pPr>
            <a:r>
              <a:rPr lang="es-GT" altLang="es-ES" sz="1800" dirty="0">
                <a:latin typeface="Gotham Book" panose="02000604040000020004" pitchFamily="50" charset="0"/>
              </a:rPr>
              <a:t>La creación del CONADI (Consejo Nacional para la atención de personas con Discapacidad)</a:t>
            </a:r>
          </a:p>
          <a:p>
            <a:pPr eaLnBrk="1" hangingPunct="1">
              <a:buFont typeface="Wingdings" panose="05000000000000000000" pitchFamily="2" charset="2"/>
              <a:buChar char="ü"/>
            </a:pPr>
            <a:endParaRPr lang="es-GT" altLang="es-ES" dirty="0">
              <a:latin typeface="Gotham Book" panose="02000604040000020004" pitchFamily="50" charset="0"/>
            </a:endParaRPr>
          </a:p>
          <a:p>
            <a:pPr eaLnBrk="1" hangingPunct="1">
              <a:buFont typeface="Wingdings" panose="05000000000000000000" pitchFamily="2" charset="2"/>
              <a:buChar char="ü"/>
            </a:pPr>
            <a:endParaRPr lang="es-GT" altLang="es-ES" sz="1800" dirty="0">
              <a:latin typeface="Gotham Book" panose="02000604040000020004" pitchFamily="50" charset="0"/>
            </a:endParaRPr>
          </a:p>
          <a:p>
            <a:pPr eaLnBrk="1" hangingPunct="1">
              <a:buFont typeface="Wingdings" panose="05000000000000000000" pitchFamily="2" charset="2"/>
              <a:buChar char="ü"/>
            </a:pPr>
            <a:r>
              <a:rPr lang="es-ES" dirty="0">
                <a:latin typeface="Gotham Book" panose="02000604040000020004" pitchFamily="50" charset="0"/>
              </a:rPr>
              <a:t>El martes 28 de enero de 2020 el Congreso de la República de Guatemala aprobó la Ley que reconoce y aprueba la Lengua de Señas de Guatemala, </a:t>
            </a:r>
            <a:r>
              <a:rPr lang="es-ES" dirty="0" err="1">
                <a:latin typeface="Gotham Book" panose="02000604040000020004" pitchFamily="50" charset="0"/>
              </a:rPr>
              <a:t>Lensegua</a:t>
            </a:r>
            <a:r>
              <a:rPr lang="es-ES" dirty="0">
                <a:latin typeface="Gotham Book" panose="02000604040000020004" pitchFamily="50" charset="0"/>
              </a:rPr>
              <a:t>, Decreto 3-2020.</a:t>
            </a:r>
          </a:p>
        </p:txBody>
      </p:sp>
      <p:sp>
        <p:nvSpPr>
          <p:cNvPr id="8" name="CuadroTexto 7">
            <a:extLst>
              <a:ext uri="{FF2B5EF4-FFF2-40B4-BE49-F238E27FC236}">
                <a16:creationId xmlns:a16="http://schemas.microsoft.com/office/drawing/2014/main" id="{209C491A-E4CE-4D93-9911-3078B961DD89}"/>
              </a:ext>
            </a:extLst>
          </p:cNvPr>
          <p:cNvSpPr txBox="1"/>
          <p:nvPr/>
        </p:nvSpPr>
        <p:spPr>
          <a:xfrm>
            <a:off x="7118054" y="937780"/>
            <a:ext cx="4454156" cy="4801314"/>
          </a:xfrm>
          <a:prstGeom prst="rect">
            <a:avLst/>
          </a:prstGeom>
          <a:noFill/>
        </p:spPr>
        <p:txBody>
          <a:bodyPr wrap="square">
            <a:spAutoFit/>
          </a:bodyPr>
          <a:lstStyle/>
          <a:p>
            <a:pPr eaLnBrk="1" hangingPunct="1">
              <a:buFont typeface="Wingdings" panose="05000000000000000000" pitchFamily="2" charset="2"/>
              <a:buChar char="ü"/>
            </a:pPr>
            <a:endParaRPr lang="es-ES" dirty="0">
              <a:latin typeface="Gotham Light" panose="02000603030000020004" pitchFamily="2" charset="0"/>
            </a:endParaRPr>
          </a:p>
          <a:p>
            <a:pPr eaLnBrk="1" hangingPunct="1">
              <a:buFont typeface="Wingdings" panose="05000000000000000000" pitchFamily="2" charset="2"/>
              <a:buChar char="ü"/>
            </a:pPr>
            <a:r>
              <a:rPr lang="es-ES" dirty="0">
                <a:latin typeface="Gotham Book" panose="02000604040000020004" pitchFamily="50" charset="0"/>
              </a:rPr>
              <a:t>DERECHO A LA PROTECCION DE LA NIÑEZ y ADOLESCENCIA CON DISCAPACIDAD ARTICULO 46. Vida digna y plena. Los niños, niñas y adolescentes con discapacidad física, sensorial y mental, tienen derecho a gozar de una vida plena y digna. </a:t>
            </a:r>
          </a:p>
          <a:p>
            <a:pPr eaLnBrk="1" hangingPunct="1">
              <a:buFont typeface="Wingdings" panose="05000000000000000000" pitchFamily="2" charset="2"/>
              <a:buChar char="ü"/>
            </a:pPr>
            <a:endParaRPr lang="es-ES" dirty="0">
              <a:latin typeface="Gotham Book" panose="02000604040000020004" pitchFamily="50" charset="0"/>
            </a:endParaRPr>
          </a:p>
          <a:p>
            <a:pPr eaLnBrk="1" hangingPunct="1">
              <a:buFont typeface="Wingdings" panose="05000000000000000000" pitchFamily="2" charset="2"/>
              <a:buChar char="ü"/>
            </a:pPr>
            <a:r>
              <a:rPr lang="es-ES" dirty="0">
                <a:latin typeface="Gotham Book" panose="02000604040000020004" pitchFamily="50" charset="0"/>
              </a:rPr>
              <a:t>ARTICULO 47. Obligación estatal. El Estado deberá asegurar el derecho de los niños, niñas y adolescentes con discapacidad a recibir cuidados especiales gratuitos. Dicho derecho incluye el acceso a programas de estimulación temprana, educación, servicios de salud, rehabilitación</a:t>
            </a:r>
            <a:r>
              <a:rPr lang="es-ES" dirty="0">
                <a:latin typeface="Gotham Light" panose="02000603030000020004" pitchFamily="2" charset="0"/>
              </a:rPr>
              <a:t>. </a:t>
            </a:r>
            <a:endParaRPr lang="es-GT" altLang="es-ES" sz="1800" dirty="0">
              <a:latin typeface="Gotham Light" panose="02000603030000020004" pitchFamily="2" charset="0"/>
            </a:endParaRPr>
          </a:p>
        </p:txBody>
      </p:sp>
    </p:spTree>
    <p:extLst>
      <p:ext uri="{BB962C8B-B14F-4D97-AF65-F5344CB8AC3E}">
        <p14:creationId xmlns:p14="http://schemas.microsoft.com/office/powerpoint/2010/main" val="333502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C13BA-52EC-448D-96D8-96311D94C577}"/>
              </a:ext>
            </a:extLst>
          </p:cNvPr>
          <p:cNvSpPr>
            <a:spLocks noGrp="1"/>
          </p:cNvSpPr>
          <p:nvPr>
            <p:ph type="title"/>
          </p:nvPr>
        </p:nvSpPr>
        <p:spPr/>
        <p:txBody>
          <a:bodyPr/>
          <a:lstStyle/>
          <a:p>
            <a:pPr algn="ctr"/>
            <a:r>
              <a:rPr lang="es-ES" dirty="0"/>
              <a:t>Tipos de Discapacidad</a:t>
            </a:r>
            <a:endParaRPr lang="es-GT" dirty="0"/>
          </a:p>
        </p:txBody>
      </p:sp>
      <p:sp>
        <p:nvSpPr>
          <p:cNvPr id="3" name="Marcador de contenido 2">
            <a:extLst>
              <a:ext uri="{FF2B5EF4-FFF2-40B4-BE49-F238E27FC236}">
                <a16:creationId xmlns:a16="http://schemas.microsoft.com/office/drawing/2014/main" id="{37CABC50-B7E0-48E0-9B31-8005BAAC6654}"/>
              </a:ext>
            </a:extLst>
          </p:cNvPr>
          <p:cNvSpPr>
            <a:spLocks noGrp="1"/>
          </p:cNvSpPr>
          <p:nvPr>
            <p:ph idx="1"/>
          </p:nvPr>
        </p:nvSpPr>
        <p:spPr>
          <a:xfrm>
            <a:off x="838198" y="1583152"/>
            <a:ext cx="10815109" cy="4593811"/>
          </a:xfrm>
        </p:spPr>
        <p:txBody>
          <a:bodyPr/>
          <a:lstStyle/>
          <a:p>
            <a:endParaRPr lang="es-GT" dirty="0"/>
          </a:p>
        </p:txBody>
      </p:sp>
      <p:pic>
        <p:nvPicPr>
          <p:cNvPr id="4" name="Imagen 3">
            <a:extLst>
              <a:ext uri="{FF2B5EF4-FFF2-40B4-BE49-F238E27FC236}">
                <a16:creationId xmlns:a16="http://schemas.microsoft.com/office/drawing/2014/main" id="{CEA7A7E2-7786-4F66-8CAC-75DF810FF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32" y="1690688"/>
            <a:ext cx="2028032" cy="1729489"/>
          </a:xfrm>
          <a:prstGeom prst="rect">
            <a:avLst/>
          </a:prstGeom>
        </p:spPr>
      </p:pic>
      <p:pic>
        <p:nvPicPr>
          <p:cNvPr id="5" name="Imagen 4">
            <a:extLst>
              <a:ext uri="{FF2B5EF4-FFF2-40B4-BE49-F238E27FC236}">
                <a16:creationId xmlns:a16="http://schemas.microsoft.com/office/drawing/2014/main" id="{7CD95468-B444-430D-AB36-373A1020A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398" y="3850876"/>
            <a:ext cx="1801372" cy="1536195"/>
          </a:xfrm>
          <a:prstGeom prst="rect">
            <a:avLst/>
          </a:prstGeom>
        </p:spPr>
      </p:pic>
      <p:pic>
        <p:nvPicPr>
          <p:cNvPr id="6" name="Imagen 5">
            <a:extLst>
              <a:ext uri="{FF2B5EF4-FFF2-40B4-BE49-F238E27FC236}">
                <a16:creationId xmlns:a16="http://schemas.microsoft.com/office/drawing/2014/main" id="{A7722B1F-9B74-49C7-8F23-516FFF18FE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4064" y="3842636"/>
            <a:ext cx="1964334" cy="1675168"/>
          </a:xfrm>
          <a:prstGeom prst="rect">
            <a:avLst/>
          </a:prstGeom>
        </p:spPr>
      </p:pic>
      <p:pic>
        <p:nvPicPr>
          <p:cNvPr id="7" name="Imagen 6">
            <a:extLst>
              <a:ext uri="{FF2B5EF4-FFF2-40B4-BE49-F238E27FC236}">
                <a16:creationId xmlns:a16="http://schemas.microsoft.com/office/drawing/2014/main" id="{B5A0FA82-BFD2-40F0-924F-5729A1D114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3393" y="1646987"/>
            <a:ext cx="2130519" cy="1816889"/>
          </a:xfrm>
          <a:prstGeom prst="rect">
            <a:avLst/>
          </a:prstGeom>
        </p:spPr>
      </p:pic>
      <p:pic>
        <p:nvPicPr>
          <p:cNvPr id="8" name="Imagen 7">
            <a:extLst>
              <a:ext uri="{FF2B5EF4-FFF2-40B4-BE49-F238E27FC236}">
                <a16:creationId xmlns:a16="http://schemas.microsoft.com/office/drawing/2014/main" id="{ACC58F71-F8DC-4273-8BB3-E8108D4D31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1050" y="3692784"/>
            <a:ext cx="2093724" cy="1785510"/>
          </a:xfrm>
          <a:prstGeom prst="rect">
            <a:avLst/>
          </a:prstGeom>
        </p:spPr>
      </p:pic>
      <p:sp>
        <p:nvSpPr>
          <p:cNvPr id="9" name="CuadroTexto 8">
            <a:extLst>
              <a:ext uri="{FF2B5EF4-FFF2-40B4-BE49-F238E27FC236}">
                <a16:creationId xmlns:a16="http://schemas.microsoft.com/office/drawing/2014/main" id="{6AC25E6E-84EF-4CD2-916B-134F24D39B4A}"/>
              </a:ext>
            </a:extLst>
          </p:cNvPr>
          <p:cNvSpPr txBox="1"/>
          <p:nvPr/>
        </p:nvSpPr>
        <p:spPr>
          <a:xfrm>
            <a:off x="538692" y="3508118"/>
            <a:ext cx="2778666" cy="369332"/>
          </a:xfrm>
          <a:prstGeom prst="rect">
            <a:avLst/>
          </a:prstGeom>
          <a:noFill/>
        </p:spPr>
        <p:txBody>
          <a:bodyPr wrap="square" rtlCol="0">
            <a:spAutoFit/>
          </a:bodyPr>
          <a:lstStyle/>
          <a:p>
            <a:r>
              <a:rPr lang="es-ES" dirty="0">
                <a:latin typeface="Gotham Book" panose="02000604040000020004" pitchFamily="50" charset="0"/>
              </a:rPr>
              <a:t>Discapacidad Motora</a:t>
            </a:r>
            <a:endParaRPr lang="es-GT" dirty="0">
              <a:latin typeface="Gotham Book" panose="02000604040000020004" pitchFamily="50" charset="0"/>
            </a:endParaRPr>
          </a:p>
        </p:txBody>
      </p:sp>
      <p:sp>
        <p:nvSpPr>
          <p:cNvPr id="10" name="CuadroTexto 9">
            <a:extLst>
              <a:ext uri="{FF2B5EF4-FFF2-40B4-BE49-F238E27FC236}">
                <a16:creationId xmlns:a16="http://schemas.microsoft.com/office/drawing/2014/main" id="{395B2A6E-3273-42E5-B2A4-1C1BDFBF3489}"/>
              </a:ext>
            </a:extLst>
          </p:cNvPr>
          <p:cNvSpPr txBox="1"/>
          <p:nvPr/>
        </p:nvSpPr>
        <p:spPr>
          <a:xfrm>
            <a:off x="3417197" y="5624043"/>
            <a:ext cx="3196254" cy="369332"/>
          </a:xfrm>
          <a:prstGeom prst="rect">
            <a:avLst/>
          </a:prstGeom>
          <a:noFill/>
        </p:spPr>
        <p:txBody>
          <a:bodyPr wrap="square" rtlCol="0">
            <a:spAutoFit/>
          </a:bodyPr>
          <a:lstStyle/>
          <a:p>
            <a:r>
              <a:rPr lang="es-ES" dirty="0">
                <a:latin typeface="Gotham Book" panose="02000604040000020004" pitchFamily="50" charset="0"/>
              </a:rPr>
              <a:t>Discapacidad Sensorial</a:t>
            </a:r>
            <a:endParaRPr lang="es-GT" dirty="0">
              <a:latin typeface="Gotham Book" panose="02000604040000020004" pitchFamily="50" charset="0"/>
            </a:endParaRPr>
          </a:p>
        </p:txBody>
      </p:sp>
      <p:sp>
        <p:nvSpPr>
          <p:cNvPr id="11" name="CuadroTexto 10">
            <a:extLst>
              <a:ext uri="{FF2B5EF4-FFF2-40B4-BE49-F238E27FC236}">
                <a16:creationId xmlns:a16="http://schemas.microsoft.com/office/drawing/2014/main" id="{3383CB48-635D-4E45-98AE-E4B6B32B6A4B}"/>
              </a:ext>
            </a:extLst>
          </p:cNvPr>
          <p:cNvSpPr txBox="1"/>
          <p:nvPr/>
        </p:nvSpPr>
        <p:spPr>
          <a:xfrm>
            <a:off x="6631936" y="3527711"/>
            <a:ext cx="3105208" cy="369332"/>
          </a:xfrm>
          <a:prstGeom prst="rect">
            <a:avLst/>
          </a:prstGeom>
          <a:noFill/>
        </p:spPr>
        <p:txBody>
          <a:bodyPr wrap="square" rtlCol="0">
            <a:spAutoFit/>
          </a:bodyPr>
          <a:lstStyle/>
          <a:p>
            <a:r>
              <a:rPr lang="es-ES" dirty="0">
                <a:latin typeface="Gotham Book" panose="02000604040000020004" pitchFamily="50" charset="0"/>
              </a:rPr>
              <a:t>Discapacidad </a:t>
            </a:r>
            <a:r>
              <a:rPr lang="es-ES" dirty="0" err="1">
                <a:latin typeface="Gotham Book" panose="02000604040000020004" pitchFamily="50" charset="0"/>
              </a:rPr>
              <a:t>Intelecutal</a:t>
            </a:r>
            <a:endParaRPr lang="es-GT" dirty="0">
              <a:latin typeface="Gotham Book" panose="02000604040000020004" pitchFamily="50" charset="0"/>
            </a:endParaRPr>
          </a:p>
        </p:txBody>
      </p:sp>
      <p:sp>
        <p:nvSpPr>
          <p:cNvPr id="12" name="CuadroTexto 11">
            <a:extLst>
              <a:ext uri="{FF2B5EF4-FFF2-40B4-BE49-F238E27FC236}">
                <a16:creationId xmlns:a16="http://schemas.microsoft.com/office/drawing/2014/main" id="{E5B93E14-B954-46FE-A092-77CC92A7E048}"/>
              </a:ext>
            </a:extLst>
          </p:cNvPr>
          <p:cNvSpPr txBox="1"/>
          <p:nvPr/>
        </p:nvSpPr>
        <p:spPr>
          <a:xfrm>
            <a:off x="8708065" y="5447665"/>
            <a:ext cx="2836709" cy="369332"/>
          </a:xfrm>
          <a:prstGeom prst="rect">
            <a:avLst/>
          </a:prstGeom>
          <a:noFill/>
        </p:spPr>
        <p:txBody>
          <a:bodyPr wrap="square" rtlCol="0">
            <a:spAutoFit/>
          </a:bodyPr>
          <a:lstStyle/>
          <a:p>
            <a:r>
              <a:rPr lang="es-ES" dirty="0">
                <a:latin typeface="Gotham Book" panose="02000604040000020004" pitchFamily="50" charset="0"/>
              </a:rPr>
              <a:t>Discapacidad Múltiple</a:t>
            </a:r>
          </a:p>
        </p:txBody>
      </p:sp>
    </p:spTree>
    <p:extLst>
      <p:ext uri="{BB962C8B-B14F-4D97-AF65-F5344CB8AC3E}">
        <p14:creationId xmlns:p14="http://schemas.microsoft.com/office/powerpoint/2010/main" val="482837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01DD3C-0202-42A4-9C5B-5B3F47D80BE9}"/>
              </a:ext>
            </a:extLst>
          </p:cNvPr>
          <p:cNvSpPr>
            <a:spLocks noGrp="1"/>
          </p:cNvSpPr>
          <p:nvPr>
            <p:ph type="title"/>
          </p:nvPr>
        </p:nvSpPr>
        <p:spPr/>
        <p:txBody>
          <a:bodyPr/>
          <a:lstStyle/>
          <a:p>
            <a:pPr algn="ctr"/>
            <a:r>
              <a:rPr lang="es-ES" b="1" dirty="0"/>
              <a:t>TEA  Autismo</a:t>
            </a:r>
            <a:br>
              <a:rPr lang="es-ES" dirty="0"/>
            </a:br>
            <a:endParaRPr lang="es-GT" dirty="0"/>
          </a:p>
        </p:txBody>
      </p:sp>
      <p:sp>
        <p:nvSpPr>
          <p:cNvPr id="3" name="Marcador de contenido 2">
            <a:extLst>
              <a:ext uri="{FF2B5EF4-FFF2-40B4-BE49-F238E27FC236}">
                <a16:creationId xmlns:a16="http://schemas.microsoft.com/office/drawing/2014/main" id="{F87749BC-BA5D-4027-861C-46B3DE6AB2D0}"/>
              </a:ext>
            </a:extLst>
          </p:cNvPr>
          <p:cNvSpPr>
            <a:spLocks noGrp="1"/>
          </p:cNvSpPr>
          <p:nvPr>
            <p:ph idx="1"/>
          </p:nvPr>
        </p:nvSpPr>
        <p:spPr/>
        <p:txBody>
          <a:bodyPr>
            <a:normAutofit/>
          </a:bodyPr>
          <a:lstStyle/>
          <a:p>
            <a:r>
              <a:rPr lang="es-ES" dirty="0">
                <a:latin typeface="Gotham Book" panose="02000604040000020004" pitchFamily="50" charset="0"/>
              </a:rPr>
              <a:t>El autismo es un nombre que describe una combinación de fortalezas, desafíos y diferencias en el cerebro de una persona.</a:t>
            </a:r>
          </a:p>
          <a:p>
            <a:pPr marL="0" indent="0">
              <a:buNone/>
            </a:pPr>
            <a:endParaRPr lang="es-ES" dirty="0">
              <a:latin typeface="Gotham Book" panose="02000604040000020004" pitchFamily="50" charset="0"/>
            </a:endParaRPr>
          </a:p>
          <a:p>
            <a:r>
              <a:rPr lang="es-ES" dirty="0">
                <a:latin typeface="Gotham Book" panose="02000604040000020004" pitchFamily="50" charset="0"/>
              </a:rPr>
              <a:t>Entre el 20 al 30% de las personas en edad escolar dentro del espectro Autista son mínimamente verbales.</a:t>
            </a:r>
          </a:p>
          <a:p>
            <a:endParaRPr lang="es-ES" dirty="0">
              <a:latin typeface="Gotham Book" panose="02000604040000020004" pitchFamily="50" charset="0"/>
            </a:endParaRPr>
          </a:p>
          <a:p>
            <a:r>
              <a:rPr lang="es-ES" dirty="0">
                <a:latin typeface="Gotham Book" panose="02000604040000020004" pitchFamily="50" charset="0"/>
              </a:rPr>
              <a:t>La gran mayoría de personas que comparten los criterios del diagnóstico del espectro autista prefieren llamarse autista que personas con autismo</a:t>
            </a:r>
          </a:p>
          <a:p>
            <a:endParaRPr lang="es-ES" dirty="0"/>
          </a:p>
          <a:p>
            <a:endParaRPr lang="es-ES" dirty="0"/>
          </a:p>
          <a:p>
            <a:endParaRPr lang="es-GT" dirty="0"/>
          </a:p>
        </p:txBody>
      </p:sp>
      <p:pic>
        <p:nvPicPr>
          <p:cNvPr id="5" name="Imagen 4">
            <a:extLst>
              <a:ext uri="{FF2B5EF4-FFF2-40B4-BE49-F238E27FC236}">
                <a16:creationId xmlns:a16="http://schemas.microsoft.com/office/drawing/2014/main" id="{16CB0BA0-6832-4349-AFC1-926D4FE763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0297" y="133432"/>
            <a:ext cx="1826069" cy="1557256"/>
          </a:xfrm>
          <a:prstGeom prst="rect">
            <a:avLst/>
          </a:prstGeom>
        </p:spPr>
      </p:pic>
    </p:spTree>
    <p:extLst>
      <p:ext uri="{BB962C8B-B14F-4D97-AF65-F5344CB8AC3E}">
        <p14:creationId xmlns:p14="http://schemas.microsoft.com/office/powerpoint/2010/main" val="1280231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1D36EF-0E54-4C60-9728-422CD2BFDC1C}"/>
              </a:ext>
            </a:extLst>
          </p:cNvPr>
          <p:cNvSpPr>
            <a:spLocks noGrp="1"/>
          </p:cNvSpPr>
          <p:nvPr>
            <p:ph idx="1"/>
          </p:nvPr>
        </p:nvSpPr>
        <p:spPr>
          <a:xfrm>
            <a:off x="838200" y="882502"/>
            <a:ext cx="10515600" cy="5294461"/>
          </a:xfrm>
        </p:spPr>
        <p:txBody>
          <a:bodyPr/>
          <a:lstStyle/>
          <a:p>
            <a:r>
              <a:rPr lang="es-GT" dirty="0">
                <a:latin typeface="Gotham Book" panose="02000604040000020004" pitchFamily="50" charset="0"/>
              </a:rPr>
              <a:t>Procesamiento auditivo.</a:t>
            </a:r>
          </a:p>
          <a:p>
            <a:r>
              <a:rPr lang="es-GT" dirty="0">
                <a:latin typeface="Gotham Book" panose="02000604040000020004" pitchFamily="50" charset="0"/>
              </a:rPr>
              <a:t>No entienden la mayoría de palabras.</a:t>
            </a:r>
          </a:p>
          <a:p>
            <a:endParaRPr lang="es-GT" dirty="0">
              <a:latin typeface="Gotham Book" panose="02000604040000020004" pitchFamily="50" charset="0"/>
            </a:endParaRPr>
          </a:p>
          <a:p>
            <a:pPr marL="0" indent="0">
              <a:buNone/>
            </a:pPr>
            <a:endParaRPr lang="es-GT" dirty="0">
              <a:latin typeface="Gotham Book" panose="02000604040000020004" pitchFamily="50" charset="0"/>
            </a:endParaRPr>
          </a:p>
          <a:p>
            <a:r>
              <a:rPr lang="es-GT" dirty="0">
                <a:latin typeface="Gotham Book" panose="02000604040000020004" pitchFamily="50" charset="0"/>
              </a:rPr>
              <a:t>Se cree que son personas antisociales.</a:t>
            </a:r>
          </a:p>
          <a:p>
            <a:r>
              <a:rPr lang="es-GT" dirty="0">
                <a:latin typeface="Gotham Book" panose="02000604040000020004" pitchFamily="50" charset="0"/>
              </a:rPr>
              <a:t>Simplemente el cerebro se interesa más por ciertas cosas.</a:t>
            </a:r>
          </a:p>
          <a:p>
            <a:endParaRPr lang="es-GT" dirty="0"/>
          </a:p>
        </p:txBody>
      </p:sp>
      <p:pic>
        <p:nvPicPr>
          <p:cNvPr id="4" name="y2mate.com - Charlie Browns Teacher">
            <a:hlinkClick r:id="" action="ppaction://media"/>
            <a:extLst>
              <a:ext uri="{FF2B5EF4-FFF2-40B4-BE49-F238E27FC236}">
                <a16:creationId xmlns:a16="http://schemas.microsoft.com/office/drawing/2014/main" id="{BE5CD48A-B502-41DE-BD44-F825A24709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61609" y="1881686"/>
            <a:ext cx="406400" cy="406400"/>
          </a:xfrm>
          <a:prstGeom prst="rect">
            <a:avLst/>
          </a:prstGeom>
        </p:spPr>
      </p:pic>
      <p:pic>
        <p:nvPicPr>
          <p:cNvPr id="5" name="Imagen 4">
            <a:extLst>
              <a:ext uri="{FF2B5EF4-FFF2-40B4-BE49-F238E27FC236}">
                <a16:creationId xmlns:a16="http://schemas.microsoft.com/office/drawing/2014/main" id="{EE8EBFE9-7902-4227-9C5F-455AEEDC16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9702" y="4407404"/>
            <a:ext cx="1838778" cy="1568094"/>
          </a:xfrm>
          <a:prstGeom prst="rect">
            <a:avLst/>
          </a:prstGeom>
        </p:spPr>
      </p:pic>
      <p:pic>
        <p:nvPicPr>
          <p:cNvPr id="6" name="Imagen 5">
            <a:extLst>
              <a:ext uri="{FF2B5EF4-FFF2-40B4-BE49-F238E27FC236}">
                <a16:creationId xmlns:a16="http://schemas.microsoft.com/office/drawing/2014/main" id="{E868FECA-96F6-4072-A8C2-430CD929C8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5991" y="4407404"/>
            <a:ext cx="1717741" cy="1464875"/>
          </a:xfrm>
          <a:prstGeom prst="rect">
            <a:avLst/>
          </a:prstGeom>
        </p:spPr>
      </p:pic>
      <p:pic>
        <p:nvPicPr>
          <p:cNvPr id="7" name="Imagen 6">
            <a:extLst>
              <a:ext uri="{FF2B5EF4-FFF2-40B4-BE49-F238E27FC236}">
                <a16:creationId xmlns:a16="http://schemas.microsoft.com/office/drawing/2014/main" id="{31DA05C4-E23A-4060-A8D1-D3E637BC6E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59705" y="4407404"/>
            <a:ext cx="1838778" cy="1568095"/>
          </a:xfrm>
          <a:prstGeom prst="rect">
            <a:avLst/>
          </a:prstGeom>
        </p:spPr>
      </p:pic>
      <p:pic>
        <p:nvPicPr>
          <p:cNvPr id="8" name="Imagen 7">
            <a:extLst>
              <a:ext uri="{FF2B5EF4-FFF2-40B4-BE49-F238E27FC236}">
                <a16:creationId xmlns:a16="http://schemas.microsoft.com/office/drawing/2014/main" id="{67F3042B-E316-4955-9AE5-F28E4A5336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29400" y="4339056"/>
            <a:ext cx="1801372" cy="1536195"/>
          </a:xfrm>
          <a:prstGeom prst="rect">
            <a:avLst/>
          </a:prstGeom>
        </p:spPr>
      </p:pic>
    </p:spTree>
    <p:extLst>
      <p:ext uri="{BB962C8B-B14F-4D97-AF65-F5344CB8AC3E}">
        <p14:creationId xmlns:p14="http://schemas.microsoft.com/office/powerpoint/2010/main" val="134259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4F56DB-8870-4A58-977D-8C74B182D366}"/>
              </a:ext>
            </a:extLst>
          </p:cNvPr>
          <p:cNvSpPr>
            <a:spLocks noGrp="1"/>
          </p:cNvSpPr>
          <p:nvPr>
            <p:ph type="title"/>
          </p:nvPr>
        </p:nvSpPr>
        <p:spPr/>
        <p:txBody>
          <a:bodyPr/>
          <a:lstStyle/>
          <a:p>
            <a:pPr algn="ctr"/>
            <a:r>
              <a:rPr lang="es-ES" b="1" dirty="0"/>
              <a:t>Atención especializada</a:t>
            </a:r>
            <a:endParaRPr lang="es-GT" b="1" dirty="0"/>
          </a:p>
        </p:txBody>
      </p:sp>
      <p:sp>
        <p:nvSpPr>
          <p:cNvPr id="3" name="Marcador de contenido 2">
            <a:extLst>
              <a:ext uri="{FF2B5EF4-FFF2-40B4-BE49-F238E27FC236}">
                <a16:creationId xmlns:a16="http://schemas.microsoft.com/office/drawing/2014/main" id="{433BAAFA-50BC-4424-8D4A-303F27A60B05}"/>
              </a:ext>
            </a:extLst>
          </p:cNvPr>
          <p:cNvSpPr>
            <a:spLocks noGrp="1"/>
          </p:cNvSpPr>
          <p:nvPr>
            <p:ph idx="1"/>
          </p:nvPr>
        </p:nvSpPr>
        <p:spPr>
          <a:xfrm>
            <a:off x="838200" y="1501633"/>
            <a:ext cx="10515600" cy="4351338"/>
          </a:xfrm>
        </p:spPr>
        <p:txBody>
          <a:bodyPr/>
          <a:lstStyle/>
          <a:p>
            <a:r>
              <a:rPr lang="es-ES" dirty="0">
                <a:latin typeface="Gotham Book" panose="02000604040000020004" pitchFamily="50" charset="0"/>
              </a:rPr>
              <a:t>Formar un equipo multidisciplinario.</a:t>
            </a:r>
          </a:p>
          <a:p>
            <a:endParaRPr lang="es-GT" dirty="0"/>
          </a:p>
          <a:p>
            <a:endParaRPr lang="es-GT" dirty="0"/>
          </a:p>
          <a:p>
            <a:endParaRPr lang="es-GT" dirty="0"/>
          </a:p>
          <a:p>
            <a:endParaRPr lang="es-GT" dirty="0"/>
          </a:p>
          <a:p>
            <a:endParaRPr lang="es-GT" dirty="0"/>
          </a:p>
          <a:p>
            <a:endParaRPr lang="es-GT" dirty="0"/>
          </a:p>
          <a:p>
            <a:pPr marL="0" indent="0">
              <a:buNone/>
            </a:pPr>
            <a:endParaRPr lang="es-ES" dirty="0"/>
          </a:p>
        </p:txBody>
      </p:sp>
      <p:pic>
        <p:nvPicPr>
          <p:cNvPr id="5" name="Imagen 4">
            <a:extLst>
              <a:ext uri="{FF2B5EF4-FFF2-40B4-BE49-F238E27FC236}">
                <a16:creationId xmlns:a16="http://schemas.microsoft.com/office/drawing/2014/main" id="{E3DD6BD6-081F-4965-ACF6-8EC3E8C61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4124" y="2448584"/>
            <a:ext cx="4303751" cy="3670202"/>
          </a:xfrm>
          <a:prstGeom prst="rect">
            <a:avLst/>
          </a:prstGeom>
        </p:spPr>
      </p:pic>
    </p:spTree>
    <p:extLst>
      <p:ext uri="{BB962C8B-B14F-4D97-AF65-F5344CB8AC3E}">
        <p14:creationId xmlns:p14="http://schemas.microsoft.com/office/powerpoint/2010/main" val="2945072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5CB51-2736-495D-982A-F53F11C6E036}"/>
              </a:ext>
            </a:extLst>
          </p:cNvPr>
          <p:cNvSpPr>
            <a:spLocks noGrp="1"/>
          </p:cNvSpPr>
          <p:nvPr>
            <p:ph type="title"/>
          </p:nvPr>
        </p:nvSpPr>
        <p:spPr/>
        <p:txBody>
          <a:bodyPr/>
          <a:lstStyle/>
          <a:p>
            <a:r>
              <a:rPr lang="es-ES" dirty="0"/>
              <a:t>Sistemas de comunicación.</a:t>
            </a:r>
            <a:endParaRPr lang="es-GT" dirty="0"/>
          </a:p>
        </p:txBody>
      </p:sp>
      <p:sp>
        <p:nvSpPr>
          <p:cNvPr id="3" name="Marcador de contenido 2">
            <a:extLst>
              <a:ext uri="{FF2B5EF4-FFF2-40B4-BE49-F238E27FC236}">
                <a16:creationId xmlns:a16="http://schemas.microsoft.com/office/drawing/2014/main" id="{72B8CC7F-D84D-4D7C-AF3F-C22037255613}"/>
              </a:ext>
            </a:extLst>
          </p:cNvPr>
          <p:cNvSpPr>
            <a:spLocks noGrp="1"/>
          </p:cNvSpPr>
          <p:nvPr>
            <p:ph idx="1"/>
          </p:nvPr>
        </p:nvSpPr>
        <p:spPr>
          <a:xfrm>
            <a:off x="838200" y="1350335"/>
            <a:ext cx="10515600" cy="4826628"/>
          </a:xfrm>
        </p:spPr>
        <p:txBody>
          <a:bodyPr>
            <a:normAutofit fontScale="70000" lnSpcReduction="20000"/>
          </a:bodyPr>
          <a:lstStyle/>
          <a:p>
            <a:pPr algn="just">
              <a:lnSpc>
                <a:spcPct val="120000"/>
              </a:lnSpc>
            </a:pPr>
            <a:r>
              <a:rPr lang="es-GT" dirty="0">
                <a:latin typeface="Gotham Book" panose="02000604040000020004" pitchFamily="50" charset="0"/>
                <a:cs typeface="Baloo" panose="03080902040302020200" pitchFamily="66" charset="0"/>
              </a:rPr>
              <a:t>herramientas y estrategias que pueden complementar el habla o incluir diferentes formas de comunicación CAA puede ser con ayuda ( es decir, usando herramientas o sin ayuda (es decir sin herramientas como lengua de señas o gestos).</a:t>
            </a:r>
          </a:p>
          <a:p>
            <a:pPr marL="0" indent="0" algn="just">
              <a:buNone/>
            </a:pPr>
            <a:endParaRPr lang="es-GT" dirty="0">
              <a:latin typeface="Gotham Book" panose="02000604040000020004" pitchFamily="50" charset="0"/>
              <a:cs typeface="Baloo" panose="03080902040302020200" pitchFamily="66" charset="0"/>
            </a:endParaRP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Expresiones faciales</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Lenguaje corporal</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Gestos</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Lengua de signos</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Objetos de referencia</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Pictogramas</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Tableros de comunicación</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Tarjetas de elección múltiple</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Teclados</a:t>
            </a:r>
          </a:p>
          <a:p>
            <a:pPr marL="285750" indent="-285750">
              <a:buFont typeface="Arial" panose="020B0604020202020204" pitchFamily="34" charset="0"/>
              <a:buChar char="•"/>
            </a:pPr>
            <a:r>
              <a:rPr lang="es-ES" dirty="0">
                <a:latin typeface="Baloo" panose="03080902040302020200" pitchFamily="66" charset="0"/>
                <a:cs typeface="Baloo" panose="03080902040302020200" pitchFamily="66" charset="0"/>
              </a:rPr>
              <a:t>Dispositivos móviles</a:t>
            </a:r>
          </a:p>
          <a:p>
            <a:pPr algn="just"/>
            <a:endParaRPr lang="es-GT" dirty="0">
              <a:latin typeface="+mj-lt"/>
            </a:endParaRPr>
          </a:p>
        </p:txBody>
      </p:sp>
      <p:pic>
        <p:nvPicPr>
          <p:cNvPr id="4" name="Imagen 3">
            <a:extLst>
              <a:ext uri="{FF2B5EF4-FFF2-40B4-BE49-F238E27FC236}">
                <a16:creationId xmlns:a16="http://schemas.microsoft.com/office/drawing/2014/main" id="{9742EA52-03D0-4DDB-983E-8AF9D8486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419" y="2362963"/>
            <a:ext cx="1439826" cy="1227871"/>
          </a:xfrm>
          <a:prstGeom prst="rect">
            <a:avLst/>
          </a:prstGeom>
        </p:spPr>
      </p:pic>
      <p:pic>
        <p:nvPicPr>
          <p:cNvPr id="5" name="Imagen 4">
            <a:extLst>
              <a:ext uri="{FF2B5EF4-FFF2-40B4-BE49-F238E27FC236}">
                <a16:creationId xmlns:a16="http://schemas.microsoft.com/office/drawing/2014/main" id="{0BBDFAC0-81D2-4D96-83D7-20A1D15B4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8749" y="2466690"/>
            <a:ext cx="1072016" cy="914207"/>
          </a:xfrm>
          <a:prstGeom prst="rect">
            <a:avLst/>
          </a:prstGeom>
        </p:spPr>
      </p:pic>
      <p:pic>
        <p:nvPicPr>
          <p:cNvPr id="6" name="Imagen 5">
            <a:extLst>
              <a:ext uri="{FF2B5EF4-FFF2-40B4-BE49-F238E27FC236}">
                <a16:creationId xmlns:a16="http://schemas.microsoft.com/office/drawing/2014/main" id="{180E0962-3357-494D-83B1-4F89262F93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92071" y="2257408"/>
            <a:ext cx="1687376" cy="1438980"/>
          </a:xfrm>
          <a:prstGeom prst="rect">
            <a:avLst/>
          </a:prstGeom>
        </p:spPr>
      </p:pic>
      <p:pic>
        <p:nvPicPr>
          <p:cNvPr id="7" name="Imagen 6">
            <a:extLst>
              <a:ext uri="{FF2B5EF4-FFF2-40B4-BE49-F238E27FC236}">
                <a16:creationId xmlns:a16="http://schemas.microsoft.com/office/drawing/2014/main" id="{962F06F1-C3C9-4ED9-8763-50852C793A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6788" y="4142377"/>
            <a:ext cx="1600963" cy="1365288"/>
          </a:xfrm>
          <a:prstGeom prst="rect">
            <a:avLst/>
          </a:prstGeom>
        </p:spPr>
      </p:pic>
      <p:pic>
        <p:nvPicPr>
          <p:cNvPr id="8" name="Imagen 7">
            <a:extLst>
              <a:ext uri="{FF2B5EF4-FFF2-40B4-BE49-F238E27FC236}">
                <a16:creationId xmlns:a16="http://schemas.microsoft.com/office/drawing/2014/main" id="{56C80E80-8473-4CF8-8B31-010669E84F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706" y="4208612"/>
            <a:ext cx="1899265" cy="1619677"/>
          </a:xfrm>
          <a:prstGeom prst="rect">
            <a:avLst/>
          </a:prstGeom>
        </p:spPr>
      </p:pic>
      <p:pic>
        <p:nvPicPr>
          <p:cNvPr id="9" name="Imagen 8">
            <a:extLst>
              <a:ext uri="{FF2B5EF4-FFF2-40B4-BE49-F238E27FC236}">
                <a16:creationId xmlns:a16="http://schemas.microsoft.com/office/drawing/2014/main" id="{49B5BFBF-1A3B-4991-A6B2-058F6DA3E3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18694" y="4031545"/>
            <a:ext cx="2106896" cy="1796744"/>
          </a:xfrm>
          <a:prstGeom prst="rect">
            <a:avLst/>
          </a:prstGeom>
        </p:spPr>
      </p:pic>
      <p:pic>
        <p:nvPicPr>
          <p:cNvPr id="10" name="Imagen 9">
            <a:extLst>
              <a:ext uri="{FF2B5EF4-FFF2-40B4-BE49-F238E27FC236}">
                <a16:creationId xmlns:a16="http://schemas.microsoft.com/office/drawing/2014/main" id="{BE4B9CCB-5293-4B62-B2B5-C0157B708B45}"/>
              </a:ext>
            </a:extLst>
          </p:cNvPr>
          <p:cNvPicPr>
            <a:picLocks noChangeAspect="1"/>
          </p:cNvPicPr>
          <p:nvPr/>
        </p:nvPicPr>
        <p:blipFill rotWithShape="1">
          <a:blip r:embed="rId8"/>
          <a:srcRect l="86331" t="30835" r="2335" b="51387"/>
          <a:stretch/>
        </p:blipFill>
        <p:spPr>
          <a:xfrm>
            <a:off x="7561785" y="2362963"/>
            <a:ext cx="1899265" cy="1675822"/>
          </a:xfrm>
          <a:prstGeom prst="rect">
            <a:avLst/>
          </a:prstGeom>
        </p:spPr>
      </p:pic>
    </p:spTree>
    <p:extLst>
      <p:ext uri="{BB962C8B-B14F-4D97-AF65-F5344CB8AC3E}">
        <p14:creationId xmlns:p14="http://schemas.microsoft.com/office/powerpoint/2010/main" val="784751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60FD2-60B7-4FB2-AEB3-D508FB82D576}"/>
              </a:ext>
            </a:extLst>
          </p:cNvPr>
          <p:cNvSpPr>
            <a:spLocks noGrp="1"/>
          </p:cNvSpPr>
          <p:nvPr>
            <p:ph type="title"/>
          </p:nvPr>
        </p:nvSpPr>
        <p:spPr/>
        <p:txBody>
          <a:bodyPr/>
          <a:lstStyle/>
          <a:p>
            <a:endParaRPr lang="es-GT"/>
          </a:p>
        </p:txBody>
      </p:sp>
      <p:pic>
        <p:nvPicPr>
          <p:cNvPr id="4" name="Marcador de contenido 3">
            <a:extLst>
              <a:ext uri="{FF2B5EF4-FFF2-40B4-BE49-F238E27FC236}">
                <a16:creationId xmlns:a16="http://schemas.microsoft.com/office/drawing/2014/main" id="{59A10F6F-DDB3-4F88-AB35-DB18ED577B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854434" y="1800195"/>
            <a:ext cx="3361963" cy="3625249"/>
          </a:xfrm>
          <a:prstGeom prst="rect">
            <a:avLst/>
          </a:prstGeom>
        </p:spPr>
      </p:pic>
      <p:pic>
        <p:nvPicPr>
          <p:cNvPr id="6" name="Imagen 5">
            <a:extLst>
              <a:ext uri="{FF2B5EF4-FFF2-40B4-BE49-F238E27FC236}">
                <a16:creationId xmlns:a16="http://schemas.microsoft.com/office/drawing/2014/main" id="{87583B47-FF06-4B10-8D96-E5D7964BB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988" y="1192906"/>
            <a:ext cx="3302705" cy="4472187"/>
          </a:xfrm>
          <a:prstGeom prst="rect">
            <a:avLst/>
          </a:prstGeom>
        </p:spPr>
      </p:pic>
      <p:pic>
        <p:nvPicPr>
          <p:cNvPr id="7" name="Imagen 6">
            <a:extLst>
              <a:ext uri="{FF2B5EF4-FFF2-40B4-BE49-F238E27FC236}">
                <a16:creationId xmlns:a16="http://schemas.microsoft.com/office/drawing/2014/main" id="{8B8E75F4-0F90-4455-8E7E-B7DE572E6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6994" y="2385338"/>
            <a:ext cx="3374100" cy="2561681"/>
          </a:xfrm>
          <a:prstGeom prst="rect">
            <a:avLst/>
          </a:prstGeom>
        </p:spPr>
      </p:pic>
    </p:spTree>
    <p:extLst>
      <p:ext uri="{BB962C8B-B14F-4D97-AF65-F5344CB8AC3E}">
        <p14:creationId xmlns:p14="http://schemas.microsoft.com/office/powerpoint/2010/main" val="63664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92148D3D-8B1A-4342-8F7B-0267AD803C5B}"/>
              </a:ext>
            </a:extLst>
          </p:cNvPr>
          <p:cNvSpPr>
            <a:spLocks noGrp="1"/>
          </p:cNvSpPr>
          <p:nvPr>
            <p:ph idx="1"/>
          </p:nvPr>
        </p:nvSpPr>
        <p:spPr>
          <a:xfrm>
            <a:off x="702276" y="1183073"/>
            <a:ext cx="10515600" cy="1757835"/>
          </a:xfrm>
        </p:spPr>
        <p:txBody>
          <a:bodyPr/>
          <a:lstStyle/>
          <a:p>
            <a:pPr marL="0" indent="0">
              <a:buNone/>
            </a:pPr>
            <a:r>
              <a:rPr lang="es-GT" dirty="0"/>
              <a:t>Las entidades de abrigo temporal deben dar prioridad a la recreación de los NNA, considerándola un componente esencial en el crecimiento intelectual, emocional y social de los mismos. La recreación debe incluir actividades y situaciones de …. </a:t>
            </a:r>
          </a:p>
        </p:txBody>
      </p:sp>
      <p:pic>
        <p:nvPicPr>
          <p:cNvPr id="6" name="5 Imagen" descr="Niños jugando con globos de agua. 594303 - Descargar Vectores Gratis,  Illustrator Graficos, Plantillas Diseño"/>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197" y="3248300"/>
            <a:ext cx="2647040" cy="1929181"/>
          </a:xfrm>
          <a:prstGeom prst="rect">
            <a:avLst/>
          </a:prstGeom>
          <a:noFill/>
          <a:ln>
            <a:noFill/>
          </a:ln>
        </p:spPr>
      </p:pic>
      <p:pic>
        <p:nvPicPr>
          <p:cNvPr id="7" name="6 Imagen"/>
          <p:cNvPicPr/>
          <p:nvPr/>
        </p:nvPicPr>
        <p:blipFill rotWithShape="1">
          <a:blip r:embed="rId3"/>
          <a:srcRect l="65056" t="46828" r="9805" b="22054"/>
          <a:stretch/>
        </p:blipFill>
        <p:spPr bwMode="auto">
          <a:xfrm>
            <a:off x="4933949" y="3440591"/>
            <a:ext cx="2529531" cy="1544597"/>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4"/>
          <a:srcRect l="12061" t="25378" r="51590" b="10574"/>
          <a:stretch/>
        </p:blipFill>
        <p:spPr bwMode="auto">
          <a:xfrm>
            <a:off x="8326652" y="3297724"/>
            <a:ext cx="2038350" cy="2019300"/>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947428" y="5258173"/>
            <a:ext cx="2535830" cy="523220"/>
          </a:xfrm>
          <a:prstGeom prst="rect">
            <a:avLst/>
          </a:prstGeom>
          <a:noFill/>
        </p:spPr>
        <p:txBody>
          <a:bodyPr wrap="square" rtlCol="0">
            <a:spAutoFit/>
          </a:bodyPr>
          <a:lstStyle/>
          <a:p>
            <a:pPr algn="ctr"/>
            <a:r>
              <a:rPr lang="es-GT" sz="2800" dirty="0"/>
              <a:t>Diversión </a:t>
            </a:r>
          </a:p>
        </p:txBody>
      </p:sp>
      <p:sp>
        <p:nvSpPr>
          <p:cNvPr id="9" name="8 CuadroTexto"/>
          <p:cNvSpPr txBox="1"/>
          <p:nvPr/>
        </p:nvSpPr>
        <p:spPr>
          <a:xfrm>
            <a:off x="4927650" y="5177481"/>
            <a:ext cx="2535830" cy="523220"/>
          </a:xfrm>
          <a:prstGeom prst="rect">
            <a:avLst/>
          </a:prstGeom>
          <a:noFill/>
        </p:spPr>
        <p:txBody>
          <a:bodyPr wrap="square" rtlCol="0">
            <a:spAutoFit/>
          </a:bodyPr>
          <a:lstStyle/>
          <a:p>
            <a:pPr algn="ctr"/>
            <a:r>
              <a:rPr lang="es-GT" sz="2800" dirty="0"/>
              <a:t>Relajación </a:t>
            </a:r>
          </a:p>
        </p:txBody>
      </p:sp>
      <p:sp>
        <p:nvSpPr>
          <p:cNvPr id="10" name="9 CuadroTexto"/>
          <p:cNvSpPr txBox="1"/>
          <p:nvPr/>
        </p:nvSpPr>
        <p:spPr>
          <a:xfrm>
            <a:off x="8077912" y="5258173"/>
            <a:ext cx="2697180" cy="523220"/>
          </a:xfrm>
          <a:prstGeom prst="rect">
            <a:avLst/>
          </a:prstGeom>
          <a:noFill/>
        </p:spPr>
        <p:txBody>
          <a:bodyPr wrap="square" rtlCol="0">
            <a:spAutoFit/>
          </a:bodyPr>
          <a:lstStyle/>
          <a:p>
            <a:pPr algn="ctr"/>
            <a:r>
              <a:rPr lang="es-GT" sz="2800" dirty="0"/>
              <a:t>Entretenimiento </a:t>
            </a:r>
          </a:p>
        </p:txBody>
      </p:sp>
      <p:sp>
        <p:nvSpPr>
          <p:cNvPr id="11" name="10 Rectángulo"/>
          <p:cNvSpPr/>
          <p:nvPr/>
        </p:nvSpPr>
        <p:spPr>
          <a:xfrm>
            <a:off x="9729773" y="211778"/>
            <a:ext cx="2305708"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¿Qué?</a:t>
            </a:r>
          </a:p>
        </p:txBody>
      </p:sp>
    </p:spTree>
    <p:extLst>
      <p:ext uri="{BB962C8B-B14F-4D97-AF65-F5344CB8AC3E}">
        <p14:creationId xmlns:p14="http://schemas.microsoft.com/office/powerpoint/2010/main" val="46632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CD6B08-1C53-4765-80DA-9CE874F2AD40}"/>
              </a:ext>
            </a:extLst>
          </p:cNvPr>
          <p:cNvSpPr>
            <a:spLocks noGrp="1"/>
          </p:cNvSpPr>
          <p:nvPr>
            <p:ph type="title"/>
          </p:nvPr>
        </p:nvSpPr>
        <p:spPr/>
        <p:txBody>
          <a:bodyPr/>
          <a:lstStyle/>
          <a:p>
            <a:endParaRPr lang="es-GT"/>
          </a:p>
        </p:txBody>
      </p:sp>
      <p:pic>
        <p:nvPicPr>
          <p:cNvPr id="4" name="Marcador de contenido 3">
            <a:extLst>
              <a:ext uri="{FF2B5EF4-FFF2-40B4-BE49-F238E27FC236}">
                <a16:creationId xmlns:a16="http://schemas.microsoft.com/office/drawing/2014/main" id="{0464C18C-8254-486A-AAE2-478202BCA9B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13" t="40243" r="4402" b="5853"/>
          <a:stretch/>
        </p:blipFill>
        <p:spPr>
          <a:xfrm>
            <a:off x="2998381" y="2647505"/>
            <a:ext cx="2073349" cy="2179675"/>
          </a:xfrm>
          <a:prstGeom prst="rect">
            <a:avLst/>
          </a:prstGeom>
        </p:spPr>
      </p:pic>
      <p:pic>
        <p:nvPicPr>
          <p:cNvPr id="5" name="Imagen 4">
            <a:extLst>
              <a:ext uri="{FF2B5EF4-FFF2-40B4-BE49-F238E27FC236}">
                <a16:creationId xmlns:a16="http://schemas.microsoft.com/office/drawing/2014/main" id="{6742F716-BB5F-4E3E-844C-BD92B5637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01042"/>
            <a:ext cx="2653225" cy="3472603"/>
          </a:xfrm>
          <a:prstGeom prst="rect">
            <a:avLst/>
          </a:prstGeom>
        </p:spPr>
      </p:pic>
    </p:spTree>
    <p:extLst>
      <p:ext uri="{BB962C8B-B14F-4D97-AF65-F5344CB8AC3E}">
        <p14:creationId xmlns:p14="http://schemas.microsoft.com/office/powerpoint/2010/main" val="2395580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78B017-AD0E-4EB1-A54F-D2194DBD0E2F}"/>
              </a:ext>
            </a:extLst>
          </p:cNvPr>
          <p:cNvSpPr>
            <a:spLocks noGrp="1"/>
          </p:cNvSpPr>
          <p:nvPr>
            <p:ph type="title"/>
          </p:nvPr>
        </p:nvSpPr>
        <p:spPr/>
        <p:txBody>
          <a:bodyPr/>
          <a:lstStyle/>
          <a:p>
            <a:r>
              <a:rPr lang="es-ES" dirty="0"/>
              <a:t>Historias sociales</a:t>
            </a:r>
            <a:endParaRPr lang="es-GT" dirty="0"/>
          </a:p>
        </p:txBody>
      </p:sp>
      <p:pic>
        <p:nvPicPr>
          <p:cNvPr id="4" name="Marcador de contenido 3">
            <a:extLst>
              <a:ext uri="{FF2B5EF4-FFF2-40B4-BE49-F238E27FC236}">
                <a16:creationId xmlns:a16="http://schemas.microsoft.com/office/drawing/2014/main" id="{90861582-DFF6-497B-9998-8CB932DF732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95324" y="4135754"/>
            <a:ext cx="1801372" cy="1536195"/>
          </a:xfrm>
          <a:prstGeom prst="rect">
            <a:avLst/>
          </a:prstGeom>
        </p:spPr>
      </p:pic>
      <p:pic>
        <p:nvPicPr>
          <p:cNvPr id="5" name="Imagen 4">
            <a:extLst>
              <a:ext uri="{FF2B5EF4-FFF2-40B4-BE49-F238E27FC236}">
                <a16:creationId xmlns:a16="http://schemas.microsoft.com/office/drawing/2014/main" id="{A1DE0C46-6ABF-4CA1-B956-DEC73B806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21" y="3828195"/>
            <a:ext cx="1696753" cy="1446977"/>
          </a:xfrm>
          <a:prstGeom prst="rect">
            <a:avLst/>
          </a:prstGeom>
        </p:spPr>
      </p:pic>
      <p:pic>
        <p:nvPicPr>
          <p:cNvPr id="6" name="Imagen 5">
            <a:extLst>
              <a:ext uri="{FF2B5EF4-FFF2-40B4-BE49-F238E27FC236}">
                <a16:creationId xmlns:a16="http://schemas.microsoft.com/office/drawing/2014/main" id="{26155800-D378-4105-BDA7-486A32E815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8891" y="3997532"/>
            <a:ext cx="1801372" cy="1536195"/>
          </a:xfrm>
          <a:prstGeom prst="rect">
            <a:avLst/>
          </a:prstGeom>
        </p:spPr>
      </p:pic>
      <p:pic>
        <p:nvPicPr>
          <p:cNvPr id="7" name="Imagen 6">
            <a:extLst>
              <a:ext uri="{FF2B5EF4-FFF2-40B4-BE49-F238E27FC236}">
                <a16:creationId xmlns:a16="http://schemas.microsoft.com/office/drawing/2014/main" id="{29B2E55E-1052-40D7-86AF-5B0E9155E8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194" y="3997531"/>
            <a:ext cx="1801372" cy="1536195"/>
          </a:xfrm>
          <a:prstGeom prst="rect">
            <a:avLst/>
          </a:prstGeom>
        </p:spPr>
      </p:pic>
      <p:pic>
        <p:nvPicPr>
          <p:cNvPr id="8" name="Imagen 7">
            <a:extLst>
              <a:ext uri="{FF2B5EF4-FFF2-40B4-BE49-F238E27FC236}">
                <a16:creationId xmlns:a16="http://schemas.microsoft.com/office/drawing/2014/main" id="{B3587066-3CEE-4326-B9B5-0F13973562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1628" y="4135755"/>
            <a:ext cx="1801372" cy="1536195"/>
          </a:xfrm>
          <a:prstGeom prst="rect">
            <a:avLst/>
          </a:prstGeom>
        </p:spPr>
      </p:pic>
      <p:sp>
        <p:nvSpPr>
          <p:cNvPr id="10" name="CuadroTexto 9">
            <a:extLst>
              <a:ext uri="{FF2B5EF4-FFF2-40B4-BE49-F238E27FC236}">
                <a16:creationId xmlns:a16="http://schemas.microsoft.com/office/drawing/2014/main" id="{612081FD-D161-45B3-9A5E-19C01D91D884}"/>
              </a:ext>
            </a:extLst>
          </p:cNvPr>
          <p:cNvSpPr txBox="1"/>
          <p:nvPr/>
        </p:nvSpPr>
        <p:spPr>
          <a:xfrm>
            <a:off x="1041991" y="1836110"/>
            <a:ext cx="9552464" cy="923330"/>
          </a:xfrm>
          <a:prstGeom prst="rect">
            <a:avLst/>
          </a:prstGeom>
          <a:noFill/>
        </p:spPr>
        <p:txBody>
          <a:bodyPr wrap="square" rtlCol="0">
            <a:spAutoFit/>
          </a:bodyPr>
          <a:lstStyle/>
          <a:p>
            <a:r>
              <a:rPr lang="es-GT" sz="1800" dirty="0">
                <a:latin typeface="Gotham Book" panose="02000604040000020004" pitchFamily="50" charset="0"/>
              </a:rPr>
              <a:t>Fotos de familia, de amigos, amigas, pueden ser una oportunidad para hablar sobre relaciones e interacciones sociales. Esto da un contexto importante e inmediato a las discusiones.</a:t>
            </a:r>
            <a:endParaRPr lang="es-GT" dirty="0">
              <a:latin typeface="Gotham Book" panose="02000604040000020004" pitchFamily="50" charset="0"/>
            </a:endParaRPr>
          </a:p>
        </p:txBody>
      </p:sp>
    </p:spTree>
    <p:extLst>
      <p:ext uri="{BB962C8B-B14F-4D97-AF65-F5344CB8AC3E}">
        <p14:creationId xmlns:p14="http://schemas.microsoft.com/office/powerpoint/2010/main" val="225048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AB845-C091-42F7-89F1-F82FF1132F36}"/>
              </a:ext>
            </a:extLst>
          </p:cNvPr>
          <p:cNvSpPr>
            <a:spLocks noGrp="1"/>
          </p:cNvSpPr>
          <p:nvPr>
            <p:ph type="title"/>
          </p:nvPr>
        </p:nvSpPr>
        <p:spPr/>
        <p:txBody>
          <a:bodyPr/>
          <a:lstStyle/>
          <a:p>
            <a:r>
              <a:rPr lang="es-ES" dirty="0"/>
              <a:t>Regulación emocional</a:t>
            </a:r>
            <a:br>
              <a:rPr lang="es-ES" dirty="0"/>
            </a:br>
            <a:endParaRPr lang="es-GT" dirty="0"/>
          </a:p>
        </p:txBody>
      </p:sp>
      <p:sp>
        <p:nvSpPr>
          <p:cNvPr id="3" name="Marcador de contenido 2">
            <a:extLst>
              <a:ext uri="{FF2B5EF4-FFF2-40B4-BE49-F238E27FC236}">
                <a16:creationId xmlns:a16="http://schemas.microsoft.com/office/drawing/2014/main" id="{37BE0BFA-FC76-47D8-89C2-D392068D9A49}"/>
              </a:ext>
            </a:extLst>
          </p:cNvPr>
          <p:cNvSpPr>
            <a:spLocks noGrp="1"/>
          </p:cNvSpPr>
          <p:nvPr>
            <p:ph idx="1"/>
          </p:nvPr>
        </p:nvSpPr>
        <p:spPr>
          <a:xfrm>
            <a:off x="838200" y="1222744"/>
            <a:ext cx="10515600" cy="4954219"/>
          </a:xfrm>
        </p:spPr>
        <p:txBody>
          <a:bodyPr/>
          <a:lstStyle/>
          <a:p>
            <a:r>
              <a:rPr lang="es-ES" dirty="0"/>
              <a:t> </a:t>
            </a:r>
            <a:endParaRPr lang="es-GT" dirty="0"/>
          </a:p>
        </p:txBody>
      </p:sp>
      <p:pic>
        <p:nvPicPr>
          <p:cNvPr id="5" name="Imagen 4">
            <a:extLst>
              <a:ext uri="{FF2B5EF4-FFF2-40B4-BE49-F238E27FC236}">
                <a16:creationId xmlns:a16="http://schemas.microsoft.com/office/drawing/2014/main" id="{6E3007F4-704E-40F4-BAD5-3EB7E67F7BE6}"/>
              </a:ext>
            </a:extLst>
          </p:cNvPr>
          <p:cNvPicPr>
            <a:picLocks noChangeAspect="1"/>
          </p:cNvPicPr>
          <p:nvPr/>
        </p:nvPicPr>
        <p:blipFill rotWithShape="1">
          <a:blip r:embed="rId2"/>
          <a:srcRect l="33053" t="23258" r="34331" b="17209"/>
          <a:stretch/>
        </p:blipFill>
        <p:spPr>
          <a:xfrm>
            <a:off x="3572539" y="867108"/>
            <a:ext cx="4825333" cy="4954218"/>
          </a:xfrm>
          <a:prstGeom prst="rect">
            <a:avLst/>
          </a:prstGeom>
        </p:spPr>
      </p:pic>
    </p:spTree>
    <p:extLst>
      <p:ext uri="{BB962C8B-B14F-4D97-AF65-F5344CB8AC3E}">
        <p14:creationId xmlns:p14="http://schemas.microsoft.com/office/powerpoint/2010/main" val="2317444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672B7950-04B9-4735-82E4-86337BC541B1}"/>
              </a:ext>
            </a:extLst>
          </p:cNvPr>
          <p:cNvPicPr>
            <a:picLocks noGrp="1" noChangeAspect="1"/>
          </p:cNvPicPr>
          <p:nvPr>
            <p:ph idx="1"/>
          </p:nvPr>
        </p:nvPicPr>
        <p:blipFill rotWithShape="1">
          <a:blip r:embed="rId2"/>
          <a:srcRect l="32407" t="24792" r="33722" b="22395"/>
          <a:stretch/>
        </p:blipFill>
        <p:spPr>
          <a:xfrm>
            <a:off x="3166730" y="688255"/>
            <a:ext cx="5858539" cy="5138389"/>
          </a:xfrm>
        </p:spPr>
      </p:pic>
    </p:spTree>
    <p:extLst>
      <p:ext uri="{BB962C8B-B14F-4D97-AF65-F5344CB8AC3E}">
        <p14:creationId xmlns:p14="http://schemas.microsoft.com/office/powerpoint/2010/main" val="34621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267FBFF-59C1-45C2-8EC4-9492AC0AE199}"/>
              </a:ext>
            </a:extLst>
          </p:cNvPr>
          <p:cNvPicPr>
            <a:picLocks noGrp="1" noChangeAspect="1"/>
          </p:cNvPicPr>
          <p:nvPr>
            <p:ph idx="1"/>
          </p:nvPr>
        </p:nvPicPr>
        <p:blipFill rotWithShape="1">
          <a:blip r:embed="rId2"/>
          <a:srcRect l="32636" t="34772" r="33552" b="9516"/>
          <a:stretch/>
        </p:blipFill>
        <p:spPr>
          <a:xfrm>
            <a:off x="2626242" y="600740"/>
            <a:ext cx="6103090" cy="5656520"/>
          </a:xfrm>
        </p:spPr>
      </p:pic>
    </p:spTree>
    <p:extLst>
      <p:ext uri="{BB962C8B-B14F-4D97-AF65-F5344CB8AC3E}">
        <p14:creationId xmlns:p14="http://schemas.microsoft.com/office/powerpoint/2010/main" val="2940222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F7C9049-52B7-4EAD-BA75-B6C14DC263A5}"/>
              </a:ext>
            </a:extLst>
          </p:cNvPr>
          <p:cNvPicPr>
            <a:picLocks noGrp="1" noChangeAspect="1"/>
          </p:cNvPicPr>
          <p:nvPr>
            <p:ph idx="1"/>
          </p:nvPr>
        </p:nvPicPr>
        <p:blipFill rotWithShape="1">
          <a:blip r:embed="rId2"/>
          <a:srcRect l="31919" t="27222" r="33202" b="16015"/>
          <a:stretch/>
        </p:blipFill>
        <p:spPr>
          <a:xfrm>
            <a:off x="2998381" y="840004"/>
            <a:ext cx="5656521" cy="5177992"/>
          </a:xfrm>
        </p:spPr>
      </p:pic>
    </p:spTree>
    <p:extLst>
      <p:ext uri="{BB962C8B-B14F-4D97-AF65-F5344CB8AC3E}">
        <p14:creationId xmlns:p14="http://schemas.microsoft.com/office/powerpoint/2010/main" val="550952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FAD3FBDA-A791-497B-A483-90B28BAC6284}"/>
              </a:ext>
            </a:extLst>
          </p:cNvPr>
          <p:cNvPicPr>
            <a:picLocks noGrp="1" noChangeAspect="1"/>
          </p:cNvPicPr>
          <p:nvPr>
            <p:ph idx="1"/>
          </p:nvPr>
        </p:nvPicPr>
        <p:blipFill rotWithShape="1">
          <a:blip r:embed="rId2"/>
          <a:srcRect l="32188" t="31895" r="33457" b="11791"/>
          <a:stretch/>
        </p:blipFill>
        <p:spPr>
          <a:xfrm>
            <a:off x="2647507" y="551650"/>
            <a:ext cx="6241313" cy="5754700"/>
          </a:xfrm>
        </p:spPr>
      </p:pic>
    </p:spTree>
    <p:extLst>
      <p:ext uri="{BB962C8B-B14F-4D97-AF65-F5344CB8AC3E}">
        <p14:creationId xmlns:p14="http://schemas.microsoft.com/office/powerpoint/2010/main" val="2295720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01CA5-FD31-404A-9D28-018CBFA88B69}"/>
              </a:ext>
            </a:extLst>
          </p:cNvPr>
          <p:cNvSpPr>
            <a:spLocks noGrp="1"/>
          </p:cNvSpPr>
          <p:nvPr>
            <p:ph type="title"/>
          </p:nvPr>
        </p:nvSpPr>
        <p:spPr/>
        <p:txBody>
          <a:bodyPr/>
          <a:lstStyle/>
          <a:p>
            <a:r>
              <a:rPr lang="es-ES" dirty="0"/>
              <a:t>Gracias.</a:t>
            </a:r>
            <a:endParaRPr lang="es-GT" dirty="0"/>
          </a:p>
        </p:txBody>
      </p:sp>
      <p:pic>
        <p:nvPicPr>
          <p:cNvPr id="4" name="Marcador de contenido 3">
            <a:extLst>
              <a:ext uri="{FF2B5EF4-FFF2-40B4-BE49-F238E27FC236}">
                <a16:creationId xmlns:a16="http://schemas.microsoft.com/office/drawing/2014/main" id="{8FB93517-91BB-4778-A44B-A49725F3280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1275" y="1321788"/>
            <a:ext cx="5497495" cy="4688218"/>
          </a:xfrm>
          <a:prstGeom prst="rect">
            <a:avLst/>
          </a:prstGeom>
        </p:spPr>
      </p:pic>
    </p:spTree>
    <p:extLst>
      <p:ext uri="{BB962C8B-B14F-4D97-AF65-F5344CB8AC3E}">
        <p14:creationId xmlns:p14="http://schemas.microsoft.com/office/powerpoint/2010/main" val="224530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92148D3D-8B1A-4342-8F7B-0267AD803C5B}"/>
              </a:ext>
            </a:extLst>
          </p:cNvPr>
          <p:cNvSpPr>
            <a:spLocks noGrp="1"/>
          </p:cNvSpPr>
          <p:nvPr>
            <p:ph idx="1"/>
          </p:nvPr>
        </p:nvSpPr>
        <p:spPr>
          <a:xfrm>
            <a:off x="716692" y="1219892"/>
            <a:ext cx="10515600" cy="1482811"/>
          </a:xfrm>
        </p:spPr>
        <p:txBody>
          <a:bodyPr>
            <a:normAutofit/>
          </a:bodyPr>
          <a:lstStyle/>
          <a:p>
            <a:pPr marL="0" indent="0">
              <a:buNone/>
            </a:pPr>
            <a:r>
              <a:rPr lang="es-GT" dirty="0"/>
              <a:t>Procurar al NNA experiencias de juego en su vida cotidiana para favorecer su desarrollo físico, cognitivo, emocional y social, así como el gozo de su tiempo libre.</a:t>
            </a:r>
          </a:p>
        </p:txBody>
      </p:sp>
      <p:sp>
        <p:nvSpPr>
          <p:cNvPr id="11" name="10 Rectángulo"/>
          <p:cNvSpPr/>
          <p:nvPr/>
        </p:nvSpPr>
        <p:spPr>
          <a:xfrm>
            <a:off x="8077912" y="211778"/>
            <a:ext cx="3957569"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¿para Qué?</a:t>
            </a:r>
          </a:p>
        </p:txBody>
      </p:sp>
      <p:pic>
        <p:nvPicPr>
          <p:cNvPr id="12" name="11 Imagen"/>
          <p:cNvPicPr/>
          <p:nvPr/>
        </p:nvPicPr>
        <p:blipFill rotWithShape="1">
          <a:blip r:embed="rId2"/>
          <a:srcRect l="57923" t="24471" r="4199" b="58006"/>
          <a:stretch/>
        </p:blipFill>
        <p:spPr bwMode="auto">
          <a:xfrm>
            <a:off x="1037968" y="2879124"/>
            <a:ext cx="10194324" cy="17052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75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60DD348-394F-416C-A076-33095CA12ABC}"/>
              </a:ext>
            </a:extLst>
          </p:cNvPr>
          <p:cNvSpPr>
            <a:spLocks noGrp="1"/>
          </p:cNvSpPr>
          <p:nvPr>
            <p:ph idx="1"/>
          </p:nvPr>
        </p:nvSpPr>
        <p:spPr>
          <a:xfrm>
            <a:off x="652848" y="1318997"/>
            <a:ext cx="10515600" cy="4550463"/>
          </a:xfrm>
        </p:spPr>
        <p:txBody>
          <a:bodyPr>
            <a:normAutofit fontScale="92500" lnSpcReduction="10000"/>
          </a:bodyPr>
          <a:lstStyle/>
          <a:p>
            <a:pPr algn="just"/>
            <a:r>
              <a:rPr lang="es-GT" dirty="0"/>
              <a:t>El director/a, la persona encargada de la educación, el psicólogo/a y el personal a cargo de la atención directa del NNA, deben organizar espacios de juego y ocio para que los NNA participen libremente, de acuerdo a sus intereses y preferencias.</a:t>
            </a:r>
          </a:p>
          <a:p>
            <a:pPr algn="just"/>
            <a:r>
              <a:rPr lang="es-GT" dirty="0"/>
              <a:t>La recreación debe permitirles encontrar placer, felicidad, comodidad, aprendizaje y convivencia activa. Pero también, bajar los niveles sociales de estrés, violencia e individualismo.</a:t>
            </a:r>
          </a:p>
          <a:p>
            <a:pPr algn="just"/>
            <a:r>
              <a:rPr lang="es-GT" dirty="0"/>
              <a:t>Las entidades de abrigo temporal deben aprovechar los espacios cerrados y abiertos propios, como las salas y áreas de juego al aire libre e identificar espacios comunitarios, públicos o privados, para la recreación de los NNA. De esta manera, deben promover actividades en parques, plazas o en la naturaleza y hacer participes a los NNA de las actividades artísticas, musicales, teatrales, de comunicación, cine, tecnología y manuales.</a:t>
            </a:r>
          </a:p>
          <a:p>
            <a:endParaRPr lang="es-GT" dirty="0"/>
          </a:p>
          <a:p>
            <a:pPr marL="914400" lvl="2" indent="0">
              <a:buNone/>
            </a:pPr>
            <a:endParaRPr lang="es-GT" dirty="0"/>
          </a:p>
          <a:p>
            <a:endParaRPr lang="es-GT" dirty="0"/>
          </a:p>
          <a:p>
            <a:endParaRPr lang="es-GT" dirty="0"/>
          </a:p>
          <a:p>
            <a:endParaRPr lang="es-GT" dirty="0"/>
          </a:p>
          <a:p>
            <a:endParaRPr lang="es-GT" dirty="0"/>
          </a:p>
        </p:txBody>
      </p:sp>
      <p:sp>
        <p:nvSpPr>
          <p:cNvPr id="4" name="3 Rectángulo"/>
          <p:cNvSpPr/>
          <p:nvPr/>
        </p:nvSpPr>
        <p:spPr>
          <a:xfrm>
            <a:off x="8229600" y="211778"/>
            <a:ext cx="3805881"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¿quiénes?</a:t>
            </a:r>
          </a:p>
        </p:txBody>
      </p:sp>
    </p:spTree>
    <p:extLst>
      <p:ext uri="{BB962C8B-B14F-4D97-AF65-F5344CB8AC3E}">
        <p14:creationId xmlns:p14="http://schemas.microsoft.com/office/powerpoint/2010/main" val="192661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a:xfrm>
            <a:off x="838200" y="365126"/>
            <a:ext cx="10515600" cy="475134"/>
          </a:xfrm>
        </p:spPr>
        <p:txBody>
          <a:bodyPr>
            <a:normAutofit fontScale="90000"/>
          </a:bodyPr>
          <a:lstStyle/>
          <a:p>
            <a:pPr algn="ctr"/>
            <a:r>
              <a:rPr lang="es-GT" b="1" i="1" dirty="0">
                <a:solidFill>
                  <a:schemeClr val="accent5">
                    <a:lumMod val="75000"/>
                  </a:schemeClr>
                </a:solidFill>
              </a:rPr>
              <a:t>Prácticas operativas mínimas</a:t>
            </a:r>
          </a:p>
        </p:txBody>
      </p:sp>
      <p:sp>
        <p:nvSpPr>
          <p:cNvPr id="3" name="Marcador de contenido 2">
            <a:extLst>
              <a:ext uri="{FF2B5EF4-FFF2-40B4-BE49-F238E27FC236}">
                <a16:creationId xmlns:a16="http://schemas.microsoft.com/office/drawing/2014/main" id="{C5E7A543-24D1-421D-9769-F0E0EB1B4BAF}"/>
              </a:ext>
            </a:extLst>
          </p:cNvPr>
          <p:cNvSpPr>
            <a:spLocks noGrp="1"/>
          </p:cNvSpPr>
          <p:nvPr>
            <p:ph idx="1"/>
          </p:nvPr>
        </p:nvSpPr>
        <p:spPr>
          <a:xfrm>
            <a:off x="862914" y="1800910"/>
            <a:ext cx="10515600" cy="4290971"/>
          </a:xfrm>
        </p:spPr>
        <p:txBody>
          <a:bodyPr>
            <a:normAutofit fontScale="62500" lnSpcReduction="20000"/>
          </a:bodyPr>
          <a:lstStyle/>
          <a:p>
            <a:pPr marL="0" indent="0">
              <a:buNone/>
            </a:pPr>
            <a:r>
              <a:rPr lang="es-GT" dirty="0"/>
              <a:t>Éstas deben ser parte de la vida cotidiana de los NNA y de la organización diaria de las entidades de abrigo temporal. Las actividades recreativas deben:</a:t>
            </a:r>
          </a:p>
          <a:p>
            <a:pPr marL="0" indent="0">
              <a:buNone/>
            </a:pPr>
            <a:r>
              <a:rPr lang="es-GT" dirty="0"/>
              <a:t>a. Ser organizadas por personal calificado.</a:t>
            </a:r>
          </a:p>
          <a:p>
            <a:pPr marL="0" indent="0">
              <a:buNone/>
            </a:pPr>
            <a:r>
              <a:rPr lang="es-GT" dirty="0"/>
              <a:t>b. Activar el cuerpo y mantener el equilibrio mental de los NNA para bajar el estrés, angustia y/o ansiedad que genera el abrigo temporal, la separación familiar, el maltrato y el abandono.</a:t>
            </a:r>
          </a:p>
          <a:p>
            <a:pPr marL="0" indent="0">
              <a:buNone/>
            </a:pPr>
            <a:r>
              <a:rPr lang="es-GT" dirty="0"/>
              <a:t>c. Buscar las actividades y grupos adecuados a las necesidades, características e intereses de los NNA, motivando su participación, pero no obligándolo. Los NNA deben participar en actividades dirigidas y espontáneas.</a:t>
            </a:r>
          </a:p>
          <a:p>
            <a:pPr marL="0" indent="0">
              <a:buNone/>
            </a:pPr>
            <a:r>
              <a:rPr lang="es-GT" dirty="0"/>
              <a:t>d. Potenciar actividades recreativas físicas y culturales.</a:t>
            </a:r>
          </a:p>
          <a:p>
            <a:pPr marL="0" indent="0">
              <a:buNone/>
            </a:pPr>
            <a:r>
              <a:rPr lang="es-GT" dirty="0"/>
              <a:t>e. Incorporar al NNA en actividades sociales, culturales, deportivas y otras para facilitar sus relaciones interpersonales y evitar la ruptura con los contextos sociales propios de su edad.</a:t>
            </a:r>
          </a:p>
          <a:p>
            <a:pPr marL="0" indent="0">
              <a:buNone/>
            </a:pPr>
            <a:r>
              <a:rPr lang="es-GT" dirty="0"/>
              <a:t>f. Permitir el manejo y la resolución de conflictos para un mejor desarrollo del NNA.</a:t>
            </a:r>
          </a:p>
          <a:p>
            <a:pPr marL="0" indent="0">
              <a:buNone/>
            </a:pPr>
            <a:r>
              <a:rPr lang="es-GT" dirty="0"/>
              <a:t>g. Brindar sensación de gozo y satisfacción.</a:t>
            </a:r>
          </a:p>
          <a:p>
            <a:pPr marL="0" indent="0">
              <a:buNone/>
            </a:pPr>
            <a:r>
              <a:rPr lang="es-GT" dirty="0"/>
              <a:t>h. Ser reguladas en su tiempo de ejecución, especialmente cuando se trate del uso de la televisión, las computadoras y los videojuegos.</a:t>
            </a:r>
          </a:p>
        </p:txBody>
      </p:sp>
      <p:sp>
        <p:nvSpPr>
          <p:cNvPr id="4" name="Título 1">
            <a:extLst>
              <a:ext uri="{FF2B5EF4-FFF2-40B4-BE49-F238E27FC236}">
                <a16:creationId xmlns:a16="http://schemas.microsoft.com/office/drawing/2014/main" id="{95245F04-5578-413E-B033-432B6D85CF7D}"/>
              </a:ext>
            </a:extLst>
          </p:cNvPr>
          <p:cNvSpPr txBox="1">
            <a:spLocks/>
          </p:cNvSpPr>
          <p:nvPr/>
        </p:nvSpPr>
        <p:spPr>
          <a:xfrm>
            <a:off x="990600" y="974726"/>
            <a:ext cx="10515600" cy="47513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b="1" dirty="0"/>
              <a:t>Actividades recreativas y culturales.</a:t>
            </a:r>
            <a:endParaRPr lang="es-GT" b="1" i="1" dirty="0"/>
          </a:p>
        </p:txBody>
      </p:sp>
      <p:sp>
        <p:nvSpPr>
          <p:cNvPr id="5" name="4 Rectángulo"/>
          <p:cNvSpPr/>
          <p:nvPr/>
        </p:nvSpPr>
        <p:spPr>
          <a:xfrm>
            <a:off x="9304638" y="189896"/>
            <a:ext cx="2730844" cy="7848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5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¿cómo?</a:t>
            </a:r>
          </a:p>
        </p:txBody>
      </p:sp>
    </p:spTree>
    <p:extLst>
      <p:ext uri="{BB962C8B-B14F-4D97-AF65-F5344CB8AC3E}">
        <p14:creationId xmlns:p14="http://schemas.microsoft.com/office/powerpoint/2010/main" val="13943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circle(in)">
                                      <p:cBhvr>
                                        <p:cTn id="34" dur="2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circle(in)">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circle(in)">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circle(in)">
                                      <p:cBhvr>
                                        <p:cTn id="49" dur="20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circle(in)">
                                      <p:cBhvr>
                                        <p:cTn id="54" dur="20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circle(in)">
                                      <p:cBhvr>
                                        <p:cTn id="59"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a:xfrm>
            <a:off x="838200" y="365126"/>
            <a:ext cx="10515600" cy="475134"/>
          </a:xfrm>
        </p:spPr>
        <p:txBody>
          <a:bodyPr>
            <a:normAutofit fontScale="90000"/>
          </a:bodyPr>
          <a:lstStyle/>
          <a:p>
            <a:pPr algn="ctr"/>
            <a:r>
              <a:rPr lang="es-GT" b="1" i="1" dirty="0">
                <a:solidFill>
                  <a:schemeClr val="accent5">
                    <a:lumMod val="75000"/>
                  </a:schemeClr>
                </a:solidFill>
              </a:rPr>
              <a:t>Prácticas operativas mínimas</a:t>
            </a:r>
          </a:p>
        </p:txBody>
      </p:sp>
      <p:sp>
        <p:nvSpPr>
          <p:cNvPr id="3" name="Marcador de contenido 2">
            <a:extLst>
              <a:ext uri="{FF2B5EF4-FFF2-40B4-BE49-F238E27FC236}">
                <a16:creationId xmlns:a16="http://schemas.microsoft.com/office/drawing/2014/main" id="{C5E7A543-24D1-421D-9769-F0E0EB1B4BAF}"/>
              </a:ext>
            </a:extLst>
          </p:cNvPr>
          <p:cNvSpPr>
            <a:spLocks noGrp="1"/>
          </p:cNvSpPr>
          <p:nvPr>
            <p:ph idx="1"/>
          </p:nvPr>
        </p:nvSpPr>
        <p:spPr>
          <a:xfrm>
            <a:off x="875271" y="1788553"/>
            <a:ext cx="10515600" cy="2462171"/>
          </a:xfrm>
        </p:spPr>
        <p:txBody>
          <a:bodyPr>
            <a:normAutofit/>
          </a:bodyPr>
          <a:lstStyle/>
          <a:p>
            <a:pPr marL="0" indent="0" algn="just">
              <a:buNone/>
            </a:pPr>
            <a:r>
              <a:rPr lang="es-GT" dirty="0"/>
              <a:t>Las entidades de abrigo temporal deben propiciarla atención espiritual de NNA, basándose en el respecto a la dignidad de la persona, a la diversidad de toda índole y a principios que fomenten la valoración del individuo y la colectividad. Las y los adolescentes deben tener la oportunidad de participar o no de actividades acordes a sus creencias espirituales.</a:t>
            </a:r>
          </a:p>
        </p:txBody>
      </p:sp>
      <p:sp>
        <p:nvSpPr>
          <p:cNvPr id="4" name="Título 1">
            <a:extLst>
              <a:ext uri="{FF2B5EF4-FFF2-40B4-BE49-F238E27FC236}">
                <a16:creationId xmlns:a16="http://schemas.microsoft.com/office/drawing/2014/main" id="{95245F04-5578-413E-B033-432B6D85CF7D}"/>
              </a:ext>
            </a:extLst>
          </p:cNvPr>
          <p:cNvSpPr txBox="1">
            <a:spLocks/>
          </p:cNvSpPr>
          <p:nvPr/>
        </p:nvSpPr>
        <p:spPr>
          <a:xfrm>
            <a:off x="990600" y="974726"/>
            <a:ext cx="10515600" cy="47513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b="1" dirty="0"/>
              <a:t>Actividades espirituales.</a:t>
            </a:r>
            <a:endParaRPr lang="es-GT" b="1" i="1" dirty="0"/>
          </a:p>
        </p:txBody>
      </p:sp>
      <p:pic>
        <p:nvPicPr>
          <p:cNvPr id="3074" name="Picture 2" descr="DIMENSIÓN ACTITUDINAL VALORATIVA (educación religiosa y moral) - Página web  de iejuanmariacespedes-juliaro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213" y="3917821"/>
            <a:ext cx="2464058" cy="2084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1000"/>
                                        <p:tgtEl>
                                          <p:spTgt spid="3074"/>
                                        </p:tgtEl>
                                      </p:cBhvr>
                                    </p:animEffect>
                                    <p:anim calcmode="lin" valueType="num">
                                      <p:cBhvr>
                                        <p:cTn id="29" dur="1000" fill="hold"/>
                                        <p:tgtEl>
                                          <p:spTgt spid="3074"/>
                                        </p:tgtEl>
                                        <p:attrNameLst>
                                          <p:attrName>ppt_x</p:attrName>
                                        </p:attrNameLst>
                                      </p:cBhvr>
                                      <p:tavLst>
                                        <p:tav tm="0">
                                          <p:val>
                                            <p:strVal val="#ppt_x"/>
                                          </p:val>
                                        </p:tav>
                                        <p:tav tm="100000">
                                          <p:val>
                                            <p:strVal val="#ppt_x"/>
                                          </p:val>
                                        </p:tav>
                                      </p:tavLst>
                                    </p:anim>
                                    <p:anim calcmode="lin" valueType="num">
                                      <p:cBhvr>
                                        <p:cTn id="30"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45F04-5578-413E-B033-432B6D85CF7D}"/>
              </a:ext>
            </a:extLst>
          </p:cNvPr>
          <p:cNvSpPr>
            <a:spLocks noGrp="1"/>
          </p:cNvSpPr>
          <p:nvPr>
            <p:ph type="title"/>
          </p:nvPr>
        </p:nvSpPr>
        <p:spPr>
          <a:xfrm>
            <a:off x="838200" y="365126"/>
            <a:ext cx="10515600" cy="475134"/>
          </a:xfrm>
        </p:spPr>
        <p:txBody>
          <a:bodyPr>
            <a:normAutofit fontScale="90000"/>
          </a:bodyPr>
          <a:lstStyle/>
          <a:p>
            <a:pPr algn="ctr"/>
            <a:r>
              <a:rPr lang="es-GT" b="1" i="1" dirty="0">
                <a:solidFill>
                  <a:schemeClr val="accent5">
                    <a:lumMod val="75000"/>
                  </a:schemeClr>
                </a:solidFill>
              </a:rPr>
              <a:t>Prácticas operativas mínimas</a:t>
            </a:r>
          </a:p>
        </p:txBody>
      </p:sp>
      <p:sp>
        <p:nvSpPr>
          <p:cNvPr id="3" name="Marcador de contenido 2">
            <a:extLst>
              <a:ext uri="{FF2B5EF4-FFF2-40B4-BE49-F238E27FC236}">
                <a16:creationId xmlns:a16="http://schemas.microsoft.com/office/drawing/2014/main" id="{C5E7A543-24D1-421D-9769-F0E0EB1B4BAF}"/>
              </a:ext>
            </a:extLst>
          </p:cNvPr>
          <p:cNvSpPr>
            <a:spLocks noGrp="1"/>
          </p:cNvSpPr>
          <p:nvPr>
            <p:ph idx="1"/>
          </p:nvPr>
        </p:nvSpPr>
        <p:spPr>
          <a:xfrm>
            <a:off x="875271" y="1788553"/>
            <a:ext cx="10515600" cy="2462171"/>
          </a:xfrm>
        </p:spPr>
        <p:txBody>
          <a:bodyPr>
            <a:normAutofit fontScale="92500" lnSpcReduction="10000"/>
          </a:bodyPr>
          <a:lstStyle/>
          <a:p>
            <a:pPr marL="0" indent="0" algn="just">
              <a:buNone/>
            </a:pPr>
            <a:r>
              <a:rPr lang="es-GT" dirty="0"/>
              <a:t>Las entidades de abrigo temporal deben tener en cuenta que los NNA requieren de tiempo libre diario sin la dirección de una persona adulta, para formar su capacidad de organizar su tiempo libre de forma autónoma.</a:t>
            </a:r>
          </a:p>
          <a:p>
            <a:pPr marL="0" indent="0" algn="just">
              <a:buNone/>
            </a:pPr>
            <a:r>
              <a:rPr lang="es-GT" dirty="0"/>
              <a:t>Los NNA deben recibir orientación sobre las posibilidades de satisfacción en la recreación y utilización del tiempo de ocio. También deben recibir información sobre las diferentes actividades que pueden realizar y cómo acceder a éstas, ayudándolos a crear aficiones.</a:t>
            </a:r>
          </a:p>
        </p:txBody>
      </p:sp>
      <p:sp>
        <p:nvSpPr>
          <p:cNvPr id="4" name="Título 1">
            <a:extLst>
              <a:ext uri="{FF2B5EF4-FFF2-40B4-BE49-F238E27FC236}">
                <a16:creationId xmlns:a16="http://schemas.microsoft.com/office/drawing/2014/main" id="{95245F04-5578-413E-B033-432B6D85CF7D}"/>
              </a:ext>
            </a:extLst>
          </p:cNvPr>
          <p:cNvSpPr txBox="1">
            <a:spLocks/>
          </p:cNvSpPr>
          <p:nvPr/>
        </p:nvSpPr>
        <p:spPr>
          <a:xfrm>
            <a:off x="990600" y="974726"/>
            <a:ext cx="10515600" cy="475134"/>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b="1" dirty="0"/>
              <a:t>Autonomía.</a:t>
            </a:r>
            <a:endParaRPr lang="es-GT" b="1" i="1" dirty="0"/>
          </a:p>
        </p:txBody>
      </p:sp>
      <p:pic>
        <p:nvPicPr>
          <p:cNvPr id="4098" name="Picture 2" descr="Niño de dibujos animados acostado y leyendo un libro | Vector Premi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138483"/>
            <a:ext cx="2080998" cy="202448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oodle artista niña pintando 519882 - Descargar Vectores Gratis,  Illustrator Graficos, Plantillas Diseñ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sp>
        <p:nvSpPr>
          <p:cNvPr id="6" name="AutoShape 6" descr="Doodle artista niña pintando 519882 - Descargar Vectores Gratis,  Illustrator Graficos, Plantillas Diseñ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GT"/>
          </a:p>
        </p:txBody>
      </p:sp>
      <p:pic>
        <p:nvPicPr>
          <p:cNvPr id="9" name="8 Imagen" descr="Doodle artista niña pintando vec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9334" y="4346233"/>
            <a:ext cx="1767840" cy="1390650"/>
          </a:xfrm>
          <a:prstGeom prst="rect">
            <a:avLst/>
          </a:prstGeom>
          <a:noFill/>
          <a:ln>
            <a:noFill/>
          </a:ln>
        </p:spPr>
      </p:pic>
      <p:pic>
        <p:nvPicPr>
          <p:cNvPr id="10" name="9 Imagen" descr="Niña rosa ilustración de coser Imagen Vector de stock - Alamy"/>
          <p:cNvPicPr/>
          <p:nvPr/>
        </p:nvPicPr>
        <p:blipFill rotWithShape="1">
          <a:blip r:embed="rId4" cstate="print">
            <a:extLst>
              <a:ext uri="{28A0092B-C50C-407E-A947-70E740481C1C}">
                <a14:useLocalDpi xmlns:a14="http://schemas.microsoft.com/office/drawing/2010/main" val="0"/>
              </a:ext>
            </a:extLst>
          </a:blip>
          <a:srcRect b="6844"/>
          <a:stretch/>
        </p:blipFill>
        <p:spPr bwMode="auto">
          <a:xfrm>
            <a:off x="6736286" y="4315791"/>
            <a:ext cx="961974" cy="1296559"/>
          </a:xfrm>
          <a:prstGeom prst="rect">
            <a:avLst/>
          </a:prstGeom>
          <a:noFill/>
          <a:ln>
            <a:noFill/>
          </a:ln>
          <a:extLst>
            <a:ext uri="{53640926-AAD7-44D8-BBD7-CCE9431645EC}">
              <a14:shadowObscured xmlns:a14="http://schemas.microsoft.com/office/drawing/2010/main"/>
            </a:ext>
          </a:extLst>
        </p:spPr>
      </p:pic>
      <p:pic>
        <p:nvPicPr>
          <p:cNvPr id="11" name="10 Imagen" descr="niño escribiendo una carta ilustración de Stock | Adobe Stock"/>
          <p:cNvPicPr/>
          <p:nvPr/>
        </p:nvPicPr>
        <p:blipFill rotWithShape="1">
          <a:blip r:embed="rId5">
            <a:extLst>
              <a:ext uri="{28A0092B-C50C-407E-A947-70E740481C1C}">
                <a14:useLocalDpi xmlns:a14="http://schemas.microsoft.com/office/drawing/2010/main" val="0"/>
              </a:ext>
            </a:extLst>
          </a:blip>
          <a:srcRect l="3399" r="7600" b="5428"/>
          <a:stretch/>
        </p:blipFill>
        <p:spPr bwMode="auto">
          <a:xfrm>
            <a:off x="8598115" y="4035963"/>
            <a:ext cx="2473540" cy="15763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103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ircle(in)">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circle(in)">
                                      <p:cBhvr>
                                        <p:cTn id="25" dur="2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wipe(down)">
                                      <p:cBhvr>
                                        <p:cTn id="30" dur="500"/>
                                        <p:tgtEl>
                                          <p:spTgt spid="409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35908" y="2465774"/>
            <a:ext cx="10515600" cy="1325563"/>
          </a:xfrm>
        </p:spPr>
        <p:txBody>
          <a:bodyPr/>
          <a:lstStyle/>
          <a:p>
            <a:pPr algn="ctr"/>
            <a:r>
              <a:rPr lang="es-GT" b="1" i="1" dirty="0">
                <a:solidFill>
                  <a:schemeClr val="accent5">
                    <a:lumMod val="75000"/>
                  </a:schemeClr>
                </a:solidFill>
              </a:rPr>
              <a:t>Gracias por su atención!!!</a:t>
            </a:r>
          </a:p>
        </p:txBody>
      </p:sp>
    </p:spTree>
    <p:extLst>
      <p:ext uri="{BB962C8B-B14F-4D97-AF65-F5344CB8AC3E}">
        <p14:creationId xmlns:p14="http://schemas.microsoft.com/office/powerpoint/2010/main" val="200538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930</TotalTime>
  <Words>1581</Words>
  <Application>Microsoft Office PowerPoint</Application>
  <PresentationFormat>Panorámica</PresentationFormat>
  <Paragraphs>153</Paragraphs>
  <Slides>37</Slides>
  <Notes>0</Notes>
  <HiddenSlides>0</HiddenSlides>
  <MMClips>1</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37</vt:i4>
      </vt:variant>
    </vt:vector>
  </HeadingPairs>
  <TitlesOfParts>
    <vt:vector size="47" baseType="lpstr">
      <vt:lpstr>Aller</vt:lpstr>
      <vt:lpstr>Allerta</vt:lpstr>
      <vt:lpstr>Arial</vt:lpstr>
      <vt:lpstr>Baloo</vt:lpstr>
      <vt:lpstr>Calibri</vt:lpstr>
      <vt:lpstr>Calibri Light</vt:lpstr>
      <vt:lpstr>Gotham Book</vt:lpstr>
      <vt:lpstr>Gotham Light</vt:lpstr>
      <vt:lpstr>Wingdings</vt:lpstr>
      <vt:lpstr>Tema de Office</vt:lpstr>
      <vt:lpstr>Capítulo 13</vt:lpstr>
      <vt:lpstr>Juego y ocupación del tiempo de ocio.</vt:lpstr>
      <vt:lpstr>Presentación de PowerPoint</vt:lpstr>
      <vt:lpstr>Presentación de PowerPoint</vt:lpstr>
      <vt:lpstr>Presentación de PowerPoint</vt:lpstr>
      <vt:lpstr>Prácticas operativas mínimas</vt:lpstr>
      <vt:lpstr>Prácticas operativas mínimas</vt:lpstr>
      <vt:lpstr>Prácticas operativas mínimas</vt:lpstr>
      <vt:lpstr>Gracias por su atención!!!</vt:lpstr>
      <vt:lpstr>Módulo II </vt:lpstr>
      <vt:lpstr>Estándar No. 14 NNA con Necesidades Especiales </vt:lpstr>
      <vt:lpstr>NNA CON NECESIDADES ESPECIALES </vt:lpstr>
      <vt:lpstr>Presentación de PowerPoint</vt:lpstr>
      <vt:lpstr>Prácticas operativas mínimas </vt:lpstr>
      <vt:lpstr>Buenas prácticas para la inclusión:</vt:lpstr>
      <vt:lpstr>Presentación de PowerPoint</vt:lpstr>
      <vt:lpstr>Presentación de PowerPoint</vt:lpstr>
      <vt:lpstr>NNA con Discapacidad </vt:lpstr>
      <vt:lpstr>Discapacidad</vt:lpstr>
      <vt:lpstr>Paradigmas</vt:lpstr>
      <vt:lpstr>Terminología correcta</vt:lpstr>
      <vt:lpstr>Presentación de PowerPoint</vt:lpstr>
      <vt:lpstr>Leyes de Discapacidad</vt:lpstr>
      <vt:lpstr>Tipos de Discapacidad</vt:lpstr>
      <vt:lpstr>TEA  Autismo </vt:lpstr>
      <vt:lpstr>Presentación de PowerPoint</vt:lpstr>
      <vt:lpstr>Atención especializada</vt:lpstr>
      <vt:lpstr>Sistemas de comunicación.</vt:lpstr>
      <vt:lpstr>Presentación de PowerPoint</vt:lpstr>
      <vt:lpstr>Presentación de PowerPoint</vt:lpstr>
      <vt:lpstr>Historias sociales</vt:lpstr>
      <vt:lpstr>Regulación emocional </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CNA12</dc:creator>
  <cp:lastModifiedBy>María José Anleu Díaz</cp:lastModifiedBy>
  <cp:revision>33</cp:revision>
  <dcterms:created xsi:type="dcterms:W3CDTF">2020-11-24T18:50:33Z</dcterms:created>
  <dcterms:modified xsi:type="dcterms:W3CDTF">2021-04-08T22:03:34Z</dcterms:modified>
</cp:coreProperties>
</file>